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615" autoAdjust="0"/>
  </p:normalViewPr>
  <p:slideViewPr>
    <p:cSldViewPr snapToGrid="0">
      <p:cViewPr>
        <p:scale>
          <a:sx n="60" d="100"/>
          <a:sy n="60" d="100"/>
        </p:scale>
        <p:origin x="902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FD7E4-2386-4047-83C0-BF7C16EEEFD7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3607-3828-4D88-85A2-CE44D54A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73607-3828-4D88-85A2-CE44D54AF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3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0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8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2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4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, mollusk, animal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868" r="1" b="11555"/>
          <a:stretch/>
        </p:blipFill>
        <p:spPr>
          <a:xfrm>
            <a:off x="179407" y="190982"/>
            <a:ext cx="11823539" cy="645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937549"/>
            <a:ext cx="9966960" cy="2378983"/>
          </a:xfrm>
          <a:solidFill>
            <a:srgbClr val="000000">
              <a:alpha val="67059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THE PATH TO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980" y="3389285"/>
            <a:ext cx="9966960" cy="2508017"/>
          </a:xfrm>
          <a:solidFill>
            <a:srgbClr val="000000">
              <a:alpha val="67059"/>
            </a:srgbClr>
          </a:solidFill>
        </p:spPr>
        <p:txBody>
          <a:bodyPr>
            <a:normAutofit fontScale="25000" lnSpcReduction="20000"/>
          </a:bodyPr>
          <a:lstStyle/>
          <a:p>
            <a:endParaRPr lang="en-US" sz="9600" dirty="0"/>
          </a:p>
          <a:p>
            <a:r>
              <a:rPr lang="en-US" sz="9600" dirty="0" err="1"/>
              <a:t>Transendothelial</a:t>
            </a:r>
            <a:r>
              <a:rPr lang="en-US" sz="9600" dirty="0"/>
              <a:t> Leukocyte Migration </a:t>
            </a:r>
          </a:p>
          <a:p>
            <a:endParaRPr lang="en-US" sz="9600" i="1" dirty="0"/>
          </a:p>
          <a:p>
            <a:r>
              <a:rPr lang="en-US" sz="9600" i="1" dirty="0"/>
              <a:t>And Scientific Writing</a:t>
            </a:r>
          </a:p>
          <a:p>
            <a:endParaRPr lang="en-US" sz="2800" dirty="0"/>
          </a:p>
          <a:p>
            <a:r>
              <a:rPr lang="en-US" sz="4000" dirty="0" err="1"/>
              <a:t>Sailasya</a:t>
            </a:r>
            <a:r>
              <a:rPr lang="en-US" sz="4000" dirty="0"/>
              <a:t> </a:t>
            </a:r>
            <a:r>
              <a:rPr lang="en-US" sz="4000" dirty="0" err="1"/>
              <a:t>Gundlapudi</a:t>
            </a:r>
            <a:endParaRPr lang="en-US" sz="4000" dirty="0"/>
          </a:p>
          <a:p>
            <a:r>
              <a:rPr lang="en-US" sz="4000" dirty="0"/>
              <a:t>BNFO 301</a:t>
            </a:r>
          </a:p>
        </p:txBody>
      </p:sp>
    </p:spTree>
    <p:extLst>
      <p:ext uri="{BB962C8B-B14F-4D97-AF65-F5344CB8AC3E}">
        <p14:creationId xmlns:p14="http://schemas.microsoft.com/office/powerpoint/2010/main" val="270038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icture containing thing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64" y="1177361"/>
            <a:ext cx="4593715" cy="438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Leukocytes Migrate Paracellularly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06703" y="2331720"/>
            <a:ext cx="5364444" cy="3764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/>
              <a:t>In the end, how did leukocytes migrate across the endothelial cells?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&gt;98% migrated paracellularly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But what happens to tight junctions as leukocytes cross?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968500" y="5156200"/>
            <a:ext cx="1568450" cy="4589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 rot="5400000">
            <a:off x="2729257" y="2500657"/>
            <a:ext cx="3329696" cy="4700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 rot="5400000">
            <a:off x="2869223" y="2635848"/>
            <a:ext cx="609600" cy="4583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/>
          <p:cNvSpPr/>
          <p:nvPr/>
        </p:nvSpPr>
        <p:spPr>
          <a:xfrm rot="5400000">
            <a:off x="3414084" y="-926414"/>
            <a:ext cx="543804" cy="39945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36950" y="1317355"/>
            <a:ext cx="533400" cy="299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27508" y="1323704"/>
            <a:ext cx="533400" cy="299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59195" y="1317355"/>
            <a:ext cx="533400" cy="299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35916" y="1309252"/>
            <a:ext cx="533400" cy="299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/>
        </p:nvSpPr>
        <p:spPr>
          <a:xfrm>
            <a:off x="4154189" y="1309252"/>
            <a:ext cx="474960" cy="3082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/>
          <p:cNvSpPr/>
          <p:nvPr/>
        </p:nvSpPr>
        <p:spPr>
          <a:xfrm rot="16200000">
            <a:off x="2515245" y="4601454"/>
            <a:ext cx="474960" cy="15684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82" t="52903" r="3268" b="3892"/>
          <a:stretch/>
        </p:blipFill>
        <p:spPr>
          <a:xfrm>
            <a:off x="719644" y="1968500"/>
            <a:ext cx="4233356" cy="420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479040"/>
            <a:ext cx="9766300" cy="1356360"/>
          </a:xfrm>
        </p:spPr>
        <p:txBody>
          <a:bodyPr>
            <a:normAutofit/>
          </a:bodyPr>
          <a:lstStyle/>
          <a:p>
            <a:r>
              <a:rPr lang="en-US" dirty="0"/>
              <a:t>Tight Junctions During Migration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607050" y="2057400"/>
            <a:ext cx="5527794" cy="4038600"/>
          </a:xfrm>
        </p:spPr>
        <p:txBody>
          <a:bodyPr>
            <a:normAutofit/>
          </a:bodyPr>
          <a:lstStyle/>
          <a:p>
            <a:r>
              <a:rPr lang="en-US" sz="2400" dirty="0"/>
              <a:t>Stained claudin-5, a protein that forms tight junctions</a:t>
            </a:r>
          </a:p>
          <a:p>
            <a:endParaRPr lang="en-US" sz="2400" dirty="0"/>
          </a:p>
          <a:p>
            <a:r>
              <a:rPr lang="en-US" sz="2400" dirty="0"/>
              <a:t>Observed tight junctions during migration</a:t>
            </a:r>
          </a:p>
          <a:p>
            <a:endParaRPr lang="en-US" sz="2400" dirty="0"/>
          </a:p>
          <a:p>
            <a:r>
              <a:rPr lang="en-US" sz="2400" b="1" dirty="0"/>
              <a:t>TIGHT JUNCTIONS DISSAPEAR DURING MIGRATION</a:t>
            </a:r>
          </a:p>
        </p:txBody>
      </p:sp>
      <p:sp>
        <p:nvSpPr>
          <p:cNvPr id="3" name="Oval 2"/>
          <p:cNvSpPr/>
          <p:nvPr/>
        </p:nvSpPr>
        <p:spPr>
          <a:xfrm>
            <a:off x="2292350" y="4146550"/>
            <a:ext cx="1327150" cy="99695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10788649" cy="1356360"/>
          </a:xfrm>
        </p:spPr>
        <p:txBody>
          <a:bodyPr/>
          <a:lstStyle/>
          <a:p>
            <a:r>
              <a:rPr lang="en-US" b="1" dirty="0"/>
              <a:t>LEUKOCYTES MIGRATE PARACELLULARLY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4550"/>
            <a:ext cx="9872871" cy="4038600"/>
          </a:xfrm>
        </p:spPr>
        <p:txBody>
          <a:bodyPr>
            <a:noAutofit/>
          </a:bodyPr>
          <a:lstStyle/>
          <a:p>
            <a:r>
              <a:rPr lang="en-US" sz="2400" dirty="0"/>
              <a:t>Even when endothelial cells are tightly packed together </a:t>
            </a:r>
          </a:p>
          <a:p>
            <a:endParaRPr lang="en-US" sz="2400" dirty="0"/>
          </a:p>
          <a:p>
            <a:r>
              <a:rPr lang="en-US" sz="2400" dirty="0"/>
              <a:t>Tight junctions in endothelial cells reform themselves to accommodate incoming molecules 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b="1" dirty="0"/>
              <a:t>Could potentially lead to a method of controlling leukocyte migration to the brain</a:t>
            </a:r>
          </a:p>
          <a:p>
            <a:endParaRPr lang="en-US" sz="2400" b="1" dirty="0"/>
          </a:p>
          <a:p>
            <a:r>
              <a:rPr lang="en-US" sz="2400" b="1" dirty="0"/>
              <a:t>Maybe eventually treating neurological disorders like MS and stroke</a:t>
            </a:r>
          </a:p>
        </p:txBody>
      </p:sp>
    </p:spTree>
    <p:extLst>
      <p:ext uri="{BB962C8B-B14F-4D97-AF65-F5344CB8AC3E}">
        <p14:creationId xmlns:p14="http://schemas.microsoft.com/office/powerpoint/2010/main" val="33913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6600" b="1" dirty="0"/>
          </a:p>
          <a:p>
            <a:pPr marL="45720" indent="0" algn="ctr">
              <a:buNone/>
            </a:pPr>
            <a:r>
              <a:rPr lang="en-US" sz="6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06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cientific hea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42"/>
            <a:ext cx="7373073" cy="31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ientific head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46" y="2579787"/>
            <a:ext cx="5710177" cy="42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d scientific head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919"/>
            <a:ext cx="3279829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ad scientific headli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0"/>
            <a:ext cx="5054221" cy="28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cientific headl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2" t="-1597" r="1132" b="17156"/>
          <a:stretch/>
        </p:blipFill>
        <p:spPr bwMode="auto">
          <a:xfrm>
            <a:off x="6219825" y="4524233"/>
            <a:ext cx="5972175" cy="2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27725" y="2888126"/>
            <a:ext cx="1196454" cy="16975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65" y="691486"/>
            <a:ext cx="7983940" cy="45609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068"/>
          <a:stretch/>
        </p:blipFill>
        <p:spPr>
          <a:xfrm>
            <a:off x="133783" y="57150"/>
            <a:ext cx="11891304" cy="660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50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" y="0"/>
            <a:ext cx="1232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does anything reach the brain?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49716"/>
          <a:stretch/>
        </p:blipFill>
        <p:spPr>
          <a:xfrm>
            <a:off x="6408307" y="1820328"/>
            <a:ext cx="4964373" cy="4443993"/>
          </a:xfrm>
          <a:ln w="38100"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1" y="2057400"/>
            <a:ext cx="46709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1" y="2057400"/>
            <a:ext cx="500531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5599" y="2324100"/>
            <a:ext cx="504011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Central Nervous System</a:t>
            </a:r>
          </a:p>
          <a:p>
            <a:endParaRPr lang="en-US" sz="2800" dirty="0"/>
          </a:p>
          <a:p>
            <a:r>
              <a:rPr lang="en-US" sz="2800" b="1" dirty="0"/>
              <a:t>Blood Brain Barrier</a:t>
            </a:r>
          </a:p>
          <a:p>
            <a:endParaRPr lang="en-US" sz="2800" dirty="0"/>
          </a:p>
          <a:p>
            <a:r>
              <a:rPr lang="en-US" sz="2800" dirty="0"/>
              <a:t>Endothelial cells line the blood vessels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02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/>
          <a:srcRect l="26484" r="31491" b="2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Leukocytes can Enter the Brain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White blood cells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Fight infection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Linked to multiple sclerosis, stroke, and other neurological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42131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Leukocytes cross Endothelial Cells?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94593" y="2112271"/>
            <a:ext cx="4183380" cy="607051"/>
          </a:xfrm>
        </p:spPr>
        <p:txBody>
          <a:bodyPr/>
          <a:lstStyle/>
          <a:p>
            <a:r>
              <a:rPr lang="en-US" dirty="0"/>
              <a:t>          Paracellular Migration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480800" y="2112271"/>
            <a:ext cx="4331626" cy="664791"/>
          </a:xfrm>
        </p:spPr>
        <p:txBody>
          <a:bodyPr/>
          <a:lstStyle/>
          <a:p>
            <a:r>
              <a:rPr lang="en-US" dirty="0"/>
              <a:t>            Transcellular Migration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5649" y="1965960"/>
            <a:ext cx="9872871" cy="4047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920" b="12045"/>
          <a:stretch/>
        </p:blipFill>
        <p:spPr>
          <a:xfrm>
            <a:off x="1140116" y="2585702"/>
            <a:ext cx="4492334" cy="3325540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81" y="2633829"/>
            <a:ext cx="4328977" cy="3277413"/>
          </a:xfrm>
          <a:prstGeom prst="rect">
            <a:avLst/>
          </a:prstGeom>
        </p:spPr>
      </p:pic>
      <p:sp>
        <p:nvSpPr>
          <p:cNvPr id="19" name="Text Placeholder 9"/>
          <p:cNvSpPr txBox="1">
            <a:spLocks/>
          </p:cNvSpPr>
          <p:nvPr/>
        </p:nvSpPr>
        <p:spPr>
          <a:xfrm>
            <a:off x="1062878" y="5855401"/>
            <a:ext cx="10640172" cy="662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smaller the gap between endothelial cells, the more likely leukocytes would migrate transcellularly. </a:t>
            </a:r>
          </a:p>
        </p:txBody>
      </p:sp>
    </p:spTree>
    <p:extLst>
      <p:ext uri="{BB962C8B-B14F-4D97-AF65-F5344CB8AC3E}">
        <p14:creationId xmlns:p14="http://schemas.microsoft.com/office/powerpoint/2010/main" val="40533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72" y="972017"/>
            <a:ext cx="10735056" cy="2817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65000"/>
              </a:lnSpc>
            </a:pPr>
            <a:r>
              <a:rPr lang="en-US" sz="6100" b="1" cap="all"/>
              <a:t>Making a Model of the Blood Brain Barrier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68096" y="351135"/>
            <a:ext cx="13931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+ CPT-CAMP                   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Astrocytes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2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Does the model represent the blood brain barrier?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2211061"/>
            <a:ext cx="4754880" cy="777240"/>
          </a:xfrm>
        </p:spPr>
        <p:txBody>
          <a:bodyPr/>
          <a:lstStyle/>
          <a:p>
            <a:r>
              <a:rPr lang="en-US" dirty="0"/>
              <a:t>Trans endothelial electrical resistance (TEER)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Flourescein</a:t>
            </a:r>
            <a:r>
              <a:rPr lang="en-US" dirty="0"/>
              <a:t> </a:t>
            </a:r>
            <a:r>
              <a:rPr lang="en-US" dirty="0" err="1"/>
              <a:t>Isothiocynate</a:t>
            </a:r>
            <a:r>
              <a:rPr lang="en-US" dirty="0"/>
              <a:t> Dextran Permeability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2769922"/>
            <a:ext cx="4109006" cy="3709930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4203700" y="3233402"/>
            <a:ext cx="742950" cy="2919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73" y="2742400"/>
            <a:ext cx="4374932" cy="3394075"/>
          </a:xfrm>
          <a:prstGeom prst="rect">
            <a:avLst/>
          </a:prstGeom>
        </p:spPr>
      </p:pic>
      <p:pic>
        <p:nvPicPr>
          <p:cNvPr id="2052" name="Picture 4" descr="Image result for check mark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33488"/>
            <a:ext cx="5715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ll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r="-1" b="-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dirty="0"/>
              <a:t>Paracellular vs. Transcellular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971800"/>
            <a:ext cx="5084178" cy="3124200"/>
          </a:xfrm>
        </p:spPr>
        <p:txBody>
          <a:bodyPr>
            <a:normAutofit/>
          </a:bodyPr>
          <a:lstStyle/>
          <a:p>
            <a:r>
              <a:rPr lang="en-US" sz="2400" b="1" dirty="0"/>
              <a:t>Experiment 1: </a:t>
            </a:r>
            <a:r>
              <a:rPr lang="en-US" sz="2400" dirty="0"/>
              <a:t>How many leukocytes migrate through the cell vs. in between the gaps? </a:t>
            </a:r>
          </a:p>
          <a:p>
            <a:endParaRPr lang="en-US" sz="2400" b="1" dirty="0"/>
          </a:p>
          <a:p>
            <a:r>
              <a:rPr lang="en-US" sz="2400" dirty="0"/>
              <a:t>Two groups of cell models</a:t>
            </a:r>
          </a:p>
          <a:p>
            <a:endParaRPr lang="en-US" sz="2400" dirty="0"/>
          </a:p>
          <a:p>
            <a:r>
              <a:rPr lang="en-US" sz="2400" dirty="0"/>
              <a:t>Migration for one hour </a:t>
            </a:r>
          </a:p>
        </p:txBody>
      </p:sp>
    </p:spTree>
    <p:extLst>
      <p:ext uri="{BB962C8B-B14F-4D97-AF65-F5344CB8AC3E}">
        <p14:creationId xmlns:p14="http://schemas.microsoft.com/office/powerpoint/2010/main" val="31931585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</TotalTime>
  <Words>249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THE PATH TO THE BRAIN</vt:lpstr>
      <vt:lpstr>PowerPoint Presentation</vt:lpstr>
      <vt:lpstr>PowerPoint Presentation</vt:lpstr>
      <vt:lpstr>How does anything reach the brain? </vt:lpstr>
      <vt:lpstr>Leukocytes can Enter the Brain</vt:lpstr>
      <vt:lpstr>How do Leukocytes cross Endothelial Cells?</vt:lpstr>
      <vt:lpstr>Making a Model of the Blood Brain Barrier</vt:lpstr>
      <vt:lpstr>Does the model represent the blood brain barrier?</vt:lpstr>
      <vt:lpstr>Paracellular vs. Transcellular Migration</vt:lpstr>
      <vt:lpstr>Leukocytes Migrate Paracellularly</vt:lpstr>
      <vt:lpstr>Tight Junctions During Migration</vt:lpstr>
      <vt:lpstr>LEUKOCYTES MIGRATE PARACELLULARLY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THE BRAIN</dc:title>
  <dc:creator>lasya g</dc:creator>
  <cp:lastModifiedBy>lasya g</cp:lastModifiedBy>
  <cp:revision>259</cp:revision>
  <dcterms:created xsi:type="dcterms:W3CDTF">2017-05-03T13:34:51Z</dcterms:created>
  <dcterms:modified xsi:type="dcterms:W3CDTF">2017-05-09T13:25:36Z</dcterms:modified>
</cp:coreProperties>
</file>