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0" r:id="rId1"/>
  </p:sldMasterIdLst>
  <p:notesMasterIdLst>
    <p:notesMasterId r:id="rId13"/>
  </p:notesMasterIdLst>
  <p:sldIdLst>
    <p:sldId id="268" r:id="rId2"/>
    <p:sldId id="277" r:id="rId3"/>
    <p:sldId id="271" r:id="rId4"/>
    <p:sldId id="276" r:id="rId5"/>
    <p:sldId id="278" r:id="rId6"/>
    <p:sldId id="280" r:id="rId7"/>
    <p:sldId id="261" r:id="rId8"/>
    <p:sldId id="279" r:id="rId9"/>
    <p:sldId id="281" r:id="rId10"/>
    <p:sldId id="265" r:id="rId11"/>
    <p:sldId id="27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98"/>
    <p:restoredTop sz="94618"/>
  </p:normalViewPr>
  <p:slideViewPr>
    <p:cSldViewPr snapToGrid="0" snapToObjects="1">
      <p:cViewPr>
        <p:scale>
          <a:sx n="60" d="100"/>
          <a:sy n="60" d="100"/>
        </p:scale>
        <p:origin x="1632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3A7FD9-AF33-C34E-B1CC-91E4FB024E9E}" type="datetimeFigureOut">
              <a:rPr lang="en-US" smtClean="0"/>
              <a:t>5/12/17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B5493C-1F70-0D42-8E11-C2FB02971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56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5493C-1F70-0D42-8E11-C2FB02971DE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27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5493C-1F70-0D42-8E11-C2FB02971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405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5493C-1F70-0D42-8E11-C2FB02971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52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5493C-1F70-0D42-8E11-C2FB02971D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548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5CA3D-3E4E-174B-9845-2C3FF0046D26}" type="datetimeFigureOut">
              <a:rPr lang="en-US" smtClean="0"/>
              <a:t>5/12/17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5679-F0A3-2449-AA64-7BF8FC607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4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5CA3D-3E4E-174B-9845-2C3FF0046D26}" type="datetimeFigureOut">
              <a:rPr lang="en-US" smtClean="0"/>
              <a:t>5/12/17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5679-F0A3-2449-AA64-7BF8FC607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69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5CA3D-3E4E-174B-9845-2C3FF0046D26}" type="datetimeFigureOut">
              <a:rPr lang="en-US" smtClean="0"/>
              <a:t>5/12/17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5679-F0A3-2449-AA64-7BF8FC607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011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5CA3D-3E4E-174B-9845-2C3FF0046D26}" type="datetimeFigureOut">
              <a:rPr lang="en-US" smtClean="0"/>
              <a:t>5/12/17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5679-F0A3-2449-AA64-7BF8FC607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64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5CA3D-3E4E-174B-9845-2C3FF0046D26}" type="datetimeFigureOut">
              <a:rPr lang="en-US" smtClean="0"/>
              <a:t>5/12/17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5679-F0A3-2449-AA64-7BF8FC607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070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5CA3D-3E4E-174B-9845-2C3FF0046D26}" type="datetimeFigureOut">
              <a:rPr lang="en-US" smtClean="0"/>
              <a:t>5/12/17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5679-F0A3-2449-AA64-7BF8FC607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889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5CA3D-3E4E-174B-9845-2C3FF0046D26}" type="datetimeFigureOut">
              <a:rPr lang="en-US" smtClean="0"/>
              <a:t>5/12/17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5679-F0A3-2449-AA64-7BF8FC607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448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5CA3D-3E4E-174B-9845-2C3FF0046D26}" type="datetimeFigureOut">
              <a:rPr lang="en-US" smtClean="0"/>
              <a:t>5/12/17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5679-F0A3-2449-AA64-7BF8FC607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125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5CA3D-3E4E-174B-9845-2C3FF0046D26}" type="datetimeFigureOut">
              <a:rPr lang="en-US" smtClean="0"/>
              <a:t>5/12/17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5679-F0A3-2449-AA64-7BF8FC607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24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5CA3D-3E4E-174B-9845-2C3FF0046D26}" type="datetimeFigureOut">
              <a:rPr lang="en-US" smtClean="0"/>
              <a:t>5/12/17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5679-F0A3-2449-AA64-7BF8FC607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88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5CA3D-3E4E-174B-9845-2C3FF0046D26}" type="datetimeFigureOut">
              <a:rPr lang="en-US" smtClean="0"/>
              <a:t>5/12/17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5679-F0A3-2449-AA64-7BF8FC607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173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5CA3D-3E4E-174B-9845-2C3FF0046D26}" type="datetimeFigureOut">
              <a:rPr lang="en-US" smtClean="0"/>
              <a:t>5/12/17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D5679-F0A3-2449-AA64-7BF8FC607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95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-759280" y="-1227649"/>
            <a:ext cx="11446329" cy="2073729"/>
          </a:xfrm>
          <a:noFill/>
        </p:spPr>
        <p:txBody>
          <a:bodyPr>
            <a:normAutofit/>
          </a:bodyPr>
          <a:lstStyle/>
          <a:p>
            <a:r>
              <a:rPr lang="en-US" sz="2800" b="1" dirty="0"/>
              <a:t>Creating zebrafish models of novel NRAP variants using </a:t>
            </a:r>
            <a:r>
              <a:rPr lang="en-US" sz="2800" b="1" dirty="0" smtClean="0"/>
              <a:t>CRISPR/cas9</a:t>
            </a:r>
            <a:endParaRPr lang="en-US" sz="3600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-3684815" y="6258719"/>
            <a:ext cx="9144000" cy="1655762"/>
          </a:xfrm>
        </p:spPr>
        <p:txBody>
          <a:bodyPr/>
          <a:lstStyle/>
          <a:p>
            <a:r>
              <a:rPr lang="en-US" dirty="0" smtClean="0"/>
              <a:t>Ryan Duong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144000" y="5934635"/>
            <a:ext cx="3388659" cy="923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Photo courtesy of Darryl Leja, National Human Genome Research Institute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30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223" y="-1301"/>
            <a:ext cx="10515600" cy="1325563"/>
          </a:xfrm>
        </p:spPr>
        <p:txBody>
          <a:bodyPr/>
          <a:lstStyle/>
          <a:p>
            <a:r>
              <a:rPr lang="en-US" dirty="0" smtClean="0"/>
              <a:t>Transfection of </a:t>
            </a:r>
            <a:r>
              <a:rPr lang="en-US" smtClean="0"/>
              <a:t>CRISPR/cas9 components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19098" y="1408337"/>
            <a:ext cx="3362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gRNA, cas9 mRNA, donor DNA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738235" y="5261529"/>
            <a:ext cx="2324100" cy="15546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4548400" y="5998076"/>
            <a:ext cx="2324100" cy="8599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3" y="1798775"/>
            <a:ext cx="1444475" cy="10359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995" y="2859722"/>
            <a:ext cx="5144205" cy="13486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" r="-2675"/>
          <a:stretch/>
        </p:blipFill>
        <p:spPr>
          <a:xfrm>
            <a:off x="3453848" y="4225592"/>
            <a:ext cx="3418652" cy="202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5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12651" y="-19111"/>
            <a:ext cx="10515600" cy="1325563"/>
          </a:xfrm>
        </p:spPr>
        <p:txBody>
          <a:bodyPr/>
          <a:lstStyle/>
          <a:p>
            <a:r>
              <a:rPr lang="en-US" dirty="0" smtClean="0"/>
              <a:t>Examining mutant NRAP lines to show NRAP variants’ involvement in pathogenicity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12651" y="1692193"/>
            <a:ext cx="4869712" cy="3924836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Mutant Zebrafish NRAP lines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/>
              <a:t>splice/WT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/>
              <a:t>Missense/WT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/>
              <a:t>Splice/missense</a:t>
            </a:r>
          </a:p>
        </p:txBody>
      </p:sp>
      <p:sp>
        <p:nvSpPr>
          <p:cNvPr id="6" name="Rectangle 5"/>
          <p:cNvSpPr/>
          <p:nvPr/>
        </p:nvSpPr>
        <p:spPr>
          <a:xfrm>
            <a:off x="5528200" y="643670"/>
            <a:ext cx="62105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 Is there a causative effect between the patient’s NRAP genotype and decreased glycosylation of dystroglycan?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57" y="3834242"/>
            <a:ext cx="6106459" cy="28112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459" y="3053443"/>
            <a:ext cx="4140200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507" y="4767943"/>
            <a:ext cx="2379665" cy="20352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0875"/>
            <a:ext cx="2532599" cy="237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56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032" y="0"/>
            <a:ext cx="697060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980" y="2331415"/>
            <a:ext cx="3289300" cy="255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85" y="1175559"/>
            <a:ext cx="9628415" cy="48644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207" y="1527331"/>
            <a:ext cx="4189825" cy="34248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2733" y="200743"/>
            <a:ext cx="3059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Dystroglycanopathy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8920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59144" y="-92953"/>
            <a:ext cx="12085492" cy="1325563"/>
          </a:xfrm>
        </p:spPr>
        <p:txBody>
          <a:bodyPr/>
          <a:lstStyle/>
          <a:p>
            <a:r>
              <a:rPr lang="en-US" dirty="0" smtClean="0"/>
              <a:t>NRAP mutations associated </a:t>
            </a:r>
            <a:r>
              <a:rPr lang="en-US" smtClean="0"/>
              <a:t>with dystroglycanopathy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85672" y="1075771"/>
            <a:ext cx="10004089" cy="1173651"/>
            <a:chOff x="539655" y="1373959"/>
            <a:chExt cx="10004089" cy="1173651"/>
          </a:xfrm>
        </p:grpSpPr>
        <p:sp>
          <p:nvSpPr>
            <p:cNvPr id="20" name="TextBox 19"/>
            <p:cNvSpPr txBox="1"/>
            <p:nvPr/>
          </p:nvSpPr>
          <p:spPr>
            <a:xfrm>
              <a:off x="539655" y="1962835"/>
              <a:ext cx="7505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WT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626" y="2008313"/>
              <a:ext cx="8913118" cy="46189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417331" y="1649030"/>
              <a:ext cx="5339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Gene and primary transcript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853559" y="1373959"/>
              <a:ext cx="1089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intron</a:t>
              </a:r>
              <a:endParaRPr lang="en-US" dirty="0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H="1">
              <a:off x="3073974" y="1743291"/>
              <a:ext cx="292868" cy="4416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958" y="3904380"/>
            <a:ext cx="8911632" cy="461813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 flipH="1">
            <a:off x="8110516" y="3904380"/>
            <a:ext cx="192087" cy="46750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-84308" y="3722632"/>
            <a:ext cx="1546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Missense</a:t>
            </a:r>
            <a:br>
              <a:rPr lang="en-US" sz="2400" dirty="0" smtClean="0"/>
            </a:br>
            <a:r>
              <a:rPr lang="en-US" sz="2400" dirty="0" smtClean="0"/>
              <a:t>A1270T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958" y="4958810"/>
            <a:ext cx="8911632" cy="461813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-70365" y="4789541"/>
            <a:ext cx="1546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Splice site mutation</a:t>
            </a:r>
          </a:p>
        </p:txBody>
      </p:sp>
      <p:sp>
        <p:nvSpPr>
          <p:cNvPr id="41" name="Oval 40"/>
          <p:cNvSpPr/>
          <p:nvPr/>
        </p:nvSpPr>
        <p:spPr>
          <a:xfrm flipH="1">
            <a:off x="1808315" y="4958810"/>
            <a:ext cx="192087" cy="46750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225828" y="2116362"/>
            <a:ext cx="8863933" cy="1407604"/>
            <a:chOff x="1225828" y="2116362"/>
            <a:chExt cx="8863933" cy="1407604"/>
          </a:xfrm>
        </p:grpSpPr>
        <p:sp>
          <p:nvSpPr>
            <p:cNvPr id="42" name="Rectangle 41"/>
            <p:cNvSpPr/>
            <p:nvPr/>
          </p:nvSpPr>
          <p:spPr>
            <a:xfrm>
              <a:off x="4692715" y="2801715"/>
              <a:ext cx="1996966" cy="292608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1225828" y="2176794"/>
              <a:ext cx="3414341" cy="62492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6689681" y="2116362"/>
              <a:ext cx="3400080" cy="68535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5047999" y="3154634"/>
              <a:ext cx="13926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mRNA</a:t>
              </a:r>
              <a:endParaRPr lang="en-US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331230" y="2352693"/>
              <a:ext cx="26493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Excise introns</a:t>
              </a:r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461958" y="5385954"/>
            <a:ext cx="8863933" cy="1407604"/>
            <a:chOff x="1461958" y="5385954"/>
            <a:chExt cx="8863933" cy="1407604"/>
          </a:xfrm>
        </p:grpSpPr>
        <p:sp>
          <p:nvSpPr>
            <p:cNvPr id="47" name="Rectangle 46"/>
            <p:cNvSpPr/>
            <p:nvPr/>
          </p:nvSpPr>
          <p:spPr>
            <a:xfrm>
              <a:off x="5286192" y="6071307"/>
              <a:ext cx="1737360" cy="292608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1461958" y="5446386"/>
              <a:ext cx="3414341" cy="62492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6925811" y="5385954"/>
              <a:ext cx="3400080" cy="68535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5284129" y="6424226"/>
              <a:ext cx="13926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mRNA</a:t>
              </a:r>
              <a:endParaRPr lang="en-US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567360" y="5622285"/>
              <a:ext cx="26493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Excise introns</a:t>
              </a:r>
              <a:endParaRPr lang="en-US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702874" y="6066057"/>
              <a:ext cx="182880" cy="292608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4899607" y="6212359"/>
              <a:ext cx="195237" cy="80327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5077102" y="6185520"/>
              <a:ext cx="385977" cy="106529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2897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39" grpId="0"/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070" y="560945"/>
            <a:ext cx="10515600" cy="14159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Is there a causative effect between the patient’s NRAP genotype and decreased glycosylation of dystroglycan?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303" y="2745951"/>
            <a:ext cx="8139218" cy="411204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6205070" y="4849273"/>
            <a:ext cx="0" cy="1233065"/>
          </a:xfrm>
          <a:prstGeom prst="straightConnector1">
            <a:avLst/>
          </a:prstGeom>
          <a:ln w="57150">
            <a:headEnd type="triangle"/>
            <a:tailEnd type="triangle"/>
          </a:ln>
          <a:effectLst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205070" y="5233841"/>
            <a:ext cx="876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NRAP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34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Overview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28550" y="1690688"/>
            <a:ext cx="4261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smtClean="0"/>
              <a:t>Make an zebrafish model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8550" y="2060020"/>
            <a:ext cx="6468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2. Look for glycosylated alpha dystroglycan 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028550" y="2429352"/>
            <a:ext cx="4347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3. If it is decreased, then YES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6537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corresponding zebrafish NRAP mutations that will mimic the human variants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83" y="1592262"/>
            <a:ext cx="10133287" cy="524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2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506" y="90027"/>
            <a:ext cx="10515600" cy="1325563"/>
          </a:xfrm>
        </p:spPr>
        <p:txBody>
          <a:bodyPr/>
          <a:lstStyle/>
          <a:p>
            <a:r>
              <a:rPr lang="en-US" dirty="0" smtClean="0"/>
              <a:t>Using CRISPR/cas9 to create zebrafish NRAP mutants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" t="3445"/>
          <a:stretch/>
        </p:blipFill>
        <p:spPr>
          <a:xfrm>
            <a:off x="0" y="1415590"/>
            <a:ext cx="7422827" cy="3532094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4733365" y="4930588"/>
            <a:ext cx="2581835" cy="5199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307840" y="5029802"/>
            <a:ext cx="4958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Homology </a:t>
            </a:r>
            <a:r>
              <a:rPr lang="en-US" smtClean="0"/>
              <a:t>Directed Repair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8112"/>
            <a:ext cx="4392706" cy="255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79699" y="20770"/>
            <a:ext cx="1032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Splice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634322" y="656837"/>
            <a:ext cx="5794771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5’ GGCCAGCCAGCTTGCCAGTC</a:t>
            </a:r>
            <a:r>
              <a:rPr lang="en-US" u="sng" dirty="0" smtClean="0">
                <a:latin typeface="Courier New" charset="0"/>
                <a:ea typeface="Courier New" charset="0"/>
                <a:cs typeface="Courier New" charset="0"/>
              </a:rPr>
              <a:t>AG</a:t>
            </a:r>
            <a:r>
              <a:rPr lang="en-US" u="sng" dirty="0" smtClean="0">
                <a:ln>
                  <a:solidFill>
                    <a:srgbClr val="FF0000"/>
                  </a:solidFill>
                </a:ln>
                <a:latin typeface="Courier New" charset="0"/>
                <a:ea typeface="Courier New" charset="0"/>
                <a:cs typeface="Courier New" charset="0"/>
              </a:rPr>
              <a:t>G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TGAGTAACCACA 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3’ </a:t>
            </a:r>
          </a:p>
          <a:p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 |||||||||||||||||||||||||||||||||||</a:t>
            </a:r>
          </a:p>
          <a:p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3’ CCGGTCGGTCGAACGGTCAG</a:t>
            </a:r>
            <a:r>
              <a:rPr lang="en-US" u="sng" dirty="0" smtClean="0">
                <a:latin typeface="Courier New" charset="0"/>
                <a:ea typeface="Courier New" charset="0"/>
                <a:cs typeface="Courier New" charset="0"/>
              </a:rPr>
              <a:t>TC</a:t>
            </a:r>
            <a:r>
              <a:rPr lang="en-US" u="sng" dirty="0" smtClean="0">
                <a:ln>
                  <a:solidFill>
                    <a:srgbClr val="FF0000"/>
                  </a:solidFill>
                </a:ln>
                <a:latin typeface="Courier New" charset="0"/>
                <a:ea typeface="Courier New" charset="0"/>
                <a:cs typeface="Courier New" charset="0"/>
              </a:rPr>
              <a:t>C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ACTCATTGGTGA 5’ 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62377" y="800314"/>
            <a:ext cx="1675080" cy="669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WT MUTATION LOCUS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82044" y="1973284"/>
            <a:ext cx="2352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gRNA</a:t>
            </a:r>
            <a:r>
              <a:rPr lang="en-US" dirty="0" smtClean="0"/>
              <a:t> attaches upstream of </a:t>
            </a:r>
            <a:r>
              <a:rPr lang="en-US" u="sng" dirty="0" smtClean="0"/>
              <a:t>PAM</a:t>
            </a:r>
            <a:endParaRPr lang="en-US" u="sng" dirty="0"/>
          </a:p>
        </p:txBody>
      </p:sp>
      <p:sp>
        <p:nvSpPr>
          <p:cNvPr id="13" name="TextBox 12"/>
          <p:cNvSpPr txBox="1"/>
          <p:nvPr/>
        </p:nvSpPr>
        <p:spPr>
          <a:xfrm>
            <a:off x="3634321" y="1800596"/>
            <a:ext cx="6045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5’ GGCCAGCCAGCTTGCCAGTC</a:t>
            </a:r>
            <a:r>
              <a:rPr lang="en-US" u="sng" dirty="0" smtClean="0">
                <a:latin typeface="Courier New" charset="0"/>
                <a:ea typeface="Courier New" charset="0"/>
                <a:cs typeface="Courier New" charset="0"/>
              </a:rPr>
              <a:t>AG</a:t>
            </a:r>
            <a:r>
              <a:rPr lang="en-US" u="sng" dirty="0" smtClean="0">
                <a:ln>
                  <a:solidFill>
                    <a:srgbClr val="FF0000"/>
                  </a:solidFill>
                </a:ln>
                <a:latin typeface="Courier New" charset="0"/>
                <a:ea typeface="Courier New" charset="0"/>
                <a:cs typeface="Courier New" charset="0"/>
              </a:rPr>
              <a:t>G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GAGTAACCACA 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3’                 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GGCCAGCCAGCTTGCCAGTC </a:t>
            </a:r>
          </a:p>
          <a:p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 ||||||||||||||||||||</a:t>
            </a:r>
          </a:p>
          <a:p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3’ CCGGTCGGTCGAACGGTCAG</a:t>
            </a:r>
            <a:r>
              <a:rPr lang="en-US" u="sng" dirty="0" smtClean="0">
                <a:latin typeface="Courier New" charset="0"/>
                <a:ea typeface="Courier New" charset="0"/>
                <a:cs typeface="Courier New" charset="0"/>
              </a:rPr>
              <a:t>TC</a:t>
            </a:r>
            <a:r>
              <a:rPr lang="en-US" u="sng" dirty="0" smtClean="0">
                <a:ln>
                  <a:solidFill>
                    <a:srgbClr val="FF0000"/>
                  </a:solidFill>
                </a:ln>
                <a:latin typeface="Courier New" charset="0"/>
                <a:ea typeface="Courier New" charset="0"/>
                <a:cs typeface="Courier New" charset="0"/>
              </a:rPr>
              <a:t>C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A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CTCATTGGTGA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5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’ 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38316" y="3241798"/>
            <a:ext cx="1911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Cas9 DSB cleavage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282044" y="5228879"/>
            <a:ext cx="2282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Integration of target mutation  via HDR 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634322" y="3252886"/>
            <a:ext cx="6156064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5’ GGCCAGCCAGCTTGCC AGTC</a:t>
            </a:r>
            <a:r>
              <a:rPr lang="en-US" u="sng" dirty="0" smtClean="0">
                <a:latin typeface="Courier New" charset="0"/>
                <a:ea typeface="Courier New" charset="0"/>
                <a:cs typeface="Courier New" charset="0"/>
              </a:rPr>
              <a:t>AG</a:t>
            </a:r>
            <a:r>
              <a:rPr lang="en-US" u="sng" dirty="0" smtClean="0">
                <a:ln>
                  <a:solidFill>
                    <a:srgbClr val="FF0000"/>
                  </a:solidFill>
                </a:ln>
                <a:latin typeface="Courier New" charset="0"/>
                <a:ea typeface="Courier New" charset="0"/>
                <a:cs typeface="Courier New" charset="0"/>
              </a:rPr>
              <a:t>G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TGAGTAACCACA 3’ </a:t>
            </a:r>
          </a:p>
          <a:p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 |||||||||||||||| |||||||||||||||||||</a:t>
            </a:r>
          </a:p>
          <a:p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3’ CCGGTCGGTCGAACGG TCAG</a:t>
            </a:r>
            <a:r>
              <a:rPr lang="en-US" u="sng" dirty="0" smtClean="0">
                <a:latin typeface="Courier New" charset="0"/>
                <a:ea typeface="Courier New" charset="0"/>
                <a:cs typeface="Courier New" charset="0"/>
              </a:rPr>
              <a:t>TC</a:t>
            </a:r>
            <a:r>
              <a:rPr lang="en-US" u="sng" dirty="0" smtClean="0">
                <a:ln>
                  <a:solidFill>
                    <a:srgbClr val="FF0000"/>
                  </a:solidFill>
                </a:ln>
                <a:latin typeface="Courier New" charset="0"/>
                <a:ea typeface="Courier New" charset="0"/>
                <a:cs typeface="Courier New" charset="0"/>
              </a:rPr>
              <a:t>C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ACTCATTGGTGA 5’ 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99488" y="4338698"/>
            <a:ext cx="5545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5’ CCAGCCAGCTTGCCAGTCAG</a:t>
            </a:r>
            <a:r>
              <a:rPr lang="en-US" b="1" dirty="0" smtClean="0">
                <a:solidFill>
                  <a:srgbClr val="FF0000"/>
                </a:solidFill>
                <a:latin typeface="Courier New" charset="0"/>
                <a:ea typeface="Courier New" charset="0"/>
                <a:cs typeface="Courier New" charset="0"/>
              </a:rPr>
              <a:t>A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TGAGTAACCACA 3’ </a:t>
            </a:r>
            <a:endParaRPr lang="en-US" b="1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634321" y="5073927"/>
            <a:ext cx="5794771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5’ GG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CCAGCCAGCTTGCCAGTC</a:t>
            </a:r>
            <a:r>
              <a:rPr lang="en-US" b="1" u="sng" dirty="0" smtClean="0">
                <a:latin typeface="Courier New" charset="0"/>
                <a:ea typeface="Courier New" charset="0"/>
                <a:cs typeface="Courier New" charset="0"/>
              </a:rPr>
              <a:t>AG</a:t>
            </a:r>
            <a:r>
              <a:rPr lang="en-US" b="1" u="sng" dirty="0">
                <a:ln>
                  <a:solidFill>
                    <a:srgbClr val="FF0000"/>
                  </a:solidFill>
                </a:ln>
                <a:latin typeface="Courier New" charset="0"/>
                <a:ea typeface="Courier New" charset="0"/>
                <a:cs typeface="Courier New" charset="0"/>
              </a:rPr>
              <a:t>A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TGAGTAACCACA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3’ </a:t>
            </a:r>
          </a:p>
          <a:p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 |||||||||||||||||||||||||||||||||||</a:t>
            </a:r>
          </a:p>
          <a:p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3’ CCGGTCGGTCGAACGGTCAG</a:t>
            </a:r>
            <a:r>
              <a:rPr lang="en-US" u="sng" dirty="0" smtClean="0">
                <a:latin typeface="Courier New" charset="0"/>
                <a:ea typeface="Courier New" charset="0"/>
                <a:cs typeface="Courier New" charset="0"/>
              </a:rPr>
              <a:t>TC</a:t>
            </a:r>
            <a:r>
              <a:rPr lang="en-US" u="sng" dirty="0">
                <a:ln>
                  <a:solidFill>
                    <a:srgbClr val="FF0000"/>
                  </a:solidFill>
                </a:ln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ACTCATTGGTGA 5’ 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26127" y="4422683"/>
            <a:ext cx="127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Donor DNA</a:t>
            </a:r>
            <a:endParaRPr lang="en-US" b="1" dirty="0"/>
          </a:p>
        </p:txBody>
      </p:sp>
      <p:sp>
        <p:nvSpPr>
          <p:cNvPr id="31" name="Down Arrow 30"/>
          <p:cNvSpPr/>
          <p:nvPr/>
        </p:nvSpPr>
        <p:spPr>
          <a:xfrm>
            <a:off x="6321972" y="1548636"/>
            <a:ext cx="209734" cy="2519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/>
          <p:cNvSpPr/>
          <p:nvPr/>
        </p:nvSpPr>
        <p:spPr>
          <a:xfrm>
            <a:off x="6304142" y="3017461"/>
            <a:ext cx="209734" cy="2519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/>
          <p:cNvSpPr/>
          <p:nvPr/>
        </p:nvSpPr>
        <p:spPr>
          <a:xfrm>
            <a:off x="6258064" y="4739491"/>
            <a:ext cx="255812" cy="2620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2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13" grpId="0"/>
      <p:bldP spid="14" grpId="0"/>
      <p:bldP spid="17" grpId="0"/>
      <p:bldP spid="19" grpId="0" animBg="1"/>
      <p:bldP spid="27" grpId="0"/>
      <p:bldP spid="29" grpId="0" animBg="1"/>
      <p:bldP spid="30" grpId="0"/>
      <p:bldP spid="31" grpId="0" animBg="1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34152" y="189186"/>
            <a:ext cx="1542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Missense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698555" y="850409"/>
            <a:ext cx="77668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urier New" charset="0"/>
                <a:ea typeface="Calibri" charset="0"/>
              </a:rPr>
              <a:t>5’ ATTTTCTGT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TGTATTTCAG</a:t>
            </a:r>
            <a:r>
              <a:rPr lang="en-US" dirty="0">
                <a:solidFill>
                  <a:srgbClr val="FF0000"/>
                </a:solidFill>
                <a:latin typeface="Courier New" charset="0"/>
                <a:ea typeface="Courier New" charset="0"/>
                <a:cs typeface="Courier New" charset="0"/>
              </a:rPr>
              <a:t>GT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TAAGTACA</a:t>
            </a:r>
            <a:r>
              <a:rPr lang="en-US" u="sng" dirty="0">
                <a:latin typeface="Courier New" charset="0"/>
                <a:ea typeface="Courier New" charset="0"/>
                <a:cs typeface="Courier New" charset="0"/>
              </a:rPr>
              <a:t>AGG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A</a:t>
            </a:r>
            <a:r>
              <a:rPr lang="en-US" dirty="0" smtClean="0">
                <a:solidFill>
                  <a:srgbClr val="000000"/>
                </a:solidFill>
                <a:latin typeface="Courier New" charset="0"/>
                <a:ea typeface="Calibri" charset="0"/>
              </a:rPr>
              <a:t>ATCATGGAATGTGCTT 3’</a:t>
            </a:r>
          </a:p>
          <a:p>
            <a:r>
              <a:rPr lang="en-US" dirty="0">
                <a:solidFill>
                  <a:srgbClr val="000000"/>
                </a:solidFill>
                <a:latin typeface="Courier New" charset="0"/>
                <a:ea typeface="Calibri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urier New" charset="0"/>
                <a:ea typeface="Calibri" charset="0"/>
              </a:rPr>
              <a:t>  |||||||||||||||||||||||||||||||||||||||||||||||||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charset="0"/>
                <a:ea typeface="Calibri" charset="0"/>
              </a:rPr>
              <a:t>5’ TAAAAGACAACATAAAGTC</a:t>
            </a:r>
            <a:r>
              <a:rPr lang="en-US" dirty="0" smtClean="0">
                <a:solidFill>
                  <a:srgbClr val="FF0000"/>
                </a:solidFill>
                <a:latin typeface="Courier New" charset="0"/>
                <a:ea typeface="Calibri" charset="0"/>
              </a:rPr>
              <a:t>CA</a:t>
            </a:r>
            <a:r>
              <a:rPr lang="en-US" dirty="0" smtClean="0">
                <a:solidFill>
                  <a:srgbClr val="000000"/>
                </a:solidFill>
                <a:latin typeface="Courier New" charset="0"/>
                <a:ea typeface="Calibri" charset="0"/>
              </a:rPr>
              <a:t>ATTCATGT</a:t>
            </a:r>
            <a:r>
              <a:rPr lang="en-US" u="sng" dirty="0" smtClean="0">
                <a:solidFill>
                  <a:srgbClr val="000000"/>
                </a:solidFill>
                <a:latin typeface="Courier New" charset="0"/>
                <a:ea typeface="Calibri" charset="0"/>
              </a:rPr>
              <a:t>TCC</a:t>
            </a:r>
            <a:r>
              <a:rPr lang="en-US" dirty="0" smtClean="0">
                <a:solidFill>
                  <a:srgbClr val="000000"/>
                </a:solidFill>
                <a:latin typeface="Courier New" charset="0"/>
                <a:ea typeface="Calibri" charset="0"/>
              </a:rPr>
              <a:t>TTAGTACCTTACACGAA 5’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6103" y="977101"/>
            <a:ext cx="1675080" cy="669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WT MUTATION LOCUS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5770" y="2150071"/>
            <a:ext cx="2352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gRNA</a:t>
            </a:r>
            <a:r>
              <a:rPr lang="en-US" dirty="0" smtClean="0"/>
              <a:t> attaches upstream of </a:t>
            </a:r>
            <a:r>
              <a:rPr lang="en-US" u="sng" dirty="0" smtClean="0"/>
              <a:t>PAM</a:t>
            </a:r>
            <a:endParaRPr lang="en-US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472042" y="3418585"/>
            <a:ext cx="1911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Cas9 DSB cleavage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5770" y="5405666"/>
            <a:ext cx="2282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Integration of target mutation  via HDR 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15770" y="4415758"/>
            <a:ext cx="127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Donor DNA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853867" y="2011571"/>
            <a:ext cx="77668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urier New" charset="0"/>
                <a:ea typeface="Calibri" charset="0"/>
              </a:rPr>
              <a:t>5’ ATTTTCTGT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TGTATTTCAG</a:t>
            </a:r>
            <a:r>
              <a:rPr lang="en-US" dirty="0">
                <a:solidFill>
                  <a:srgbClr val="FF0000"/>
                </a:solidFill>
                <a:latin typeface="Courier New" charset="0"/>
                <a:ea typeface="Courier New" charset="0"/>
                <a:cs typeface="Courier New" charset="0"/>
              </a:rPr>
              <a:t>GT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TAAGTACA</a:t>
            </a:r>
            <a:r>
              <a:rPr lang="en-US" u="sng" dirty="0">
                <a:latin typeface="Courier New" charset="0"/>
                <a:ea typeface="Courier New" charset="0"/>
                <a:cs typeface="Courier New" charset="0"/>
              </a:rPr>
              <a:t>AGG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A</a:t>
            </a:r>
            <a:r>
              <a:rPr lang="en-US" dirty="0" smtClean="0">
                <a:solidFill>
                  <a:srgbClr val="000000"/>
                </a:solidFill>
                <a:latin typeface="Courier New" charset="0"/>
                <a:ea typeface="Calibri" charset="0"/>
              </a:rPr>
              <a:t>ATCATGGAATGTGCTT 3’</a:t>
            </a: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	     TGTATTTCAGGTTAAGTACA 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	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   ||||||||||||||||||||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charset="0"/>
                <a:ea typeface="Calibri" charset="0"/>
              </a:rPr>
              <a:t>5’ TAAAAGACAACATAAAGTC</a:t>
            </a:r>
            <a:r>
              <a:rPr lang="en-US" dirty="0" smtClean="0">
                <a:solidFill>
                  <a:srgbClr val="FF0000"/>
                </a:solidFill>
                <a:latin typeface="Courier New" charset="0"/>
                <a:ea typeface="Calibri" charset="0"/>
              </a:rPr>
              <a:t>CA</a:t>
            </a:r>
            <a:r>
              <a:rPr lang="en-US" dirty="0" smtClean="0">
                <a:solidFill>
                  <a:srgbClr val="000000"/>
                </a:solidFill>
                <a:latin typeface="Courier New" charset="0"/>
                <a:ea typeface="Calibri" charset="0"/>
              </a:rPr>
              <a:t>ATTCATGT</a:t>
            </a:r>
            <a:r>
              <a:rPr lang="en-US" u="sng" dirty="0" smtClean="0">
                <a:solidFill>
                  <a:srgbClr val="000000"/>
                </a:solidFill>
                <a:latin typeface="Courier New" charset="0"/>
                <a:ea typeface="Calibri" charset="0"/>
              </a:rPr>
              <a:t>TCC</a:t>
            </a:r>
            <a:r>
              <a:rPr lang="en-US" dirty="0" smtClean="0">
                <a:solidFill>
                  <a:srgbClr val="000000"/>
                </a:solidFill>
                <a:latin typeface="Courier New" charset="0"/>
                <a:ea typeface="Calibri" charset="0"/>
              </a:rPr>
              <a:t>TTAGTACCTTACACGAA 5’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53867" y="3537866"/>
            <a:ext cx="79047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urier New" charset="0"/>
                <a:ea typeface="Calibri" charset="0"/>
              </a:rPr>
              <a:t>5’ ATTTTCTGT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TGTATTTCAG</a:t>
            </a:r>
            <a:r>
              <a:rPr lang="en-US" dirty="0" smtClean="0">
                <a:solidFill>
                  <a:srgbClr val="FF0000"/>
                </a:solidFill>
                <a:latin typeface="Courier New" charset="0"/>
                <a:ea typeface="Courier New" charset="0"/>
                <a:cs typeface="Courier New" charset="0"/>
              </a:rPr>
              <a:t>GT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TAAGT ACA</a:t>
            </a:r>
            <a:r>
              <a:rPr lang="en-US" u="sng" dirty="0" smtClean="0">
                <a:latin typeface="Courier New" charset="0"/>
                <a:ea typeface="Courier New" charset="0"/>
                <a:cs typeface="Courier New" charset="0"/>
              </a:rPr>
              <a:t>AGG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A</a:t>
            </a:r>
            <a:r>
              <a:rPr lang="en-US" dirty="0" smtClean="0">
                <a:solidFill>
                  <a:srgbClr val="000000"/>
                </a:solidFill>
                <a:latin typeface="Courier New" charset="0"/>
                <a:ea typeface="Calibri" charset="0"/>
              </a:rPr>
              <a:t>ATCATGGAATGTGCTT 3’</a:t>
            </a:r>
          </a:p>
          <a:p>
            <a:r>
              <a:rPr lang="en-US" dirty="0">
                <a:solidFill>
                  <a:srgbClr val="000000"/>
                </a:solidFill>
                <a:latin typeface="Courier New" charset="0"/>
                <a:ea typeface="Calibri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urier New" charset="0"/>
                <a:ea typeface="Calibri" charset="0"/>
              </a:rPr>
              <a:t>  |||||||||||||||||||||||||| |||||||||||||||||||||||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charset="0"/>
                <a:ea typeface="Calibri" charset="0"/>
              </a:rPr>
              <a:t>5’ TAAAAGACAACATAAAGTC</a:t>
            </a:r>
            <a:r>
              <a:rPr lang="en-US" dirty="0" smtClean="0">
                <a:solidFill>
                  <a:srgbClr val="FF0000"/>
                </a:solidFill>
                <a:latin typeface="Courier New" charset="0"/>
                <a:ea typeface="Calibri" charset="0"/>
              </a:rPr>
              <a:t>CA</a:t>
            </a:r>
            <a:r>
              <a:rPr lang="en-US" dirty="0" smtClean="0">
                <a:solidFill>
                  <a:srgbClr val="000000"/>
                </a:solidFill>
                <a:latin typeface="Courier New" charset="0"/>
                <a:ea typeface="Calibri" charset="0"/>
              </a:rPr>
              <a:t>ATTCA TGT</a:t>
            </a:r>
            <a:r>
              <a:rPr lang="en-US" u="sng" dirty="0" smtClean="0">
                <a:solidFill>
                  <a:srgbClr val="000000"/>
                </a:solidFill>
                <a:latin typeface="Courier New" charset="0"/>
                <a:ea typeface="Calibri" charset="0"/>
              </a:rPr>
              <a:t>TCC</a:t>
            </a:r>
            <a:r>
              <a:rPr lang="en-US" dirty="0" smtClean="0">
                <a:solidFill>
                  <a:srgbClr val="000000"/>
                </a:solidFill>
                <a:latin typeface="Courier New" charset="0"/>
                <a:ea typeface="Calibri" charset="0"/>
              </a:rPr>
              <a:t>TTAGTACCTTACACGAA 5’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418110" y="4471253"/>
            <a:ext cx="6716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Courier New" charset="0"/>
                <a:ea typeface="Calibri" charset="0"/>
              </a:rPr>
              <a:t>5’ TTCTGTTGTATT</a:t>
            </a:r>
            <a:r>
              <a:rPr lang="en-US" b="1" dirty="0" smtClean="0">
                <a:solidFill>
                  <a:srgbClr val="000000"/>
                </a:solidFill>
                <a:latin typeface="Courier New" charset="0"/>
                <a:ea typeface="Times New Roman" charset="0"/>
              </a:rPr>
              <a:t>TCAG</a:t>
            </a:r>
            <a:r>
              <a:rPr lang="en-US" b="1" dirty="0" smtClean="0">
                <a:solidFill>
                  <a:srgbClr val="FF0000"/>
                </a:solidFill>
                <a:latin typeface="Courier New" charset="0"/>
                <a:ea typeface="Times New Roman" charset="0"/>
              </a:rPr>
              <a:t>AC</a:t>
            </a:r>
            <a:r>
              <a:rPr lang="en-US" b="1" dirty="0" smtClean="0">
                <a:solidFill>
                  <a:srgbClr val="000000"/>
                </a:solidFill>
                <a:latin typeface="Courier New" charset="0"/>
                <a:ea typeface="Times New Roman" charset="0"/>
              </a:rPr>
              <a:t>TAAGT</a:t>
            </a:r>
            <a:r>
              <a:rPr lang="en-US" b="1" dirty="0" smtClean="0">
                <a:latin typeface="Courier New" charset="0"/>
                <a:ea typeface="Times New Roman" charset="0"/>
              </a:rPr>
              <a:t>ACA</a:t>
            </a:r>
            <a:r>
              <a:rPr lang="en-US" b="1" dirty="0" smtClean="0">
                <a:solidFill>
                  <a:srgbClr val="000000"/>
                </a:solidFill>
                <a:latin typeface="Courier New" charset="0"/>
                <a:ea typeface="Times New Roman" charset="0"/>
              </a:rPr>
              <a:t>AGGAATCATGGAATG 3’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922796" y="5405666"/>
            <a:ext cx="77668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urier New" charset="0"/>
                <a:ea typeface="Calibri" charset="0"/>
              </a:rPr>
              <a:t>5’ </a:t>
            </a:r>
            <a:r>
              <a:rPr lang="en-US" dirty="0" smtClean="0">
                <a:solidFill>
                  <a:srgbClr val="000000"/>
                </a:solidFill>
                <a:latin typeface="Courier New" charset="0"/>
                <a:ea typeface="Calibri" charset="0"/>
              </a:rPr>
              <a:t>ATTTTCTGT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TGTA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TTTCAG</a:t>
            </a:r>
            <a:r>
              <a:rPr lang="en-US" b="1" dirty="0" smtClean="0">
                <a:solidFill>
                  <a:srgbClr val="FF0000"/>
                </a:solidFill>
                <a:latin typeface="Courier New" charset="0"/>
                <a:ea typeface="Courier New" charset="0"/>
                <a:cs typeface="Courier New" charset="0"/>
              </a:rPr>
              <a:t>AC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TAAGTACA</a:t>
            </a:r>
            <a:r>
              <a:rPr lang="en-US" b="1" u="sng" dirty="0" smtClean="0">
                <a:latin typeface="Courier New" charset="0"/>
                <a:ea typeface="Courier New" charset="0"/>
                <a:cs typeface="Courier New" charset="0"/>
              </a:rPr>
              <a:t>AGG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A</a:t>
            </a:r>
            <a:r>
              <a:rPr lang="en-US" b="1" dirty="0" smtClean="0">
                <a:solidFill>
                  <a:srgbClr val="000000"/>
                </a:solidFill>
                <a:latin typeface="Courier New" charset="0"/>
                <a:ea typeface="Calibri" charset="0"/>
              </a:rPr>
              <a:t>ATCATGGAAT</a:t>
            </a:r>
            <a:r>
              <a:rPr lang="en-US" dirty="0" smtClean="0">
                <a:solidFill>
                  <a:srgbClr val="000000"/>
                </a:solidFill>
                <a:latin typeface="Courier New" charset="0"/>
                <a:ea typeface="Calibri" charset="0"/>
              </a:rPr>
              <a:t>GTGCTT </a:t>
            </a:r>
            <a:r>
              <a:rPr lang="en-US" dirty="0" smtClean="0">
                <a:solidFill>
                  <a:srgbClr val="000000"/>
                </a:solidFill>
                <a:latin typeface="Courier New" charset="0"/>
                <a:ea typeface="Calibri" charset="0"/>
              </a:rPr>
              <a:t>3’</a:t>
            </a:r>
          </a:p>
          <a:p>
            <a:r>
              <a:rPr lang="en-US" dirty="0">
                <a:solidFill>
                  <a:srgbClr val="000000"/>
                </a:solidFill>
                <a:latin typeface="Courier New" charset="0"/>
                <a:ea typeface="Calibri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urier New" charset="0"/>
                <a:ea typeface="Calibri" charset="0"/>
              </a:rPr>
              <a:t>  |||||||||||||||||||||||||||||||||||||||||||||||||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charset="0"/>
                <a:ea typeface="Calibri" charset="0"/>
              </a:rPr>
              <a:t>5’ </a:t>
            </a:r>
            <a:r>
              <a:rPr lang="en-US" dirty="0" smtClean="0">
                <a:solidFill>
                  <a:srgbClr val="000000"/>
                </a:solidFill>
                <a:latin typeface="Courier New" charset="0"/>
                <a:ea typeface="Calibri" charset="0"/>
              </a:rPr>
              <a:t>TAAAAGACAACATAAAGTC</a:t>
            </a:r>
            <a:r>
              <a:rPr lang="en-US" dirty="0" smtClean="0">
                <a:solidFill>
                  <a:srgbClr val="FF0000"/>
                </a:solidFill>
                <a:latin typeface="Courier New" charset="0"/>
                <a:ea typeface="Calibri" charset="0"/>
              </a:rPr>
              <a:t>CG</a:t>
            </a:r>
            <a:r>
              <a:rPr lang="en-US" dirty="0" smtClean="0">
                <a:solidFill>
                  <a:srgbClr val="000000"/>
                </a:solidFill>
                <a:latin typeface="Courier New" charset="0"/>
                <a:ea typeface="Calibri" charset="0"/>
              </a:rPr>
              <a:t>ATTCATGT</a:t>
            </a:r>
            <a:r>
              <a:rPr lang="en-US" u="sng" dirty="0" smtClean="0">
                <a:solidFill>
                  <a:srgbClr val="000000"/>
                </a:solidFill>
                <a:latin typeface="Courier New" charset="0"/>
                <a:ea typeface="Calibri" charset="0"/>
              </a:rPr>
              <a:t>TCC</a:t>
            </a:r>
            <a:r>
              <a:rPr lang="en-US" dirty="0" smtClean="0">
                <a:solidFill>
                  <a:srgbClr val="000000"/>
                </a:solidFill>
                <a:latin typeface="Courier New" charset="0"/>
                <a:ea typeface="Calibri" charset="0"/>
              </a:rPr>
              <a:t>TTAGTACCTTACACGAA </a:t>
            </a:r>
            <a:r>
              <a:rPr lang="en-US" dirty="0" smtClean="0">
                <a:solidFill>
                  <a:srgbClr val="000000"/>
                </a:solidFill>
                <a:latin typeface="Courier New" charset="0"/>
                <a:ea typeface="Calibri" charset="0"/>
              </a:rPr>
              <a:t>5’</a:t>
            </a:r>
            <a:endParaRPr lang="en-US" dirty="0"/>
          </a:p>
        </p:txBody>
      </p:sp>
      <p:sp>
        <p:nvSpPr>
          <p:cNvPr id="15" name="Down Arrow 14"/>
          <p:cNvSpPr/>
          <p:nvPr/>
        </p:nvSpPr>
        <p:spPr>
          <a:xfrm>
            <a:off x="6005357" y="1752056"/>
            <a:ext cx="275127" cy="2595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6071937" y="3204104"/>
            <a:ext cx="208547" cy="4330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6096000" y="4865230"/>
            <a:ext cx="208547" cy="4330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09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34725</TotalTime>
  <Words>269</Words>
  <Application>Microsoft Macintosh PowerPoint</Application>
  <PresentationFormat>Widescreen</PresentationFormat>
  <Paragraphs>77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</vt:lpstr>
      <vt:lpstr>Calibri Light</vt:lpstr>
      <vt:lpstr>Courier New</vt:lpstr>
      <vt:lpstr>Times New Roman</vt:lpstr>
      <vt:lpstr>Arial</vt:lpstr>
      <vt:lpstr>Office Theme</vt:lpstr>
      <vt:lpstr>Creating zebrafish models of novel NRAP variants using CRISPR/cas9</vt:lpstr>
      <vt:lpstr>PowerPoint Presentation</vt:lpstr>
      <vt:lpstr>NRAP mutations associated with dystroglycanopathy</vt:lpstr>
      <vt:lpstr>  Is there a causative effect between the patient’s NRAP genotype and decreased glycosylation of dystroglycan? </vt:lpstr>
      <vt:lpstr>Experimental Overview</vt:lpstr>
      <vt:lpstr>Finding corresponding zebrafish NRAP mutations that will mimic the human variants</vt:lpstr>
      <vt:lpstr>Using CRISPR/cas9 to create zebrafish NRAP mutants </vt:lpstr>
      <vt:lpstr>PowerPoint Presentation</vt:lpstr>
      <vt:lpstr>PowerPoint Presentation</vt:lpstr>
      <vt:lpstr>Transfection of CRISPR/cas9 components</vt:lpstr>
      <vt:lpstr>Examining mutant NRAP lines to show NRAP variants’ involvement in pathogenicity 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Duong</dc:creator>
  <cp:lastModifiedBy>Ryan Duong</cp:lastModifiedBy>
  <cp:revision>125</cp:revision>
  <dcterms:created xsi:type="dcterms:W3CDTF">2017-04-05T02:01:51Z</dcterms:created>
  <dcterms:modified xsi:type="dcterms:W3CDTF">2017-05-12T14:37:40Z</dcterms:modified>
</cp:coreProperties>
</file>