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7" r:id="rId10"/>
    <p:sldId id="266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13"/>
  </p:normalViewPr>
  <p:slideViewPr>
    <p:cSldViewPr snapToGrid="0" snapToObjects="1">
      <p:cViewPr varScale="1">
        <p:scale>
          <a:sx n="80" d="100"/>
          <a:sy n="80" d="100"/>
        </p:scale>
        <p:origin x="216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CE35251-568A-4E41-809E-2DBE7587D004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CD978CA-378F-1B48-A086-5D24DA3945A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1069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5251-568A-4E41-809E-2DBE7587D004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78CA-378F-1B48-A086-5D24DA394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6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5251-568A-4E41-809E-2DBE7587D004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78CA-378F-1B48-A086-5D24DA394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1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5251-568A-4E41-809E-2DBE7587D004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78CA-378F-1B48-A086-5D24DA394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8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E35251-568A-4E41-809E-2DBE7587D004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D978CA-378F-1B48-A086-5D24DA3945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58014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5251-568A-4E41-809E-2DBE7587D004}" type="datetimeFigureOut">
              <a:rPr lang="en-US" smtClean="0"/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78CA-378F-1B48-A086-5D24DA394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6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5251-568A-4E41-809E-2DBE7587D004}" type="datetimeFigureOut">
              <a:rPr lang="en-US" smtClean="0"/>
              <a:t>5/9/17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78CA-378F-1B48-A086-5D24DA394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5251-568A-4E41-809E-2DBE7587D004}" type="datetimeFigureOut">
              <a:rPr lang="en-US" smtClean="0"/>
              <a:t>5/9/17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78CA-378F-1B48-A086-5D24DA394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8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5251-568A-4E41-809E-2DBE7587D004}" type="datetimeFigureOut">
              <a:rPr lang="en-US" smtClean="0"/>
              <a:t>5/9/17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78CA-378F-1B48-A086-5D24DA394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7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E35251-568A-4E41-809E-2DBE7587D004}" type="datetimeFigureOut">
              <a:rPr lang="en-US" smtClean="0"/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D978CA-378F-1B48-A086-5D24DA3945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064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E35251-568A-4E41-809E-2DBE7587D004}" type="datetimeFigureOut">
              <a:rPr lang="en-US" smtClean="0"/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D978CA-378F-1B48-A086-5D24DA3945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82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CE35251-568A-4E41-809E-2DBE7587D004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CD978CA-378F-1B48-A086-5D24DA3945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7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3"/>
            <a:ext cx="8361229" cy="2591041"/>
          </a:xfrm>
        </p:spPr>
        <p:txBody>
          <a:bodyPr/>
          <a:lstStyle/>
          <a:p>
            <a:r>
              <a:rPr lang="en-US" sz="3500" b="1" cap="none" dirty="0" smtClean="0"/>
              <a:t>Measurement of the p38 signaling pathway in the Pro253Arg mutation of FGFR2 in </a:t>
            </a:r>
            <a:r>
              <a:rPr lang="en-US" sz="3500" b="1" cap="none" dirty="0" err="1"/>
              <a:t>A</a:t>
            </a:r>
            <a:r>
              <a:rPr lang="en-US" sz="3500" b="1" cap="none" dirty="0" err="1" smtClean="0"/>
              <a:t>pert</a:t>
            </a:r>
            <a:r>
              <a:rPr lang="en-US" sz="3500" b="1" cap="none" dirty="0" smtClean="0"/>
              <a:t> syndrome</a:t>
            </a:r>
            <a:r>
              <a:rPr lang="en-US" sz="3500" cap="none" dirty="0" smtClean="0"/>
              <a:t/>
            </a:r>
            <a:br>
              <a:rPr lang="en-US" sz="3500" cap="none" dirty="0" smtClean="0"/>
            </a:br>
            <a:endParaRPr lang="en-US" sz="35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Kaivalya Dandamudi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60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/>
              <a:t>WESTERN BLOT ANALYSIS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/>
              <a:t>STEP 2: Set up</a:t>
            </a:r>
            <a:endParaRPr lang="en-US" sz="3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371600" y="2171700"/>
            <a:ext cx="6552724" cy="4378593"/>
            <a:chOff x="0" y="0"/>
            <a:chExt cx="4623435" cy="2397524"/>
          </a:xfrm>
        </p:grpSpPr>
        <p:pic>
          <p:nvPicPr>
            <p:cNvPr id="5" name="Picture 4" descr="../Desktop/Screen%20Shot%202017-05-02%20at%206.09.05%20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23435" cy="2174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 Box 12"/>
            <p:cNvSpPr txBox="1"/>
            <p:nvPr/>
          </p:nvSpPr>
          <p:spPr>
            <a:xfrm>
              <a:off x="0" y="2168574"/>
              <a:ext cx="4455972" cy="22895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dirty="0">
                  <a:effectLst/>
                  <a:latin typeface="Times New Roman" charset="0"/>
                  <a:ea typeface="Calibri" charset="0"/>
                  <a:cs typeface="Times New Roman" charset="0"/>
                </a:rPr>
                <a:t>Figure 3 </a:t>
              </a:r>
              <a:r>
                <a:rPr lang="en-US" sz="1300" dirty="0">
                  <a:effectLst/>
                  <a:latin typeface="Times New Roman" charset="0"/>
                  <a:ea typeface="Calibri" charset="0"/>
                  <a:cs typeface="Times New Roman" charset="0"/>
                </a:rPr>
                <a:t>Western Blot Setup (</a:t>
              </a:r>
              <a:r>
                <a:rPr lang="en-US" sz="1300" dirty="0" err="1">
                  <a:effectLst/>
                  <a:latin typeface="Times New Roman" charset="0"/>
                  <a:ea typeface="Calibri" charset="0"/>
                  <a:cs typeface="Times New Roman" charset="0"/>
                </a:rPr>
                <a:t>Leinco</a:t>
              </a:r>
              <a:r>
                <a:rPr lang="en-US" sz="1300" dirty="0">
                  <a:effectLst/>
                  <a:latin typeface="Times New Roman" charset="0"/>
                  <a:ea typeface="Calibri" charset="0"/>
                  <a:cs typeface="Times New Roman" charset="0"/>
                </a:rPr>
                <a:t> Technologies, 2017)</a:t>
              </a:r>
              <a:endParaRPr lang="en-US" sz="1300" dirty="0">
                <a:effectLst/>
                <a:ea typeface="Calibri" charset="0"/>
                <a:cs typeface="Times New Roman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924324" y="2757301"/>
            <a:ext cx="34616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Protein concentrations in lysate determined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Protein samples are heated to denature and give them a net negative charge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Gel electrophoresis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Electrophoretic transfer</a:t>
            </a:r>
          </a:p>
        </p:txBody>
      </p:sp>
    </p:spTree>
    <p:extLst>
      <p:ext uri="{BB962C8B-B14F-4D97-AF65-F5344CB8AC3E}">
        <p14:creationId xmlns:p14="http://schemas.microsoft.com/office/powerpoint/2010/main" val="95356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/>
              <a:t>WESTERN BLOT ANALYSIS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/>
              <a:t>STEP 3: Detection</a:t>
            </a:r>
            <a:endParaRPr lang="en-US" sz="3000" dirty="0"/>
          </a:p>
        </p:txBody>
      </p:sp>
      <p:grpSp>
        <p:nvGrpSpPr>
          <p:cNvPr id="7" name="Group 6"/>
          <p:cNvGrpSpPr/>
          <p:nvPr/>
        </p:nvGrpSpPr>
        <p:grpSpPr>
          <a:xfrm>
            <a:off x="1371600" y="2171701"/>
            <a:ext cx="6139542" cy="3940342"/>
            <a:chOff x="0" y="0"/>
            <a:chExt cx="4572000" cy="2453064"/>
          </a:xfrm>
        </p:grpSpPr>
        <p:pic>
          <p:nvPicPr>
            <p:cNvPr id="8" name="Picture 7" descr="../Desktop/Screen%20Shot%202017-05-02%20at%206.06.22%20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67"/>
            <a:stretch/>
          </p:blipFill>
          <p:spPr bwMode="auto">
            <a:xfrm>
              <a:off x="0" y="0"/>
              <a:ext cx="4564380" cy="211391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Text Box 14"/>
            <p:cNvSpPr txBox="1"/>
            <p:nvPr/>
          </p:nvSpPr>
          <p:spPr>
            <a:xfrm>
              <a:off x="0" y="2115879"/>
              <a:ext cx="4572000" cy="33718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1" dirty="0">
                  <a:effectLst/>
                  <a:latin typeface="Times New Roman" charset="0"/>
                  <a:ea typeface="Calibri" charset="0"/>
                  <a:cs typeface="Times New Roman" charset="0"/>
                </a:rPr>
                <a:t>Figure 4</a:t>
              </a:r>
              <a:r>
                <a:rPr lang="en-US" sz="1300" dirty="0">
                  <a:effectLst/>
                  <a:latin typeface="Times New Roman" charset="0"/>
                  <a:ea typeface="Calibri" charset="0"/>
                  <a:cs typeface="Times New Roman" charset="0"/>
                </a:rPr>
                <a:t> Indirect detection method in Western Blots</a:t>
              </a:r>
              <a:endParaRPr lang="en-US" sz="1300" dirty="0">
                <a:effectLst/>
                <a:ea typeface="Calibri" charset="0"/>
                <a:cs typeface="Times New Roman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24077" y="2171700"/>
            <a:ext cx="435937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Target </a:t>
            </a:r>
            <a:r>
              <a:rPr lang="en-US" sz="2200" dirty="0" smtClean="0"/>
              <a:t>proteins: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p38 and phospho-p38</a:t>
            </a: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Primary antibodies:</a:t>
            </a:r>
            <a:endParaRPr lang="en-US" sz="2200" dirty="0" smtClean="0"/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p</a:t>
            </a:r>
            <a:r>
              <a:rPr lang="en-US" sz="2000" dirty="0" smtClean="0"/>
              <a:t>38- </a:t>
            </a:r>
            <a:r>
              <a:rPr lang="en-US" sz="2000" dirty="0"/>
              <a:t>rabbit antibody #9212 </a:t>
            </a:r>
            <a:endParaRPr lang="en-US" sz="2000" dirty="0" smtClean="0"/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phospho-p38- </a:t>
            </a:r>
            <a:r>
              <a:rPr lang="en-US" sz="2000" dirty="0"/>
              <a:t>rabbit antibody #</a:t>
            </a:r>
            <a:r>
              <a:rPr lang="en-US" sz="2000" dirty="0" smtClean="0"/>
              <a:t>9211</a:t>
            </a: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Secondary antibody: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anti-rabbit IgG HRP-linked antibody</a:t>
            </a:r>
            <a:r>
              <a:rPr lang="en-US" sz="2000" dirty="0"/>
              <a:t> </a:t>
            </a: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Indirect </a:t>
            </a:r>
            <a:r>
              <a:rPr lang="en-US" sz="2200" dirty="0" err="1" smtClean="0"/>
              <a:t>chemiluminescence</a:t>
            </a:r>
            <a:r>
              <a:rPr lang="en-US" sz="2200" dirty="0" smtClean="0"/>
              <a:t> detection method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200" dirty="0" smtClean="0"/>
              <a:t>Antibodies </a:t>
            </a:r>
            <a:r>
              <a:rPr lang="en-US" sz="2200" dirty="0" smtClean="0"/>
              <a:t>detected with substrate</a:t>
            </a:r>
          </a:p>
        </p:txBody>
      </p:sp>
    </p:spTree>
    <p:extLst>
      <p:ext uri="{BB962C8B-B14F-4D97-AF65-F5344CB8AC3E}">
        <p14:creationId xmlns:p14="http://schemas.microsoft.com/office/powerpoint/2010/main" val="1344715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/>
              <a:t>DISCUSSION</a:t>
            </a:r>
            <a:br>
              <a:rPr lang="en-US" sz="5000" dirty="0" smtClean="0"/>
            </a:br>
            <a:r>
              <a:rPr lang="en-US" sz="3000" dirty="0" smtClean="0"/>
              <a:t>POSSIBLE OUTCOMES</a:t>
            </a:r>
            <a:endParaRPr lang="en-US" sz="5000" dirty="0"/>
          </a:p>
        </p:txBody>
      </p:sp>
      <p:grpSp>
        <p:nvGrpSpPr>
          <p:cNvPr id="7" name="Group 6"/>
          <p:cNvGrpSpPr/>
          <p:nvPr/>
        </p:nvGrpSpPr>
        <p:grpSpPr>
          <a:xfrm>
            <a:off x="3267163" y="2171700"/>
            <a:ext cx="5810074" cy="3988467"/>
            <a:chOff x="0" y="0"/>
            <a:chExt cx="2337435" cy="1605483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2337435" cy="1073151"/>
              <a:chOff x="0" y="0"/>
              <a:chExt cx="3273100" cy="1525122"/>
            </a:xfrm>
          </p:grpSpPr>
          <p:pic>
            <p:nvPicPr>
              <p:cNvPr id="10" name="Picture 9" descr="../../../../Desktop/Screen%20Shot%202017-03-29%20at%205.54.26%2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55" t="3686" r="53003" b="85353"/>
              <a:stretch/>
            </p:blipFill>
            <p:spPr bwMode="auto">
              <a:xfrm>
                <a:off x="21265" y="0"/>
                <a:ext cx="3251835" cy="4311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" name="Picture 10" descr="../../../../Desktop/Screen%20Shot%202017-03-29%20at%205.54.26%2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4" t="41384" r="53294" b="30960"/>
              <a:stretch/>
            </p:blipFill>
            <p:spPr bwMode="auto">
              <a:xfrm>
                <a:off x="0" y="425302"/>
                <a:ext cx="3252470" cy="10998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9" name="Text Box 16"/>
            <p:cNvSpPr txBox="1"/>
            <p:nvPr/>
          </p:nvSpPr>
          <p:spPr>
            <a:xfrm>
              <a:off x="116958" y="1076473"/>
              <a:ext cx="2173605" cy="52901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1" dirty="0">
                  <a:effectLst/>
                  <a:latin typeface="Times New Roman" charset="0"/>
                  <a:ea typeface="Calibri" charset="0"/>
                  <a:cs typeface="Times New Roman" charset="0"/>
                </a:rPr>
                <a:t>Figure 2</a:t>
              </a:r>
              <a:r>
                <a:rPr lang="en-US" sz="1500" dirty="0">
                  <a:effectLst/>
                  <a:latin typeface="Times New Roman" charset="0"/>
                  <a:ea typeface="Calibri" charset="0"/>
                  <a:cs typeface="Times New Roman" charset="0"/>
                </a:rPr>
                <a:t> Western Blot Results</a:t>
              </a:r>
              <a:endParaRPr lang="en-US" sz="1500" dirty="0">
                <a:effectLst/>
                <a:ea typeface="Calibri" charset="0"/>
                <a:cs typeface="Times New Roman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500" dirty="0">
                  <a:effectLst/>
                  <a:latin typeface="Times New Roman" charset="0"/>
                  <a:ea typeface="Calibri" charset="0"/>
                  <a:cs typeface="Times New Roman" charset="0"/>
                </a:rPr>
                <a:t>WT= wild type mice</a:t>
              </a:r>
              <a:endParaRPr lang="en-US" sz="1500" dirty="0">
                <a:effectLst/>
                <a:ea typeface="Calibri" charset="0"/>
                <a:cs typeface="Times New Roman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500" dirty="0">
                  <a:effectLst/>
                  <a:latin typeface="Times New Roman" charset="0"/>
                  <a:ea typeface="Calibri" charset="0"/>
                  <a:cs typeface="Times New Roman" charset="0"/>
                </a:rPr>
                <a:t>MT = mutant mice</a:t>
              </a:r>
              <a:endParaRPr lang="en-US" sz="1500" dirty="0">
                <a:effectLst/>
                <a:ea typeface="Calibri" charset="0"/>
                <a:cs typeface="Times New Roman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500" dirty="0">
                  <a:effectLst/>
                  <a:latin typeface="Times New Roman" charset="0"/>
                  <a:ea typeface="Calibri" charset="0"/>
                  <a:cs typeface="Times New Roman" charset="0"/>
                </a:rPr>
                <a:t>(Chen, et al., 2014)</a:t>
              </a:r>
              <a:endParaRPr lang="en-US" sz="1500" dirty="0">
                <a:effectLst/>
                <a:ea typeface="Calibri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1375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600" dirty="0"/>
              <a:t>DISCUSSION</a:t>
            </a:r>
            <a:r>
              <a:rPr lang="en-US" sz="7200" dirty="0"/>
              <a:t/>
            </a:r>
            <a:br>
              <a:rPr lang="en-US" sz="7200" dirty="0"/>
            </a:br>
            <a:r>
              <a:rPr lang="en-US" sz="3000" dirty="0" smtClean="0"/>
              <a:t>FUTURE STEPS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is the p38 pathway involved in bone development?</a:t>
            </a:r>
          </a:p>
          <a:p>
            <a:r>
              <a:rPr lang="en-US" sz="2800" dirty="0" smtClean="0"/>
              <a:t>What exactly does the p38 pathway affect in bone development?</a:t>
            </a:r>
          </a:p>
          <a:p>
            <a:r>
              <a:rPr lang="en-US" sz="2800" dirty="0" smtClean="0"/>
              <a:t>New treatment methods using p38 modulator for </a:t>
            </a:r>
            <a:r>
              <a:rPr lang="en-US" sz="2800" dirty="0" err="1" smtClean="0"/>
              <a:t>Apert</a:t>
            </a:r>
            <a:r>
              <a:rPr lang="en-US" sz="2800" dirty="0" smtClean="0"/>
              <a:t> </a:t>
            </a:r>
            <a:r>
              <a:rPr lang="en-US" sz="2800" dirty="0" smtClean="0"/>
              <a:t>syndrome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7561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000" dirty="0" smtClean="0"/>
              <a:t>BIRTH DEFECTS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/>
              <a:t>A SEVERE PROBLEM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21305"/>
            <a:ext cx="9601200" cy="3846095"/>
          </a:xfrm>
        </p:spPr>
        <p:txBody>
          <a:bodyPr/>
          <a:lstStyle/>
          <a:p>
            <a:pPr algn="ctr"/>
            <a:r>
              <a:rPr lang="en-US" sz="2500" dirty="0" smtClean="0"/>
              <a:t>1 in 33 newborns in the U.S. are born with birth defects </a:t>
            </a:r>
          </a:p>
          <a:p>
            <a:pPr algn="ctr"/>
            <a:r>
              <a:rPr lang="en-US" sz="2500" dirty="0" smtClean="0"/>
              <a:t>Craniofacial birth defects make up 1/3 of birth </a:t>
            </a:r>
            <a:r>
              <a:rPr lang="en-US" sz="2500" dirty="0" smtClean="0"/>
              <a:t>defects</a:t>
            </a:r>
          </a:p>
          <a:p>
            <a:pPr algn="ctr"/>
            <a:r>
              <a:rPr lang="en-US" sz="2500" dirty="0" smtClean="0"/>
              <a:t>Craniosynostosis: most common craniofacial birth defect</a:t>
            </a:r>
            <a:endParaRPr lang="en-US" sz="25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72" y="3802875"/>
            <a:ext cx="4304632" cy="2582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0183" y="6385654"/>
            <a:ext cx="42668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/>
              <a:t>(</a:t>
            </a:r>
            <a:r>
              <a:rPr lang="en-US" sz="1500" dirty="0"/>
              <a:t>Center for Disease Control and Prevention, </a:t>
            </a:r>
            <a:r>
              <a:rPr lang="en-US" sz="1500" dirty="0" smtClean="0"/>
              <a:t>2016)</a:t>
            </a:r>
            <a:r>
              <a:rPr lang="en-US" sz="1500" dirty="0" smtClean="0">
                <a:effectLst/>
              </a:rPr>
              <a:t> </a:t>
            </a:r>
            <a:endParaRPr lang="en-US" sz="1500" dirty="0"/>
          </a:p>
        </p:txBody>
      </p:sp>
      <p:pic>
        <p:nvPicPr>
          <p:cNvPr id="6" name="Content Placeholder 1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51" y="3722085"/>
            <a:ext cx="3851603" cy="27443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26705" y="6469628"/>
            <a:ext cx="42904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 (Center for Disease Control and Prevention, 2016</a:t>
            </a:r>
            <a:r>
              <a:rPr lang="en-US" sz="1500" dirty="0" smtClean="0"/>
              <a:t>)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54248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750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000" dirty="0" smtClean="0"/>
              <a:t>BONE DEVELOPMENT</a:t>
            </a:r>
            <a:br>
              <a:rPr lang="en-US" sz="5000" dirty="0" smtClean="0"/>
            </a:br>
            <a:r>
              <a:rPr lang="en-US" sz="3000" dirty="0" smtClean="0"/>
              <a:t>TWO PROCESSES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21304"/>
            <a:ext cx="9601200" cy="384609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Intramembranous ossification</a:t>
            </a:r>
          </a:p>
          <a:p>
            <a:pPr lvl="1"/>
            <a:r>
              <a:rPr lang="en-US" sz="2700" dirty="0"/>
              <a:t>b</a:t>
            </a:r>
            <a:r>
              <a:rPr lang="en-US" sz="2700" dirty="0" smtClean="0"/>
              <a:t>one tissue</a:t>
            </a:r>
          </a:p>
          <a:p>
            <a:r>
              <a:rPr lang="en-US" sz="3000" dirty="0"/>
              <a:t>E</a:t>
            </a:r>
            <a:r>
              <a:rPr lang="en-US" sz="3000" dirty="0" smtClean="0"/>
              <a:t>ndochondral ossification</a:t>
            </a:r>
          </a:p>
          <a:p>
            <a:pPr lvl="1"/>
            <a:r>
              <a:rPr lang="en-US" sz="2700" dirty="0"/>
              <a:t>c</a:t>
            </a:r>
            <a:r>
              <a:rPr lang="en-US" sz="2700" dirty="0" smtClean="0"/>
              <a:t>artilage tissue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5597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/>
              <a:t>APERT SYNDROME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/>
              <a:t>A SEVERE FORM OF CRANIOSYNOSTOSIS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418866"/>
            <a:ext cx="10083494" cy="2409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4263" y="4828673"/>
            <a:ext cx="147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err="1" smtClean="0"/>
              <a:t>Koka</a:t>
            </a:r>
            <a:r>
              <a:rPr lang="en-US" dirty="0" smtClean="0"/>
              <a:t>, 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12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/>
              <a:t>APERT SYNDROME CAUSES</a:t>
            </a:r>
            <a:br>
              <a:rPr lang="en-US" sz="5000" dirty="0" smtClean="0"/>
            </a:br>
            <a:r>
              <a:rPr lang="en-US" sz="3000" dirty="0" smtClean="0"/>
              <a:t>TWO MUTATIONS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Mutations in the fibroblast growth receptor 2 (</a:t>
            </a:r>
            <a:r>
              <a:rPr lang="en-US" sz="2800" i="1" dirty="0" smtClean="0"/>
              <a:t>FGFR2) </a:t>
            </a:r>
            <a:r>
              <a:rPr lang="en-US" sz="2800" dirty="0" smtClean="0"/>
              <a:t>gene</a:t>
            </a:r>
          </a:p>
          <a:p>
            <a:pPr lvl="1"/>
            <a:r>
              <a:rPr lang="en-US" sz="2300" dirty="0"/>
              <a:t>Ser252Trp </a:t>
            </a:r>
            <a:r>
              <a:rPr lang="en-US" sz="2300" dirty="0" smtClean="0"/>
              <a:t>mutation</a:t>
            </a:r>
          </a:p>
          <a:p>
            <a:pPr lvl="1"/>
            <a:r>
              <a:rPr lang="en-US" sz="2300" b="1" dirty="0" smtClean="0"/>
              <a:t>Pro253Arg mutation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714596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/>
              <a:t>FGFs &amp; FGFRs</a:t>
            </a:r>
            <a:br>
              <a:rPr lang="en-US" sz="5000" dirty="0" smtClean="0"/>
            </a:br>
            <a:r>
              <a:rPr lang="en-US" sz="3000" dirty="0" smtClean="0"/>
              <a:t>TYPICAL STRUCTURE AND FUNCTION</a:t>
            </a:r>
            <a:endParaRPr lang="en-US" sz="5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164" y="1836820"/>
            <a:ext cx="5622072" cy="485273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705600" y="2550695"/>
            <a:ext cx="2951747" cy="160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657347" y="2358661"/>
            <a:ext cx="2021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Extracellular binding domain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430722" y="2936707"/>
            <a:ext cx="3344437" cy="7720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4637" y="3672636"/>
            <a:ext cx="2021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Transmembrane region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9657347" y="3318693"/>
            <a:ext cx="2021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Intracellular domain</a:t>
            </a:r>
            <a:endParaRPr lang="en-US" sz="2000" dirty="0"/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 flipV="1">
            <a:off x="6496711" y="3457074"/>
            <a:ext cx="3160636" cy="2155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240380" y="2346897"/>
            <a:ext cx="465220" cy="5898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610557" y="2796524"/>
            <a:ext cx="329204" cy="2803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16660" y="3016897"/>
            <a:ext cx="488940" cy="10096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983236" y="6261632"/>
            <a:ext cx="253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(Su, </a:t>
            </a:r>
            <a:r>
              <a:rPr lang="en-US" dirty="0" err="1"/>
              <a:t>Jin</a:t>
            </a:r>
            <a:r>
              <a:rPr lang="en-US" dirty="0"/>
              <a:t>, &amp; Chen, </a:t>
            </a:r>
            <a:r>
              <a:rPr lang="en-US" dirty="0" smtClean="0"/>
              <a:t>2014)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915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FGFs &amp; FGFRs PLAY A ROLE IN ENDOCHONDRAL BONE FORMATION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164" y="1836820"/>
            <a:ext cx="5622072" cy="485273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705600" y="2550695"/>
            <a:ext cx="2951747" cy="160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657347" y="2358661"/>
            <a:ext cx="2021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Extracellular binding domain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430722" y="2936707"/>
            <a:ext cx="3344437" cy="7720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4637" y="3672636"/>
            <a:ext cx="2021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Transmembrane region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9657347" y="3318693"/>
            <a:ext cx="2021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Intracellular domain</a:t>
            </a:r>
            <a:endParaRPr lang="en-US" sz="2000" dirty="0"/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 flipV="1">
            <a:off x="6496711" y="3457074"/>
            <a:ext cx="3160636" cy="2155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240380" y="2346897"/>
            <a:ext cx="465220" cy="5898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610557" y="2796524"/>
            <a:ext cx="329204" cy="2803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16660" y="3016897"/>
            <a:ext cx="488940" cy="10096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983236" y="6261632"/>
            <a:ext cx="253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(Su, </a:t>
            </a:r>
            <a:r>
              <a:rPr lang="en-US" dirty="0" err="1"/>
              <a:t>Jin</a:t>
            </a:r>
            <a:r>
              <a:rPr lang="en-US" dirty="0"/>
              <a:t>, &amp; Chen, </a:t>
            </a:r>
            <a:r>
              <a:rPr lang="en-US" dirty="0" smtClean="0"/>
              <a:t>2014)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47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/>
              <a:t>EXPERIMENT GOAL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76926"/>
            <a:ext cx="9601200" cy="3990474"/>
          </a:xfrm>
        </p:spPr>
        <p:txBody>
          <a:bodyPr>
            <a:noAutofit/>
          </a:bodyPr>
          <a:lstStyle/>
          <a:p>
            <a:r>
              <a:rPr lang="en-US" sz="3500" dirty="0"/>
              <a:t>D</a:t>
            </a:r>
            <a:r>
              <a:rPr lang="en-US" sz="3500" dirty="0" smtClean="0"/>
              <a:t>etermine </a:t>
            </a:r>
            <a:r>
              <a:rPr lang="en-US" sz="3500" dirty="0"/>
              <a:t>if the p38 signaling pathway is involved </a:t>
            </a:r>
            <a:r>
              <a:rPr lang="en-US" sz="3500" dirty="0" smtClean="0"/>
              <a:t>in </a:t>
            </a:r>
            <a:r>
              <a:rPr lang="en-US" sz="3500" dirty="0"/>
              <a:t>the Pro253Arg mutation of </a:t>
            </a:r>
            <a:r>
              <a:rPr lang="en-US" sz="3500" dirty="0" smtClean="0"/>
              <a:t>FGFR2 through a Western Blot Analysis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13608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/>
              <a:t>WESTERN BLOT ANALYSIS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/>
              <a:t>STEP 1: BMSCs obtained from a mouse model</a:t>
            </a:r>
            <a:endParaRPr lang="en-US" sz="3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42" y="2726824"/>
            <a:ext cx="2705100" cy="208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722" y="2587124"/>
            <a:ext cx="2374900" cy="236220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62" y="2707774"/>
            <a:ext cx="2844800" cy="2120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027696" y="5364748"/>
            <a:ext cx="18769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(Chen, et al., </a:t>
            </a:r>
            <a:r>
              <a:rPr lang="en-US" sz="1500"/>
              <a:t>2014</a:t>
            </a:r>
            <a:r>
              <a:rPr lang="en-US" sz="1500" smtClean="0"/>
              <a:t>)</a:t>
            </a:r>
            <a:r>
              <a:rPr lang="en-US" sz="1500" smtClean="0">
                <a:effectLst/>
              </a:rPr>
              <a:t>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52123410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1024</TotalTime>
  <Words>318</Words>
  <Application>Microsoft Macintosh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Franklin Gothic Book</vt:lpstr>
      <vt:lpstr>Times New Roman</vt:lpstr>
      <vt:lpstr>Arial</vt:lpstr>
      <vt:lpstr>Crop</vt:lpstr>
      <vt:lpstr>Measurement of the p38 signaling pathway in the Pro253Arg mutation of FGFR2 in Apert syndrome </vt:lpstr>
      <vt:lpstr>BIRTH DEFECTS A SEVERE PROBLEM</vt:lpstr>
      <vt:lpstr>BONE DEVELOPMENT TWO PROCESSES</vt:lpstr>
      <vt:lpstr>APERT SYNDROME A SEVERE FORM OF CRANIOSYNOSTOSIS</vt:lpstr>
      <vt:lpstr>APERT SYNDROME CAUSES TWO MUTATIONS</vt:lpstr>
      <vt:lpstr>FGFs &amp; FGFRs TYPICAL STRUCTURE AND FUNCTION</vt:lpstr>
      <vt:lpstr>FGFs &amp; FGFRs PLAY A ROLE IN ENDOCHONDRAL BONE FORMATION</vt:lpstr>
      <vt:lpstr>EXPERIMENT GOAL</vt:lpstr>
      <vt:lpstr>WESTERN BLOT ANALYSIS STEP 1: BMSCs obtained from a mouse model</vt:lpstr>
      <vt:lpstr>WESTERN BLOT ANALYSIS STEP 2: Set up</vt:lpstr>
      <vt:lpstr>WESTERN BLOT ANALYSIS STEP 3: Detection</vt:lpstr>
      <vt:lpstr>DISCUSSION POSSIBLE OUTCOMES</vt:lpstr>
      <vt:lpstr>DISCUSSION FUTURE STEPS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34</cp:revision>
  <dcterms:created xsi:type="dcterms:W3CDTF">2017-05-03T01:29:59Z</dcterms:created>
  <dcterms:modified xsi:type="dcterms:W3CDTF">2017-05-10T03:03:22Z</dcterms:modified>
</cp:coreProperties>
</file>