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7" r:id="rId3"/>
    <p:sldId id="264" r:id="rId4"/>
    <p:sldId id="269" r:id="rId5"/>
    <p:sldId id="271" r:id="rId6"/>
    <p:sldId id="272" r:id="rId7"/>
    <p:sldId id="284" r:id="rId8"/>
    <p:sldId id="274" r:id="rId9"/>
    <p:sldId id="262" r:id="rId10"/>
    <p:sldId id="280" r:id="rId11"/>
    <p:sldId id="281" r:id="rId12"/>
    <p:sldId id="282" r:id="rId13"/>
    <p:sldId id="283" r:id="rId14"/>
    <p:sldId id="263" r:id="rId15"/>
    <p:sldId id="275" r:id="rId16"/>
    <p:sldId id="276" r:id="rId17"/>
    <p:sldId id="27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1229"/>
            <a:ext cx="10515600" cy="2985944"/>
          </a:xfrm>
        </p:spPr>
        <p:txBody>
          <a:bodyPr>
            <a:noAutofit/>
          </a:bodyPr>
          <a:lstStyle/>
          <a:p>
            <a:r>
              <a:rPr lang="en-US" sz="6000" dirty="0"/>
              <a:t>Cannabinoid-Receptor Interacting Protein 1a (CRIP1a</a:t>
            </a:r>
            <a:r>
              <a:rPr lang="en-US" sz="6000" dirty="0" smtClean="0"/>
              <a:t>) effects on CB1 Inverse Agonists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5407172"/>
            <a:ext cx="10514012" cy="11406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Erin Cochran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1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373487"/>
            <a:ext cx="10609772" cy="900219"/>
          </a:xfrm>
        </p:spPr>
        <p:txBody>
          <a:bodyPr>
            <a:noAutofit/>
          </a:bodyPr>
          <a:lstStyle/>
          <a:p>
            <a:r>
              <a:rPr lang="en-US" sz="4400" dirty="0"/>
              <a:t> [</a:t>
            </a:r>
            <a:r>
              <a:rPr lang="en-US" sz="4400" baseline="30000" dirty="0"/>
              <a:t>35</a:t>
            </a:r>
            <a:r>
              <a:rPr lang="en-US" sz="4400" dirty="0"/>
              <a:t>S]</a:t>
            </a:r>
            <a:r>
              <a:rPr lang="en-US" sz="4400" dirty="0" err="1"/>
              <a:t>GTP</a:t>
            </a:r>
            <a:r>
              <a:rPr lang="en-US" sz="4400" dirty="0" err="1">
                <a:latin typeface="Symbol" panose="05050102010706020507" pitchFamily="18" charset="2"/>
              </a:rPr>
              <a:t>g</a:t>
            </a:r>
            <a:r>
              <a:rPr lang="en-US" sz="4400" dirty="0" err="1"/>
              <a:t>S</a:t>
            </a:r>
            <a:r>
              <a:rPr lang="en-US" sz="4400" dirty="0"/>
              <a:t> Binding </a:t>
            </a:r>
            <a:r>
              <a:rPr lang="en-US" sz="4400" dirty="0" smtClean="0"/>
              <a:t>Assay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277341" y="6458545"/>
            <a:ext cx="191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Smith et al. 2010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" y="1283734"/>
            <a:ext cx="9543999" cy="54518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0506" y="3535076"/>
            <a:ext cx="759853" cy="39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[</a:t>
            </a:r>
            <a:r>
              <a:rPr lang="en-US" sz="900" baseline="30000" dirty="0"/>
              <a:t>35</a:t>
            </a:r>
            <a:r>
              <a:rPr lang="en-US" sz="900" dirty="0"/>
              <a:t>S]</a:t>
            </a:r>
            <a:r>
              <a:rPr lang="en-US" sz="900" dirty="0" err="1"/>
              <a:t>GTP</a:t>
            </a:r>
            <a:r>
              <a:rPr lang="en-US" sz="900" dirty="0" err="1">
                <a:latin typeface="Symbol" panose="05050102010706020507" pitchFamily="18" charset="2"/>
              </a:rPr>
              <a:t>g</a:t>
            </a:r>
            <a:r>
              <a:rPr lang="en-US" sz="900" dirty="0" err="1"/>
              <a:t>S</a:t>
            </a:r>
            <a:endParaRPr lang="en-US" sz="900" dirty="0"/>
          </a:p>
        </p:txBody>
      </p:sp>
      <p:sp>
        <p:nvSpPr>
          <p:cNvPr id="7" name="Rounded Rectangle 6"/>
          <p:cNvSpPr/>
          <p:nvPr/>
        </p:nvSpPr>
        <p:spPr>
          <a:xfrm>
            <a:off x="5056295" y="5841434"/>
            <a:ext cx="759853" cy="39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[</a:t>
            </a:r>
            <a:r>
              <a:rPr lang="en-US" sz="900" baseline="30000" dirty="0"/>
              <a:t>35</a:t>
            </a:r>
            <a:r>
              <a:rPr lang="en-US" sz="900" dirty="0"/>
              <a:t>S]</a:t>
            </a:r>
            <a:r>
              <a:rPr lang="en-US" sz="900" dirty="0" err="1"/>
              <a:t>GTP</a:t>
            </a:r>
            <a:r>
              <a:rPr lang="en-US" sz="900" dirty="0" err="1">
                <a:latin typeface="Symbol" panose="05050102010706020507" pitchFamily="18" charset="2"/>
              </a:rPr>
              <a:t>g</a:t>
            </a:r>
            <a:r>
              <a:rPr lang="en-US" sz="900" dirty="0" err="1"/>
              <a:t>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376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373487"/>
            <a:ext cx="10609772" cy="900219"/>
          </a:xfrm>
        </p:spPr>
        <p:txBody>
          <a:bodyPr>
            <a:noAutofit/>
          </a:bodyPr>
          <a:lstStyle/>
          <a:p>
            <a:r>
              <a:rPr lang="en-US" sz="4400" dirty="0"/>
              <a:t> [</a:t>
            </a:r>
            <a:r>
              <a:rPr lang="en-US" sz="4400" baseline="30000" dirty="0"/>
              <a:t>35</a:t>
            </a:r>
            <a:r>
              <a:rPr lang="en-US" sz="4400" dirty="0"/>
              <a:t>S]</a:t>
            </a:r>
            <a:r>
              <a:rPr lang="en-US" sz="4400" dirty="0" err="1"/>
              <a:t>GTP</a:t>
            </a:r>
            <a:r>
              <a:rPr lang="en-US" sz="4400" dirty="0" err="1">
                <a:latin typeface="Symbol" panose="05050102010706020507" pitchFamily="18" charset="2"/>
              </a:rPr>
              <a:t>g</a:t>
            </a:r>
            <a:r>
              <a:rPr lang="en-US" sz="4400" dirty="0" err="1"/>
              <a:t>S</a:t>
            </a:r>
            <a:r>
              <a:rPr lang="en-US" sz="4400" dirty="0"/>
              <a:t> Binding </a:t>
            </a:r>
            <a:r>
              <a:rPr lang="en-US" sz="4400" dirty="0" smtClean="0"/>
              <a:t>Assay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277341" y="6458545"/>
            <a:ext cx="191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Smith et al. 2010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" y="1283734"/>
            <a:ext cx="9543999" cy="54518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0506" y="3535076"/>
            <a:ext cx="759853" cy="39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[</a:t>
            </a:r>
            <a:r>
              <a:rPr lang="en-US" sz="900" baseline="30000" dirty="0"/>
              <a:t>35</a:t>
            </a:r>
            <a:r>
              <a:rPr lang="en-US" sz="900" dirty="0"/>
              <a:t>S]</a:t>
            </a:r>
            <a:r>
              <a:rPr lang="en-US" sz="900" dirty="0" err="1"/>
              <a:t>GTP</a:t>
            </a:r>
            <a:r>
              <a:rPr lang="en-US" sz="900" dirty="0" err="1">
                <a:latin typeface="Symbol" panose="05050102010706020507" pitchFamily="18" charset="2"/>
              </a:rPr>
              <a:t>g</a:t>
            </a:r>
            <a:r>
              <a:rPr lang="en-US" sz="900" dirty="0" err="1"/>
              <a:t>S</a:t>
            </a:r>
            <a:endParaRPr lang="en-US" sz="900" dirty="0"/>
          </a:p>
        </p:txBody>
      </p:sp>
      <p:sp>
        <p:nvSpPr>
          <p:cNvPr id="7" name="Rounded Rectangle 6"/>
          <p:cNvSpPr/>
          <p:nvPr/>
        </p:nvSpPr>
        <p:spPr>
          <a:xfrm>
            <a:off x="5056295" y="5841434"/>
            <a:ext cx="759853" cy="39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[</a:t>
            </a:r>
            <a:r>
              <a:rPr lang="en-US" sz="900" baseline="30000" dirty="0"/>
              <a:t>35</a:t>
            </a:r>
            <a:r>
              <a:rPr lang="en-US" sz="900" dirty="0"/>
              <a:t>S]</a:t>
            </a:r>
            <a:r>
              <a:rPr lang="en-US" sz="900" dirty="0" err="1"/>
              <a:t>GTP</a:t>
            </a:r>
            <a:r>
              <a:rPr lang="en-US" sz="900" dirty="0" err="1">
                <a:latin typeface="Symbol" panose="05050102010706020507" pitchFamily="18" charset="2"/>
              </a:rPr>
              <a:t>g</a:t>
            </a:r>
            <a:r>
              <a:rPr lang="en-US" sz="900" dirty="0" err="1"/>
              <a:t>S</a:t>
            </a:r>
            <a:endParaRPr lang="en-US" sz="900" dirty="0"/>
          </a:p>
        </p:txBody>
      </p:sp>
      <p:sp>
        <p:nvSpPr>
          <p:cNvPr id="5" name="Multiply 4"/>
          <p:cNvSpPr/>
          <p:nvPr/>
        </p:nvSpPr>
        <p:spPr>
          <a:xfrm>
            <a:off x="6091707" y="6235695"/>
            <a:ext cx="824248" cy="6223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373487"/>
            <a:ext cx="10609772" cy="900219"/>
          </a:xfrm>
        </p:spPr>
        <p:txBody>
          <a:bodyPr>
            <a:noAutofit/>
          </a:bodyPr>
          <a:lstStyle/>
          <a:p>
            <a:r>
              <a:rPr lang="en-US" sz="4400" dirty="0"/>
              <a:t> [</a:t>
            </a:r>
            <a:r>
              <a:rPr lang="en-US" sz="4400" baseline="30000" dirty="0"/>
              <a:t>35</a:t>
            </a:r>
            <a:r>
              <a:rPr lang="en-US" sz="4400" dirty="0"/>
              <a:t>S]</a:t>
            </a:r>
            <a:r>
              <a:rPr lang="en-US" sz="4400" dirty="0" err="1"/>
              <a:t>GTP</a:t>
            </a:r>
            <a:r>
              <a:rPr lang="en-US" sz="4400" dirty="0" err="1">
                <a:latin typeface="Symbol" panose="05050102010706020507" pitchFamily="18" charset="2"/>
              </a:rPr>
              <a:t>g</a:t>
            </a:r>
            <a:r>
              <a:rPr lang="en-US" sz="4400" dirty="0" err="1"/>
              <a:t>S</a:t>
            </a:r>
            <a:r>
              <a:rPr lang="en-US" sz="4400" dirty="0"/>
              <a:t> Binding </a:t>
            </a:r>
            <a:r>
              <a:rPr lang="en-US" sz="4400" dirty="0" smtClean="0"/>
              <a:t>Assay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277341" y="6458545"/>
            <a:ext cx="191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Smith et al. 2010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" y="1283734"/>
            <a:ext cx="9543999" cy="54518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0506" y="3535076"/>
            <a:ext cx="759853" cy="39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[</a:t>
            </a:r>
            <a:r>
              <a:rPr lang="en-US" sz="900" baseline="30000" dirty="0"/>
              <a:t>35</a:t>
            </a:r>
            <a:r>
              <a:rPr lang="en-US" sz="900" dirty="0"/>
              <a:t>S]</a:t>
            </a:r>
            <a:r>
              <a:rPr lang="en-US" sz="900" dirty="0" err="1"/>
              <a:t>GTP</a:t>
            </a:r>
            <a:r>
              <a:rPr lang="en-US" sz="900" dirty="0" err="1">
                <a:latin typeface="Symbol" panose="05050102010706020507" pitchFamily="18" charset="2"/>
              </a:rPr>
              <a:t>g</a:t>
            </a:r>
            <a:r>
              <a:rPr lang="en-US" sz="900" dirty="0" err="1"/>
              <a:t>S</a:t>
            </a:r>
            <a:endParaRPr lang="en-US" sz="900" dirty="0"/>
          </a:p>
        </p:txBody>
      </p:sp>
      <p:sp>
        <p:nvSpPr>
          <p:cNvPr id="7" name="Rounded Rectangle 6"/>
          <p:cNvSpPr/>
          <p:nvPr/>
        </p:nvSpPr>
        <p:spPr>
          <a:xfrm>
            <a:off x="5056295" y="5841434"/>
            <a:ext cx="759853" cy="39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[</a:t>
            </a:r>
            <a:r>
              <a:rPr lang="en-US" sz="900" baseline="30000" dirty="0"/>
              <a:t>35</a:t>
            </a:r>
            <a:r>
              <a:rPr lang="en-US" sz="900" dirty="0"/>
              <a:t>S]</a:t>
            </a:r>
            <a:r>
              <a:rPr lang="en-US" sz="900" dirty="0" err="1"/>
              <a:t>GTP</a:t>
            </a:r>
            <a:r>
              <a:rPr lang="en-US" sz="900" dirty="0" err="1">
                <a:latin typeface="Symbol" panose="05050102010706020507" pitchFamily="18" charset="2"/>
              </a:rPr>
              <a:t>g</a:t>
            </a:r>
            <a:r>
              <a:rPr lang="en-US" sz="900" dirty="0" err="1"/>
              <a:t>S</a:t>
            </a:r>
            <a:endParaRPr lang="en-US" sz="900" dirty="0"/>
          </a:p>
        </p:txBody>
      </p:sp>
      <p:sp>
        <p:nvSpPr>
          <p:cNvPr id="5" name="Multiply 4"/>
          <p:cNvSpPr/>
          <p:nvPr/>
        </p:nvSpPr>
        <p:spPr>
          <a:xfrm>
            <a:off x="6091707" y="6235695"/>
            <a:ext cx="824248" cy="6223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125414" y="6156169"/>
            <a:ext cx="966293" cy="70183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373487"/>
            <a:ext cx="10609772" cy="900219"/>
          </a:xfrm>
        </p:spPr>
        <p:txBody>
          <a:bodyPr>
            <a:noAutofit/>
          </a:bodyPr>
          <a:lstStyle/>
          <a:p>
            <a:r>
              <a:rPr lang="en-US" sz="4400" dirty="0"/>
              <a:t> [</a:t>
            </a:r>
            <a:r>
              <a:rPr lang="en-US" sz="4400" baseline="30000" dirty="0"/>
              <a:t>35</a:t>
            </a:r>
            <a:r>
              <a:rPr lang="en-US" sz="4400" dirty="0"/>
              <a:t>S]</a:t>
            </a:r>
            <a:r>
              <a:rPr lang="en-US" sz="4400" dirty="0" err="1"/>
              <a:t>GTP</a:t>
            </a:r>
            <a:r>
              <a:rPr lang="en-US" sz="4400" dirty="0" err="1">
                <a:latin typeface="Symbol" panose="05050102010706020507" pitchFamily="18" charset="2"/>
              </a:rPr>
              <a:t>g</a:t>
            </a:r>
            <a:r>
              <a:rPr lang="en-US" sz="4400" dirty="0" err="1"/>
              <a:t>S</a:t>
            </a:r>
            <a:r>
              <a:rPr lang="en-US" sz="4400" dirty="0"/>
              <a:t> Binding </a:t>
            </a:r>
            <a:r>
              <a:rPr lang="en-US" sz="4400" dirty="0" smtClean="0"/>
              <a:t>Assay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277341" y="6458545"/>
            <a:ext cx="191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Smith et al. 2010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" y="1283734"/>
            <a:ext cx="9543999" cy="54518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0506" y="3535076"/>
            <a:ext cx="759853" cy="39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[</a:t>
            </a:r>
            <a:r>
              <a:rPr lang="en-US" sz="900" baseline="30000" dirty="0"/>
              <a:t>35</a:t>
            </a:r>
            <a:r>
              <a:rPr lang="en-US" sz="900" dirty="0"/>
              <a:t>S]</a:t>
            </a:r>
            <a:r>
              <a:rPr lang="en-US" sz="900" dirty="0" err="1"/>
              <a:t>GTP</a:t>
            </a:r>
            <a:r>
              <a:rPr lang="en-US" sz="900" dirty="0" err="1">
                <a:latin typeface="Symbol" panose="05050102010706020507" pitchFamily="18" charset="2"/>
              </a:rPr>
              <a:t>g</a:t>
            </a:r>
            <a:r>
              <a:rPr lang="en-US" sz="900" dirty="0" err="1"/>
              <a:t>S</a:t>
            </a:r>
            <a:endParaRPr lang="en-US" sz="900" dirty="0"/>
          </a:p>
        </p:txBody>
      </p:sp>
      <p:sp>
        <p:nvSpPr>
          <p:cNvPr id="7" name="Rounded Rectangle 6"/>
          <p:cNvSpPr/>
          <p:nvPr/>
        </p:nvSpPr>
        <p:spPr>
          <a:xfrm>
            <a:off x="5056295" y="5841434"/>
            <a:ext cx="759853" cy="39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[</a:t>
            </a:r>
            <a:r>
              <a:rPr lang="en-US" sz="900" baseline="30000" dirty="0"/>
              <a:t>35</a:t>
            </a:r>
            <a:r>
              <a:rPr lang="en-US" sz="900" dirty="0"/>
              <a:t>S]</a:t>
            </a:r>
            <a:r>
              <a:rPr lang="en-US" sz="900" dirty="0" err="1"/>
              <a:t>GTP</a:t>
            </a:r>
            <a:r>
              <a:rPr lang="en-US" sz="900" dirty="0" err="1">
                <a:latin typeface="Symbol" panose="05050102010706020507" pitchFamily="18" charset="2"/>
              </a:rPr>
              <a:t>g</a:t>
            </a:r>
            <a:r>
              <a:rPr lang="en-US" sz="900" dirty="0" err="1"/>
              <a:t>S</a:t>
            </a:r>
            <a:endParaRPr lang="en-US" sz="900" dirty="0"/>
          </a:p>
        </p:txBody>
      </p:sp>
      <p:sp>
        <p:nvSpPr>
          <p:cNvPr id="5" name="Multiply 4"/>
          <p:cNvSpPr/>
          <p:nvPr/>
        </p:nvSpPr>
        <p:spPr>
          <a:xfrm>
            <a:off x="6091707" y="6235695"/>
            <a:ext cx="824248" cy="6223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1903927" y="4108535"/>
            <a:ext cx="824248" cy="6223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125414" y="6156169"/>
            <a:ext cx="966293" cy="70183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2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Inverse Agonists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7" y="2190777"/>
            <a:ext cx="8792546" cy="3991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49218" y="6181859"/>
            <a:ext cx="156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Pertwee</a:t>
            </a:r>
            <a:r>
              <a:rPr lang="en-US" dirty="0" smtClean="0"/>
              <a:t>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Line Reactions</a:t>
            </a:r>
          </a:p>
          <a:p>
            <a:pPr lvl="1"/>
            <a:r>
              <a:rPr lang="en-US" dirty="0" smtClean="0"/>
              <a:t>Line 1 + inverse agonists + </a:t>
            </a:r>
            <a:r>
              <a:rPr lang="en-US" dirty="0"/>
              <a:t>[</a:t>
            </a:r>
            <a:r>
              <a:rPr lang="en-US" baseline="30000" dirty="0"/>
              <a:t>35</a:t>
            </a:r>
            <a:r>
              <a:rPr lang="en-US" dirty="0"/>
              <a:t>S]</a:t>
            </a:r>
            <a:r>
              <a:rPr lang="en-US" dirty="0" err="1"/>
              <a:t>GTP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S</a:t>
            </a:r>
            <a:endParaRPr lang="en-US" dirty="0" smtClean="0"/>
          </a:p>
          <a:p>
            <a:pPr lvl="1"/>
            <a:r>
              <a:rPr lang="en-US" dirty="0" smtClean="0"/>
              <a:t>Line 2 + inverse agonists + </a:t>
            </a:r>
            <a:r>
              <a:rPr lang="en-US" dirty="0"/>
              <a:t>[</a:t>
            </a:r>
            <a:r>
              <a:rPr lang="en-US" baseline="30000" dirty="0"/>
              <a:t>35</a:t>
            </a:r>
            <a:r>
              <a:rPr lang="en-US" dirty="0"/>
              <a:t>S]</a:t>
            </a:r>
            <a:r>
              <a:rPr lang="en-US" dirty="0" err="1"/>
              <a:t>GTP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Reaction stopped by vacuum filtration to remove </a:t>
            </a:r>
            <a:r>
              <a:rPr lang="en-US" dirty="0"/>
              <a:t>unbound [</a:t>
            </a:r>
            <a:r>
              <a:rPr lang="en-US" baseline="30000" dirty="0"/>
              <a:t>35</a:t>
            </a:r>
            <a:r>
              <a:rPr lang="en-US" dirty="0"/>
              <a:t>S]</a:t>
            </a:r>
            <a:r>
              <a:rPr lang="en-US" dirty="0" err="1"/>
              <a:t>GTP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Measure CB1 receptors bound with </a:t>
            </a:r>
            <a:r>
              <a:rPr lang="en-US" dirty="0"/>
              <a:t>[</a:t>
            </a:r>
            <a:r>
              <a:rPr lang="en-US" baseline="30000" dirty="0" smtClean="0"/>
              <a:t>35</a:t>
            </a:r>
            <a:r>
              <a:rPr lang="en-US" dirty="0" smtClean="0"/>
              <a:t>S]</a:t>
            </a:r>
            <a:r>
              <a:rPr lang="en-US" dirty="0" err="1" smtClean="0"/>
              <a:t>GTP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err="1" smtClean="0"/>
              <a:t>S</a:t>
            </a:r>
            <a:r>
              <a:rPr lang="en-US" dirty="0" smtClean="0"/>
              <a:t> with scintillation counter</a:t>
            </a:r>
          </a:p>
        </p:txBody>
      </p:sp>
    </p:spTree>
    <p:extLst>
      <p:ext uri="{BB962C8B-B14F-4D97-AF65-F5344CB8AC3E}">
        <p14:creationId xmlns:p14="http://schemas.microsoft.com/office/powerpoint/2010/main" val="19918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 Stimulation</a:t>
            </a:r>
          </a:p>
          <a:p>
            <a:pPr lvl="1"/>
            <a:r>
              <a:rPr lang="en-US" dirty="0" smtClean="0"/>
              <a:t>Receptors turned on by ligand compared to basal activity</a:t>
            </a:r>
          </a:p>
          <a:p>
            <a:endParaRPr lang="en-US" dirty="0"/>
          </a:p>
          <a:p>
            <a:r>
              <a:rPr lang="en-US" dirty="0" smtClean="0"/>
              <a:t>Compare percent stimulation differences between both cell lines for each inverse agonist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CRIP1a Modulation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Intrinsic efficacy of ligand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three inverse agonists stimulation will be reduced to the same degree</a:t>
            </a:r>
          </a:p>
          <a:p>
            <a:r>
              <a:rPr lang="en-US" dirty="0" smtClean="0"/>
              <a:t>Reduction of Stimulation</a:t>
            </a:r>
          </a:p>
          <a:p>
            <a:pPr marL="457200" lvl="1" indent="0">
              <a:buNone/>
            </a:pPr>
            <a:r>
              <a:rPr lang="en-US" dirty="0" smtClean="0"/>
              <a:t>SR141716A = AM251 = AM281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Extreme ends of range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Stimulation caused by the less potent inverse agonists will be reduced less than the more potent inverse agonists</a:t>
            </a:r>
          </a:p>
          <a:p>
            <a:r>
              <a:rPr lang="en-US" dirty="0" smtClean="0"/>
              <a:t>Reduction of Stimulation</a:t>
            </a:r>
          </a:p>
          <a:p>
            <a:pPr marL="457200" lvl="1" indent="0">
              <a:buNone/>
            </a:pPr>
            <a:r>
              <a:rPr lang="en-US" dirty="0" smtClean="0"/>
              <a:t>SR141716A &gt; AM251 &gt; AM281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  <p:pic>
        <p:nvPicPr>
          <p:cNvPr id="6148" name="Picture 4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0" y="1027906"/>
            <a:ext cx="5385748" cy="53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6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Endocannabinoid System</a:t>
            </a:r>
            <a:endParaRPr lang="en-US" dirty="0"/>
          </a:p>
        </p:txBody>
      </p:sp>
      <p:pic>
        <p:nvPicPr>
          <p:cNvPr id="2050" name="Picture 2" descr="Image result for endocannabinoid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06" y="1690688"/>
            <a:ext cx="7106587" cy="43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Pharmacology Terms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66670" y="1690688"/>
            <a:ext cx="4546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Basal</a:t>
            </a:r>
            <a:r>
              <a:rPr lang="en-US" sz="2400" dirty="0" smtClean="0"/>
              <a:t> or </a:t>
            </a:r>
            <a:r>
              <a:rPr lang="en-US" sz="2400" b="1" dirty="0" smtClean="0"/>
              <a:t>Constitutive</a:t>
            </a:r>
            <a:r>
              <a:rPr lang="en-US" sz="2400" dirty="0" smtClean="0"/>
              <a:t> </a:t>
            </a:r>
            <a:r>
              <a:rPr lang="en-US" sz="2400" b="1" dirty="0" smtClean="0"/>
              <a:t>activity-</a:t>
            </a:r>
            <a:r>
              <a:rPr lang="en-US" sz="2400" dirty="0" smtClean="0"/>
              <a:t>  </a:t>
            </a:r>
            <a:r>
              <a:rPr lang="en-US" sz="2400" dirty="0"/>
              <a:t>physiological response </a:t>
            </a:r>
            <a:r>
              <a:rPr lang="en-US" sz="2400" dirty="0" smtClean="0"/>
              <a:t>in </a:t>
            </a:r>
            <a:r>
              <a:rPr lang="en-US" sz="2400" dirty="0"/>
              <a:t>the absence of an agonist or inverse </a:t>
            </a:r>
            <a:r>
              <a:rPr lang="en-US" sz="2400" dirty="0" smtClean="0"/>
              <a:t>agonist</a:t>
            </a:r>
          </a:p>
          <a:p>
            <a:endParaRPr lang="en-US" sz="2400" dirty="0"/>
          </a:p>
          <a:p>
            <a:r>
              <a:rPr lang="en-US" sz="2400" b="1" dirty="0" smtClean="0"/>
              <a:t>Agonist-</a:t>
            </a:r>
            <a:r>
              <a:rPr lang="en-US" sz="2400" dirty="0" smtClean="0"/>
              <a:t> </a:t>
            </a:r>
            <a:r>
              <a:rPr lang="en-US" sz="2400" dirty="0"/>
              <a:t>ligand </a:t>
            </a:r>
            <a:r>
              <a:rPr lang="en-US" sz="2400" dirty="0" smtClean="0"/>
              <a:t>that increases basal activity</a:t>
            </a:r>
          </a:p>
          <a:p>
            <a:endParaRPr lang="en-US" sz="2400" dirty="0"/>
          </a:p>
          <a:p>
            <a:r>
              <a:rPr lang="en-US" sz="2400" b="1" dirty="0" smtClean="0"/>
              <a:t>Inverse</a:t>
            </a:r>
            <a:r>
              <a:rPr lang="en-US" sz="2400" dirty="0" smtClean="0"/>
              <a:t> </a:t>
            </a:r>
            <a:r>
              <a:rPr lang="en-US" sz="2400" b="1" dirty="0" smtClean="0"/>
              <a:t>Agonist-</a:t>
            </a:r>
            <a:r>
              <a:rPr lang="en-US" sz="2400" dirty="0" smtClean="0"/>
              <a:t> </a:t>
            </a:r>
            <a:r>
              <a:rPr lang="en-US" sz="2400" dirty="0"/>
              <a:t>a ligand that </a:t>
            </a:r>
            <a:r>
              <a:rPr lang="en-US" sz="2400" dirty="0" smtClean="0"/>
              <a:t>inhibits </a:t>
            </a:r>
            <a:r>
              <a:rPr lang="en-US" sz="2400" dirty="0"/>
              <a:t>or </a:t>
            </a:r>
            <a:r>
              <a:rPr lang="en-US" sz="2400" dirty="0" smtClean="0"/>
              <a:t>eliminates basal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765" y="1690688"/>
            <a:ext cx="5493913" cy="468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CB1 					 CRIP1a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52" y="1982288"/>
            <a:ext cx="4514313" cy="4428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7714" y="6458653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Ahmed et al. 2015</a:t>
            </a:r>
            <a:endParaRPr lang="en-US" sz="1600" dirty="0"/>
          </a:p>
        </p:txBody>
      </p:sp>
      <p:pic>
        <p:nvPicPr>
          <p:cNvPr id="4098" name="Picture 2" descr="Image result for cb1 recep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7" y="1401928"/>
            <a:ext cx="4194442" cy="52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4842"/>
            <a:ext cx="10515600" cy="1062891"/>
          </a:xfrm>
        </p:spPr>
        <p:txBody>
          <a:bodyPr>
            <a:normAutofit/>
          </a:bodyPr>
          <a:lstStyle/>
          <a:p>
            <a:r>
              <a:rPr lang="en-US" dirty="0" smtClean="0"/>
              <a:t>Current Research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92796"/>
            <a:ext cx="5040159" cy="3345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560" y="1492796"/>
            <a:ext cx="5112239" cy="3345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2092" y="4871479"/>
            <a:ext cx="1797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Smith et al. 2015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19585" y="5210033"/>
            <a:ext cx="821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agonist: WIN</a:t>
            </a:r>
          </a:p>
          <a:p>
            <a:r>
              <a:rPr lang="en-US" sz="2400" dirty="0" smtClean="0"/>
              <a:t>Partial agonists: MAE and THC</a:t>
            </a:r>
          </a:p>
          <a:p>
            <a:r>
              <a:rPr lang="en-US" sz="2400" dirty="0" smtClean="0"/>
              <a:t>Inverse agonist: RIM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3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Triggers CRIP1a Modulation?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Extreme ends of stimulation are modulated (full agonists and inverse agonists)</a:t>
            </a:r>
          </a:p>
          <a:p>
            <a:r>
              <a:rPr lang="en-US" dirty="0" smtClean="0"/>
              <a:t>Moderate stimulation is not modulated (partial agonists)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Triggers CRIP1a Modulation?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Extreme ends of stimulation are modulated (full agonists and inverse agonists)</a:t>
            </a:r>
          </a:p>
          <a:p>
            <a:r>
              <a:rPr lang="en-US" dirty="0" smtClean="0"/>
              <a:t>Moderate stimulation is not modulated (partial agonists)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400" dirty="0" smtClean="0"/>
              <a:t>Is CRIP1a modulation triggered by the intrinsic efficacy of a ligand or if stimulation caused by the ligand exceeds a range?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92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189338"/>
            <a:ext cx="10515600" cy="1325563"/>
          </a:xfrm>
        </p:spPr>
        <p:txBody>
          <a:bodyPr/>
          <a:lstStyle/>
          <a:p>
            <a:r>
              <a:rPr lang="en-US" dirty="0" smtClean="0"/>
              <a:t>Background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14900"/>
            <a:ext cx="10233800" cy="4981433"/>
          </a:xfrm>
        </p:spPr>
        <p:txBody>
          <a:bodyPr>
            <a:normAutofit/>
          </a:bodyPr>
          <a:lstStyle/>
          <a:p>
            <a:r>
              <a:rPr lang="en-US" dirty="0" smtClean="0"/>
              <a:t>Transfect Human Embryonic Kidney (HEK) cell lines</a:t>
            </a:r>
          </a:p>
          <a:p>
            <a:pPr lvl="1"/>
            <a:r>
              <a:rPr lang="en-US" dirty="0" smtClean="0"/>
              <a:t>Line 1 = only CB1</a:t>
            </a:r>
          </a:p>
          <a:p>
            <a:pPr lvl="1"/>
            <a:r>
              <a:rPr lang="en-US" dirty="0" smtClean="0"/>
              <a:t>Line 2 = CB1 and CRIP1a</a:t>
            </a:r>
          </a:p>
          <a:p>
            <a:endParaRPr lang="en-US" dirty="0" smtClean="0"/>
          </a:p>
          <a:p>
            <a:r>
              <a:rPr lang="en-US" dirty="0" smtClean="0"/>
              <a:t>Receptor Density</a:t>
            </a:r>
          </a:p>
          <a:p>
            <a:pPr lvl="1"/>
            <a:r>
              <a:rPr lang="en-US" dirty="0"/>
              <a:t>[</a:t>
            </a:r>
            <a:r>
              <a:rPr lang="en-US" baseline="30000" dirty="0"/>
              <a:t>3</a:t>
            </a:r>
            <a:r>
              <a:rPr lang="en-US" dirty="0"/>
              <a:t>H]SR141716A binding </a:t>
            </a:r>
            <a:r>
              <a:rPr lang="en-US" dirty="0" smtClean="0"/>
              <a:t>assay</a:t>
            </a:r>
          </a:p>
          <a:p>
            <a:pPr lvl="1"/>
            <a:r>
              <a:rPr lang="en-US" dirty="0" smtClean="0"/>
              <a:t>Control </a:t>
            </a:r>
          </a:p>
          <a:p>
            <a:endParaRPr lang="en-US" dirty="0" smtClean="0"/>
          </a:p>
          <a:p>
            <a:r>
              <a:rPr lang="en-US" dirty="0" smtClean="0"/>
              <a:t>Basal binding</a:t>
            </a:r>
          </a:p>
          <a:p>
            <a:pPr lvl="1"/>
            <a:r>
              <a:rPr lang="en-US" dirty="0"/>
              <a:t>[</a:t>
            </a:r>
            <a:r>
              <a:rPr lang="en-US" baseline="30000" dirty="0"/>
              <a:t>35</a:t>
            </a:r>
            <a:r>
              <a:rPr lang="en-US" dirty="0"/>
              <a:t>S]</a:t>
            </a:r>
            <a:r>
              <a:rPr lang="en-US" dirty="0" err="1"/>
              <a:t>GTP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S</a:t>
            </a:r>
            <a:r>
              <a:rPr lang="en-US" dirty="0"/>
              <a:t> binding assay </a:t>
            </a:r>
            <a:r>
              <a:rPr lang="en-US" dirty="0" smtClean="0"/>
              <a:t>without ligands present</a:t>
            </a:r>
          </a:p>
          <a:p>
            <a:pPr lvl="1"/>
            <a:r>
              <a:rPr lang="en-US" dirty="0" smtClean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9242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373487"/>
            <a:ext cx="10609772" cy="900219"/>
          </a:xfrm>
        </p:spPr>
        <p:txBody>
          <a:bodyPr>
            <a:noAutofit/>
          </a:bodyPr>
          <a:lstStyle/>
          <a:p>
            <a:r>
              <a:rPr lang="en-US" sz="4400" dirty="0" smtClean="0"/>
              <a:t>G-protein Coupled Receptor Activation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277341" y="6458545"/>
            <a:ext cx="191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Smith et al. 2010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0" y="1286585"/>
            <a:ext cx="9539009" cy="54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271</TotalTime>
  <Words>383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Symbol</vt:lpstr>
      <vt:lpstr>Depth</vt:lpstr>
      <vt:lpstr>Cannabinoid-Receptor Interacting Protein 1a (CRIP1a) effects on CB1 Inverse Agonists</vt:lpstr>
      <vt:lpstr>Endocannabinoid System</vt:lpstr>
      <vt:lpstr>Pharmacology Terms</vt:lpstr>
      <vt:lpstr> CB1       CRIP1a</vt:lpstr>
      <vt:lpstr>Current Research</vt:lpstr>
      <vt:lpstr>What Triggers CRIP1a Modulation?</vt:lpstr>
      <vt:lpstr>What Triggers CRIP1a Modulation?</vt:lpstr>
      <vt:lpstr>Background Experiments</vt:lpstr>
      <vt:lpstr>G-protein Coupled Receptor Activation</vt:lpstr>
      <vt:lpstr> [35S]GTPgS Binding Assay</vt:lpstr>
      <vt:lpstr> [35S]GTPgS Binding Assay</vt:lpstr>
      <vt:lpstr> [35S]GTPgS Binding Assay</vt:lpstr>
      <vt:lpstr> [35S]GTPgS Binding Assay</vt:lpstr>
      <vt:lpstr>Inverse Agonists</vt:lpstr>
      <vt:lpstr>Experiment</vt:lpstr>
      <vt:lpstr>Data Analysis</vt:lpstr>
      <vt:lpstr>Triggering CRIP1a Modulation</vt:lpstr>
      <vt:lpstr>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Cannabinoid-Receptor Interacting Protein 1a (CRIP1a) effects on CB1 Inverse Agonists</dc:title>
  <dc:creator>Erin Cochran</dc:creator>
  <cp:lastModifiedBy>Erin Cochran</cp:lastModifiedBy>
  <cp:revision>25</cp:revision>
  <dcterms:created xsi:type="dcterms:W3CDTF">2017-05-02T20:11:41Z</dcterms:created>
  <dcterms:modified xsi:type="dcterms:W3CDTF">2017-05-11T11:56:48Z</dcterms:modified>
</cp:coreProperties>
</file>