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75" r:id="rId4"/>
    <p:sldId id="259" r:id="rId5"/>
    <p:sldId id="263" r:id="rId6"/>
    <p:sldId id="262" r:id="rId7"/>
    <p:sldId id="264" r:id="rId8"/>
    <p:sldId id="265" r:id="rId9"/>
    <p:sldId id="266" r:id="rId10"/>
    <p:sldId id="276" r:id="rId11"/>
    <p:sldId id="267" r:id="rId12"/>
    <p:sldId id="268" r:id="rId13"/>
    <p:sldId id="278" r:id="rId14"/>
    <p:sldId id="279" r:id="rId15"/>
    <p:sldId id="280" r:id="rId16"/>
    <p:sldId id="277"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airidh Barlow" initials="RB" lastIdx="22" clrIdx="0">
    <p:extLst>
      <p:ext uri="{19B8F6BF-5375-455C-9EA6-DF929625EA0E}">
        <p15:presenceInfo xmlns:p15="http://schemas.microsoft.com/office/powerpoint/2012/main" userId="20e8b2d63dc2aa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4660"/>
  </p:normalViewPr>
  <p:slideViewPr>
    <p:cSldViewPr snapToGrid="0">
      <p:cViewPr varScale="1">
        <p:scale>
          <a:sx n="102" d="100"/>
          <a:sy n="102" d="100"/>
        </p:scale>
        <p:origin x="138" y="42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01T11:00:05.898" idx="1">
    <p:pos x="10" y="10"/>
    <p:text>Image Sources</p:text>
    <p:extLst>
      <p:ext uri="{C676402C-5697-4E1C-873F-D02D1690AC5C}">
        <p15:threadingInfo xmlns:p15="http://schemas.microsoft.com/office/powerpoint/2012/main" timeZoneBias="240"/>
      </p:ext>
    </p:extLst>
  </p:cm>
  <p:cm authorId="1" dt="2017-05-01T11:00:23.043" idx="2">
    <p:pos x="10" y="106"/>
    <p:text>https://media.giphy.com/media/59HdFGvYHUypW/giphy.gif</p:text>
    <p:extLst>
      <p:ext uri="{C676402C-5697-4E1C-873F-D02D1690AC5C}">
        <p15:threadingInfo xmlns:p15="http://schemas.microsoft.com/office/powerpoint/2012/main" timeZoneBias="240">
          <p15:parentCm authorId="1" idx="1"/>
        </p15:threadingInfo>
      </p:ext>
    </p:extLst>
  </p:cm>
  <p:cm authorId="1" dt="2017-05-01T11:00:30.114" idx="3">
    <p:pos x="10" y="202"/>
    <p:text>https://skrischer.files.wordpress.com/2016/10/4884e7c347f2b13936d46ca87475e3b61.jpg</p:text>
    <p:extLst>
      <p:ext uri="{C676402C-5697-4E1C-873F-D02D1690AC5C}">
        <p15:threadingInfo xmlns:p15="http://schemas.microsoft.com/office/powerpoint/2012/main" timeZoneBias="240">
          <p15:parentCm authorId="1" idx="1"/>
        </p15:threadingInfo>
      </p:ext>
    </p:extLst>
  </p:cm>
  <p:cm authorId="1" dt="2017-05-01T11:02:39.826" idx="4">
    <p:pos x="10" y="298"/>
    <p:text>Talk about stats</p:text>
    <p:extLst>
      <p:ext uri="{C676402C-5697-4E1C-873F-D02D1690AC5C}">
        <p15:threadingInfo xmlns:p15="http://schemas.microsoft.com/office/powerpoint/2012/main" timeZoneBias="240">
          <p15:parentCm authorId="1" idx="1"/>
        </p15:threadingInfo>
      </p:ext>
    </p:extLst>
  </p:cm>
  <p:cm authorId="1" dt="2017-05-01T11:03:02.552" idx="5">
    <p:pos x="10" y="394"/>
    <p:text>Talk about what a neurodegenative disease is</p:text>
    <p:extLst>
      <p:ext uri="{C676402C-5697-4E1C-873F-D02D1690AC5C}">
        <p15:threadingInfo xmlns:p15="http://schemas.microsoft.com/office/powerpoint/2012/main" timeZoneBias="24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5-01T11:05:59.876" idx="9">
    <p:pos x="127" y="4055"/>
    <p:text>Image sources: https://www.slideshare.net/sanjaijosephManesh/electron-transport-chain-etc</p:text>
    <p:extLst>
      <p:ext uri="{C676402C-5697-4E1C-873F-D02D1690AC5C}">
        <p15:threadingInfo xmlns:p15="http://schemas.microsoft.com/office/powerpoint/2012/main" timeZoneBias="240"/>
      </p:ext>
    </p:extLst>
  </p:cm>
  <p:cm authorId="1" dt="2017-05-01T11:06:16.369" idx="10">
    <p:pos x="127" y="4151"/>
    <p:text>http://www.ruf.rice.edu/~bioslabs/studies/mitochondria/mitopics/complexI.gif</p:text>
    <p:extLst>
      <p:ext uri="{C676402C-5697-4E1C-873F-D02D1690AC5C}">
        <p15:threadingInfo xmlns:p15="http://schemas.microsoft.com/office/powerpoint/2012/main" timeZoneBias="240">
          <p15:parentCm authorId="1" idx="9"/>
        </p15:threadingInfo>
      </p:ext>
    </p:extLst>
  </p:cm>
  <p:cm authorId="1" dt="2017-05-01T11:06:46.758" idx="11">
    <p:pos x="127" y="4247"/>
    <p:text>Talk about Complex job and structure</p:text>
    <p:extLst>
      <p:ext uri="{C676402C-5697-4E1C-873F-D02D1690AC5C}">
        <p15:threadingInfo xmlns:p15="http://schemas.microsoft.com/office/powerpoint/2012/main" timeZoneBias="240">
          <p15:parentCm authorId="1" idx="9"/>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5-01T11:34:10.996" idx="18">
    <p:pos x="541" y="3410"/>
    <p:text>http://i.dailymail.co.uk/i/pix/2015/05/25/16/29089D9E00000578-0-Never_before_seen_Fifty_years_after_Muhammad_Ali_defeated_Sonny_-a-20_1432568405478.jpg</p:text>
    <p:extLst>
      <p:ext uri="{C676402C-5697-4E1C-873F-D02D1690AC5C}">
        <p15:threadingInfo xmlns:p15="http://schemas.microsoft.com/office/powerpoint/2012/main" timeZoneBias="240"/>
      </p:ext>
    </p:extLst>
  </p:cm>
  <p:cm authorId="1" dt="2017-05-01T11:34:18.597" idx="19">
    <p:pos x="541" y="3506"/>
    <p:text>https://www.synthego.com/wp-content/uploads/2016/07/crispr-cas9.png</p:text>
    <p:extLst>
      <p:ext uri="{C676402C-5697-4E1C-873F-D02D1690AC5C}">
        <p15:threadingInfo xmlns:p15="http://schemas.microsoft.com/office/powerpoint/2012/main" timeZoneBias="240">
          <p15:parentCm authorId="1" idx="18"/>
        </p15:threadingInfo>
      </p:ext>
    </p:extLst>
  </p:cm>
  <p:cm authorId="1" dt="2017-05-01T11:34:24.684" idx="20">
    <p:pos x="541" y="3602"/>
    <p:text>http://media.philly.com/images/20130923-Michael-J-Fox.jpg</p:text>
    <p:extLst>
      <p:ext uri="{C676402C-5697-4E1C-873F-D02D1690AC5C}">
        <p15:threadingInfo xmlns:p15="http://schemas.microsoft.com/office/powerpoint/2012/main" timeZoneBias="240">
          <p15:parentCm authorId="1" idx="18"/>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7-05-01T11:28:14.973" idx="17">
    <p:pos x="432" y="2465"/>
    <p:text>https://www.abmgood.com/premadeICRISPR-new/images/CRISPR-Sorting-Feature-Knowledge-Base-Intro-CRISPR.png</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7-05-01T11:34:35.506" idx="21">
    <p:pos x="3738" y="3796"/>
    <p:text>https://www.abmgood.com/marketing/knowledge_base/CRISPR_Cas9_gRNA_Design.php</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53C32-CCFF-4803-AB9F-B42D90CB8B2C}" type="datetimeFigureOut">
              <a:rPr lang="en-US" smtClean="0"/>
              <a:t>5/8/2017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E0197-A705-40A2-8292-F10F4454CFA5}" type="slidenum">
              <a:rPr lang="en-US" smtClean="0"/>
              <a:t>‹#›</a:t>
            </a:fld>
            <a:endParaRPr lang="en-US"/>
          </a:p>
        </p:txBody>
      </p:sp>
    </p:spTree>
    <p:extLst>
      <p:ext uri="{BB962C8B-B14F-4D97-AF65-F5344CB8AC3E}">
        <p14:creationId xmlns:p14="http://schemas.microsoft.com/office/powerpoint/2010/main" val="193095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8E0197-A705-40A2-8292-F10F4454CFA5}" type="slidenum">
              <a:rPr lang="en-US" smtClean="0"/>
              <a:t>14</a:t>
            </a:fld>
            <a:endParaRPr lang="en-US"/>
          </a:p>
        </p:txBody>
      </p:sp>
    </p:spTree>
    <p:extLst>
      <p:ext uri="{BB962C8B-B14F-4D97-AF65-F5344CB8AC3E}">
        <p14:creationId xmlns:p14="http://schemas.microsoft.com/office/powerpoint/2010/main" val="1428006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1F6CC9-FB88-49D4-8FD8-98992A382767}"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45783-8A24-4B56-B78C-02BCBFCAC633}" type="slidenum">
              <a:rPr lang="en-US" smtClean="0"/>
              <a:t>‹#›</a:t>
            </a:fld>
            <a:endParaRPr lang="en-US"/>
          </a:p>
        </p:txBody>
      </p:sp>
    </p:spTree>
    <p:extLst>
      <p:ext uri="{BB962C8B-B14F-4D97-AF65-F5344CB8AC3E}">
        <p14:creationId xmlns:p14="http://schemas.microsoft.com/office/powerpoint/2010/main" val="514669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1F6CC9-FB88-49D4-8FD8-98992A382767}"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45783-8A24-4B56-B78C-02BCBFCAC633}" type="slidenum">
              <a:rPr lang="en-US" smtClean="0"/>
              <a:t>‹#›</a:t>
            </a:fld>
            <a:endParaRPr lang="en-US"/>
          </a:p>
        </p:txBody>
      </p:sp>
    </p:spTree>
    <p:extLst>
      <p:ext uri="{BB962C8B-B14F-4D97-AF65-F5344CB8AC3E}">
        <p14:creationId xmlns:p14="http://schemas.microsoft.com/office/powerpoint/2010/main" val="1916171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1F6CC9-FB88-49D4-8FD8-98992A382767}"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45783-8A24-4B56-B78C-02BCBFCAC633}" type="slidenum">
              <a:rPr lang="en-US" smtClean="0"/>
              <a:t>‹#›</a:t>
            </a:fld>
            <a:endParaRPr lang="en-US"/>
          </a:p>
        </p:txBody>
      </p:sp>
    </p:spTree>
    <p:extLst>
      <p:ext uri="{BB962C8B-B14F-4D97-AF65-F5344CB8AC3E}">
        <p14:creationId xmlns:p14="http://schemas.microsoft.com/office/powerpoint/2010/main" val="319579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1F6CC9-FB88-49D4-8FD8-98992A382767}"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45783-8A24-4B56-B78C-02BCBFCAC633}" type="slidenum">
              <a:rPr lang="en-US" smtClean="0"/>
              <a:t>‹#›</a:t>
            </a:fld>
            <a:endParaRPr lang="en-US"/>
          </a:p>
        </p:txBody>
      </p:sp>
    </p:spTree>
    <p:extLst>
      <p:ext uri="{BB962C8B-B14F-4D97-AF65-F5344CB8AC3E}">
        <p14:creationId xmlns:p14="http://schemas.microsoft.com/office/powerpoint/2010/main" val="373442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1F6CC9-FB88-49D4-8FD8-98992A382767}" type="datetimeFigureOut">
              <a:rPr lang="en-US" smtClean="0"/>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45783-8A24-4B56-B78C-02BCBFCAC633}" type="slidenum">
              <a:rPr lang="en-US" smtClean="0"/>
              <a:t>‹#›</a:t>
            </a:fld>
            <a:endParaRPr lang="en-US"/>
          </a:p>
        </p:txBody>
      </p:sp>
    </p:spTree>
    <p:extLst>
      <p:ext uri="{BB962C8B-B14F-4D97-AF65-F5344CB8AC3E}">
        <p14:creationId xmlns:p14="http://schemas.microsoft.com/office/powerpoint/2010/main" val="4174871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1F6CC9-FB88-49D4-8FD8-98992A382767}"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45783-8A24-4B56-B78C-02BCBFCAC633}" type="slidenum">
              <a:rPr lang="en-US" smtClean="0"/>
              <a:t>‹#›</a:t>
            </a:fld>
            <a:endParaRPr lang="en-US"/>
          </a:p>
        </p:txBody>
      </p:sp>
    </p:spTree>
    <p:extLst>
      <p:ext uri="{BB962C8B-B14F-4D97-AF65-F5344CB8AC3E}">
        <p14:creationId xmlns:p14="http://schemas.microsoft.com/office/powerpoint/2010/main" val="190955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1F6CC9-FB88-49D4-8FD8-98992A382767}" type="datetimeFigureOut">
              <a:rPr lang="en-US" smtClean="0"/>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45783-8A24-4B56-B78C-02BCBFCAC633}" type="slidenum">
              <a:rPr lang="en-US" smtClean="0"/>
              <a:t>‹#›</a:t>
            </a:fld>
            <a:endParaRPr lang="en-US"/>
          </a:p>
        </p:txBody>
      </p:sp>
    </p:spTree>
    <p:extLst>
      <p:ext uri="{BB962C8B-B14F-4D97-AF65-F5344CB8AC3E}">
        <p14:creationId xmlns:p14="http://schemas.microsoft.com/office/powerpoint/2010/main" val="71532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1F6CC9-FB88-49D4-8FD8-98992A382767}" type="datetimeFigureOut">
              <a:rPr lang="en-US" smtClean="0"/>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C45783-8A24-4B56-B78C-02BCBFCAC633}" type="slidenum">
              <a:rPr lang="en-US" smtClean="0"/>
              <a:t>‹#›</a:t>
            </a:fld>
            <a:endParaRPr lang="en-US"/>
          </a:p>
        </p:txBody>
      </p:sp>
    </p:spTree>
    <p:extLst>
      <p:ext uri="{BB962C8B-B14F-4D97-AF65-F5344CB8AC3E}">
        <p14:creationId xmlns:p14="http://schemas.microsoft.com/office/powerpoint/2010/main" val="24563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F6CC9-FB88-49D4-8FD8-98992A382767}" type="datetimeFigureOut">
              <a:rPr lang="en-US" smtClean="0"/>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C45783-8A24-4B56-B78C-02BCBFCAC633}" type="slidenum">
              <a:rPr lang="en-US" smtClean="0"/>
              <a:t>‹#›</a:t>
            </a:fld>
            <a:endParaRPr lang="en-US"/>
          </a:p>
        </p:txBody>
      </p:sp>
    </p:spTree>
    <p:extLst>
      <p:ext uri="{BB962C8B-B14F-4D97-AF65-F5344CB8AC3E}">
        <p14:creationId xmlns:p14="http://schemas.microsoft.com/office/powerpoint/2010/main" val="292416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1F6CC9-FB88-49D4-8FD8-98992A382767}"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45783-8A24-4B56-B78C-02BCBFCAC633}" type="slidenum">
              <a:rPr lang="en-US" smtClean="0"/>
              <a:t>‹#›</a:t>
            </a:fld>
            <a:endParaRPr lang="en-US"/>
          </a:p>
        </p:txBody>
      </p:sp>
    </p:spTree>
    <p:extLst>
      <p:ext uri="{BB962C8B-B14F-4D97-AF65-F5344CB8AC3E}">
        <p14:creationId xmlns:p14="http://schemas.microsoft.com/office/powerpoint/2010/main" val="1576794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1F6CC9-FB88-49D4-8FD8-98992A382767}" type="datetimeFigureOut">
              <a:rPr lang="en-US" smtClean="0"/>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45783-8A24-4B56-B78C-02BCBFCAC633}" type="slidenum">
              <a:rPr lang="en-US" smtClean="0"/>
              <a:t>‹#›</a:t>
            </a:fld>
            <a:endParaRPr lang="en-US"/>
          </a:p>
        </p:txBody>
      </p:sp>
    </p:spTree>
    <p:extLst>
      <p:ext uri="{BB962C8B-B14F-4D97-AF65-F5344CB8AC3E}">
        <p14:creationId xmlns:p14="http://schemas.microsoft.com/office/powerpoint/2010/main" val="287896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F6CC9-FB88-49D4-8FD8-98992A382767}" type="datetimeFigureOut">
              <a:rPr lang="en-US" smtClean="0"/>
              <a:t>5/8/2017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45783-8A24-4B56-B78C-02BCBFCAC633}" type="slidenum">
              <a:rPr lang="en-US" smtClean="0"/>
              <a:t>‹#›</a:t>
            </a:fld>
            <a:endParaRPr lang="en-US"/>
          </a:p>
        </p:txBody>
      </p:sp>
    </p:spTree>
    <p:extLst>
      <p:ext uri="{BB962C8B-B14F-4D97-AF65-F5344CB8AC3E}">
        <p14:creationId xmlns:p14="http://schemas.microsoft.com/office/powerpoint/2010/main" val="508079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comments" Target="../comments/commen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u="sng" dirty="0"/>
              <a:t>Does a knockout of NDUFA2 Lead to Parkinson’s Disease? </a:t>
            </a:r>
            <a:endParaRPr lang="en-US" dirty="0"/>
          </a:p>
        </p:txBody>
      </p:sp>
      <p:sp>
        <p:nvSpPr>
          <p:cNvPr id="3" name="Subtitle 2"/>
          <p:cNvSpPr>
            <a:spLocks noGrp="1"/>
          </p:cNvSpPr>
          <p:nvPr>
            <p:ph type="subTitle" idx="1"/>
          </p:nvPr>
        </p:nvSpPr>
        <p:spPr/>
        <p:txBody>
          <a:bodyPr/>
          <a:lstStyle/>
          <a:p>
            <a:r>
              <a:rPr lang="en-US" dirty="0"/>
              <a:t>Ruairidh Barlow</a:t>
            </a:r>
          </a:p>
        </p:txBody>
      </p:sp>
    </p:spTree>
    <p:extLst>
      <p:ext uri="{BB962C8B-B14F-4D97-AF65-F5344CB8AC3E}">
        <p14:creationId xmlns:p14="http://schemas.microsoft.com/office/powerpoint/2010/main" val="2302864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Refresher</a:t>
            </a:r>
            <a:endParaRPr lang="en-US" dirty="0"/>
          </a:p>
        </p:txBody>
      </p:sp>
      <p:sp>
        <p:nvSpPr>
          <p:cNvPr id="3" name="Content Placeholder 2"/>
          <p:cNvSpPr>
            <a:spLocks noGrp="1"/>
          </p:cNvSpPr>
          <p:nvPr>
            <p:ph idx="1"/>
          </p:nvPr>
        </p:nvSpPr>
        <p:spPr/>
        <p:txBody>
          <a:bodyPr>
            <a:normAutofit fontScale="77500" lnSpcReduction="20000"/>
          </a:bodyPr>
          <a:lstStyle/>
          <a:p>
            <a:r>
              <a:rPr lang="en-US" sz="5200" dirty="0"/>
              <a:t>W</a:t>
            </a:r>
            <a:r>
              <a:rPr lang="en-US" sz="5200" dirty="0" smtClean="0"/>
              <a:t>hat </a:t>
            </a:r>
            <a:r>
              <a:rPr lang="en-US" sz="5200" dirty="0"/>
              <a:t>are you trying to do? </a:t>
            </a:r>
            <a:endParaRPr lang="en-US" sz="5200" dirty="0" smtClean="0"/>
          </a:p>
          <a:p>
            <a:pPr lvl="1"/>
            <a:r>
              <a:rPr lang="en-US" sz="4700" dirty="0" smtClean="0"/>
              <a:t>Knockout NDUFA2</a:t>
            </a:r>
          </a:p>
          <a:p>
            <a:r>
              <a:rPr lang="en-US" sz="5200" dirty="0" smtClean="0"/>
              <a:t>What’s </a:t>
            </a:r>
            <a:r>
              <a:rPr lang="en-US" sz="5200" dirty="0"/>
              <a:t>the purpose in making a knockout? </a:t>
            </a:r>
            <a:endParaRPr lang="en-US" sz="5200" dirty="0" smtClean="0"/>
          </a:p>
          <a:p>
            <a:pPr lvl="1"/>
            <a:r>
              <a:rPr lang="en-US" sz="4700" dirty="0" smtClean="0"/>
              <a:t>Observe the effects this knockout will have on a cell</a:t>
            </a:r>
          </a:p>
          <a:p>
            <a:pPr lvl="1"/>
            <a:r>
              <a:rPr lang="en-US" sz="4700" dirty="0" smtClean="0"/>
              <a:t>Does the cell exhibit PD cell traits?</a:t>
            </a:r>
          </a:p>
          <a:p>
            <a:r>
              <a:rPr lang="en-US" sz="5200" dirty="0" smtClean="0"/>
              <a:t>What </a:t>
            </a:r>
            <a:r>
              <a:rPr lang="en-US" sz="5200" dirty="0"/>
              <a:t>do you want to measure? </a:t>
            </a:r>
            <a:endParaRPr lang="en-US" sz="5200" dirty="0" smtClean="0"/>
          </a:p>
          <a:p>
            <a:pPr lvl="1"/>
            <a:r>
              <a:rPr lang="en-US" sz="4700" dirty="0" smtClean="0"/>
              <a:t>Cell oxygen consumption</a:t>
            </a:r>
          </a:p>
          <a:p>
            <a:pPr lvl="1"/>
            <a:r>
              <a:rPr lang="en-US" sz="4700" dirty="0" smtClean="0"/>
              <a:t>Mitochondrial Membrane potential</a:t>
            </a:r>
            <a:endParaRPr lang="en-US" sz="4700" dirty="0"/>
          </a:p>
          <a:p>
            <a:pPr lvl="1"/>
            <a:r>
              <a:rPr lang="en-US" sz="4700" dirty="0" smtClean="0"/>
              <a:t>Levels of ATP synthesis</a:t>
            </a:r>
            <a:endParaRPr lang="en-US" sz="4700" dirty="0"/>
          </a:p>
          <a:p>
            <a:endParaRPr lang="en-US" dirty="0"/>
          </a:p>
        </p:txBody>
      </p:sp>
    </p:spTree>
    <p:extLst>
      <p:ext uri="{BB962C8B-B14F-4D97-AF65-F5344CB8AC3E}">
        <p14:creationId xmlns:p14="http://schemas.microsoft.com/office/powerpoint/2010/main" val="779117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Isolation of Mitochondria</a:t>
            </a:r>
          </a:p>
        </p:txBody>
      </p:sp>
      <p:pic>
        <p:nvPicPr>
          <p:cNvPr id="4" name="Content Placeholder 3"/>
          <p:cNvPicPr>
            <a:picLocks noGrp="1" noChangeAspect="1"/>
          </p:cNvPicPr>
          <p:nvPr>
            <p:ph idx="1"/>
          </p:nvPr>
        </p:nvPicPr>
        <p:blipFill>
          <a:blip r:embed="rId2"/>
          <a:stretch>
            <a:fillRect/>
          </a:stretch>
        </p:blipFill>
        <p:spPr>
          <a:xfrm>
            <a:off x="3678872" y="1780461"/>
            <a:ext cx="4558044" cy="4293263"/>
          </a:xfrm>
          <a:prstGeom prst="rect">
            <a:avLst/>
          </a:prstGeom>
        </p:spPr>
      </p:pic>
    </p:spTree>
    <p:extLst>
      <p:ext uri="{BB962C8B-B14F-4D97-AF65-F5344CB8AC3E}">
        <p14:creationId xmlns:p14="http://schemas.microsoft.com/office/powerpoint/2010/main" val="2322006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Complex I Intact in a NDUFA2 knockout?</a:t>
            </a:r>
          </a:p>
        </p:txBody>
      </p:sp>
      <p:sp>
        <p:nvSpPr>
          <p:cNvPr id="3" name="Content Placeholder 2"/>
          <p:cNvSpPr>
            <a:spLocks noGrp="1"/>
          </p:cNvSpPr>
          <p:nvPr>
            <p:ph idx="1"/>
          </p:nvPr>
        </p:nvSpPr>
        <p:spPr>
          <a:xfrm>
            <a:off x="838200" y="1825625"/>
            <a:ext cx="6015606" cy="4351338"/>
          </a:xfrm>
        </p:spPr>
        <p:txBody>
          <a:bodyPr>
            <a:normAutofit/>
          </a:bodyPr>
          <a:lstStyle/>
          <a:p>
            <a:r>
              <a:rPr lang="en-US" dirty="0" smtClean="0"/>
              <a:t>Blue </a:t>
            </a:r>
            <a:r>
              <a:rPr lang="en-US" dirty="0"/>
              <a:t>native-polyacrylamide gel electrophoresis (BN-PAGE)</a:t>
            </a:r>
          </a:p>
          <a:p>
            <a:r>
              <a:rPr lang="en-US" sz="3200" dirty="0"/>
              <a:t>One dimensional: Mitochondrial </a:t>
            </a:r>
            <a:r>
              <a:rPr lang="en-US" sz="3200" dirty="0" err="1"/>
              <a:t>supercomplexes</a:t>
            </a:r>
            <a:r>
              <a:rPr lang="en-US" sz="3200" dirty="0"/>
              <a:t> (Complex I</a:t>
            </a:r>
            <a:r>
              <a:rPr lang="en-US" sz="3200" dirty="0" smtClean="0"/>
              <a:t>)</a:t>
            </a:r>
          </a:p>
          <a:p>
            <a:r>
              <a:rPr lang="en-US" sz="3200" dirty="0" smtClean="0"/>
              <a:t>Allows for separation of protein complex </a:t>
            </a:r>
          </a:p>
          <a:p>
            <a:r>
              <a:rPr lang="en-US" sz="3200" dirty="0" smtClean="0"/>
              <a:t>Preserves protein subunit interaction</a:t>
            </a:r>
          </a:p>
          <a:p>
            <a:pPr lvl="1"/>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520526" y="1503245"/>
            <a:ext cx="2106369" cy="4996098"/>
          </a:xfrm>
          <a:prstGeom prst="rect">
            <a:avLst/>
          </a:prstGeom>
        </p:spPr>
      </p:pic>
    </p:spTree>
    <p:extLst>
      <p:ext uri="{BB962C8B-B14F-4D97-AF65-F5344CB8AC3E}">
        <p14:creationId xmlns:p14="http://schemas.microsoft.com/office/powerpoint/2010/main" val="37264796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I Intact in a NDUFA2 knockout?</a:t>
            </a:r>
          </a:p>
        </p:txBody>
      </p:sp>
      <p:sp>
        <p:nvSpPr>
          <p:cNvPr id="3" name="Content Placeholder 2"/>
          <p:cNvSpPr>
            <a:spLocks noGrp="1"/>
          </p:cNvSpPr>
          <p:nvPr>
            <p:ph idx="1"/>
          </p:nvPr>
        </p:nvSpPr>
        <p:spPr>
          <a:xfrm>
            <a:off x="838200" y="1825625"/>
            <a:ext cx="4747054" cy="4351338"/>
          </a:xfrm>
        </p:spPr>
        <p:txBody>
          <a:bodyPr>
            <a:normAutofit/>
          </a:bodyPr>
          <a:lstStyle/>
          <a:p>
            <a:r>
              <a:rPr lang="en-US" sz="3200" dirty="0"/>
              <a:t>Two </a:t>
            </a:r>
            <a:r>
              <a:rPr lang="en-US" sz="3200" dirty="0" smtClean="0"/>
              <a:t>dimensional SDS- PAGE: </a:t>
            </a:r>
            <a:r>
              <a:rPr lang="en-US" sz="3200" dirty="0"/>
              <a:t>Complex subunits</a:t>
            </a:r>
          </a:p>
          <a:p>
            <a:pPr lvl="1"/>
            <a:r>
              <a:rPr lang="en-US" sz="2800" dirty="0"/>
              <a:t>Was the </a:t>
            </a:r>
            <a:r>
              <a:rPr lang="en-US" sz="2800" dirty="0" smtClean="0"/>
              <a:t>knockout a </a:t>
            </a:r>
            <a:r>
              <a:rPr lang="en-US" sz="2800" dirty="0"/>
              <a:t>success? </a:t>
            </a:r>
          </a:p>
          <a:p>
            <a:r>
              <a:rPr lang="en-US" sz="3200" dirty="0" smtClean="0"/>
              <a:t>Breaks down complexes into individual subunits </a:t>
            </a:r>
          </a:p>
          <a:p>
            <a:r>
              <a:rPr lang="en-US" sz="3200" dirty="0" smtClean="0"/>
              <a:t>Protein subunits are visualized by silver staining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7762" y="1921919"/>
            <a:ext cx="5348019" cy="3893995"/>
          </a:xfrm>
          <a:prstGeom prst="rect">
            <a:avLst/>
          </a:prstGeom>
        </p:spPr>
      </p:pic>
    </p:spTree>
    <p:extLst>
      <p:ext uri="{BB962C8B-B14F-4D97-AF65-F5344CB8AC3E}">
        <p14:creationId xmlns:p14="http://schemas.microsoft.com/office/powerpoint/2010/main" val="1220618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rot="16200000">
            <a:off x="568483" y="3094204"/>
            <a:ext cx="5953791" cy="135516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 name="TextBox 4"/>
          <p:cNvSpPr txBox="1"/>
          <p:nvPr/>
        </p:nvSpPr>
        <p:spPr>
          <a:xfrm>
            <a:off x="486031" y="101131"/>
            <a:ext cx="6549081" cy="584775"/>
          </a:xfrm>
          <a:prstGeom prst="rect">
            <a:avLst/>
          </a:prstGeom>
          <a:noFill/>
        </p:spPr>
        <p:txBody>
          <a:bodyPr wrap="square" rtlCol="0">
            <a:spAutoFit/>
          </a:bodyPr>
          <a:lstStyle/>
          <a:p>
            <a:r>
              <a:rPr lang="en-US" sz="3200" dirty="0" smtClean="0"/>
              <a:t>Native Gel Dimension</a:t>
            </a:r>
            <a:endParaRPr lang="en-US" sz="3200" dirty="0"/>
          </a:p>
        </p:txBody>
      </p:sp>
      <p:sp>
        <p:nvSpPr>
          <p:cNvPr id="6" name="Oval 5"/>
          <p:cNvSpPr/>
          <p:nvPr/>
        </p:nvSpPr>
        <p:spPr>
          <a:xfrm>
            <a:off x="3043197" y="1433384"/>
            <a:ext cx="870090" cy="1363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332246" y="1563656"/>
            <a:ext cx="291989" cy="286127"/>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Flowchart: Connector 7"/>
          <p:cNvSpPr/>
          <p:nvPr/>
        </p:nvSpPr>
        <p:spPr>
          <a:xfrm>
            <a:off x="3332247" y="1933732"/>
            <a:ext cx="291989" cy="286127"/>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Flowchart: Connector 8"/>
          <p:cNvSpPr/>
          <p:nvPr/>
        </p:nvSpPr>
        <p:spPr>
          <a:xfrm rot="278439">
            <a:off x="3343344" y="2338915"/>
            <a:ext cx="291989" cy="286127"/>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Rounded Rectangle 9"/>
          <p:cNvSpPr/>
          <p:nvPr/>
        </p:nvSpPr>
        <p:spPr>
          <a:xfrm>
            <a:off x="2867797" y="4035398"/>
            <a:ext cx="1235675" cy="1427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lus 10"/>
          <p:cNvSpPr/>
          <p:nvPr/>
        </p:nvSpPr>
        <p:spPr>
          <a:xfrm>
            <a:off x="3292561" y="4141279"/>
            <a:ext cx="386148" cy="521587"/>
          </a:xfrm>
          <a:prstGeom prst="math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Plus 11"/>
          <p:cNvSpPr/>
          <p:nvPr/>
        </p:nvSpPr>
        <p:spPr>
          <a:xfrm>
            <a:off x="3308174" y="4905181"/>
            <a:ext cx="386148" cy="521587"/>
          </a:xfrm>
          <a:prstGeom prst="math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Rounded Rectangle 13"/>
          <p:cNvSpPr/>
          <p:nvPr/>
        </p:nvSpPr>
        <p:spPr>
          <a:xfrm>
            <a:off x="5593331" y="1957496"/>
            <a:ext cx="5962406" cy="420345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554096" y="6040765"/>
            <a:ext cx="2570207" cy="646331"/>
          </a:xfrm>
          <a:prstGeom prst="rect">
            <a:avLst/>
          </a:prstGeom>
          <a:noFill/>
        </p:spPr>
        <p:txBody>
          <a:bodyPr wrap="square" rtlCol="0">
            <a:spAutoFit/>
          </a:bodyPr>
          <a:lstStyle/>
          <a:p>
            <a:r>
              <a:rPr lang="en-US" sz="3600" dirty="0" smtClean="0"/>
              <a:t>+Detergent </a:t>
            </a:r>
            <a:endParaRPr lang="en-US" sz="3600" dirty="0"/>
          </a:p>
        </p:txBody>
      </p:sp>
      <p:pic>
        <p:nvPicPr>
          <p:cNvPr id="16" name="Picture 15"/>
          <p:cNvPicPr>
            <a:picLocks noChangeAspect="1"/>
          </p:cNvPicPr>
          <p:nvPr/>
        </p:nvPicPr>
        <p:blipFill>
          <a:blip r:embed="rId3"/>
          <a:stretch>
            <a:fillRect/>
          </a:stretch>
        </p:blipFill>
        <p:spPr>
          <a:xfrm rot="5400000">
            <a:off x="7884543" y="-1814230"/>
            <a:ext cx="1365622" cy="5962405"/>
          </a:xfrm>
          <a:prstGeom prst="rect">
            <a:avLst/>
          </a:prstGeom>
        </p:spPr>
      </p:pic>
      <p:sp>
        <p:nvSpPr>
          <p:cNvPr id="19" name="Oval 18"/>
          <p:cNvSpPr/>
          <p:nvPr/>
        </p:nvSpPr>
        <p:spPr>
          <a:xfrm>
            <a:off x="6454071" y="486411"/>
            <a:ext cx="870090" cy="13633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6743120" y="616683"/>
            <a:ext cx="291989" cy="286127"/>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Flowchart: Connector 20"/>
          <p:cNvSpPr/>
          <p:nvPr/>
        </p:nvSpPr>
        <p:spPr>
          <a:xfrm>
            <a:off x="6743121" y="986759"/>
            <a:ext cx="291989" cy="286127"/>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Flowchart: Connector 21"/>
          <p:cNvSpPr/>
          <p:nvPr/>
        </p:nvSpPr>
        <p:spPr>
          <a:xfrm rot="278439">
            <a:off x="6754218" y="1391942"/>
            <a:ext cx="291989" cy="286127"/>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Rounded Rectangle 22"/>
          <p:cNvSpPr/>
          <p:nvPr/>
        </p:nvSpPr>
        <p:spPr>
          <a:xfrm>
            <a:off x="9506465" y="464656"/>
            <a:ext cx="1235675" cy="14271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us 23"/>
          <p:cNvSpPr/>
          <p:nvPr/>
        </p:nvSpPr>
        <p:spPr>
          <a:xfrm>
            <a:off x="9931229" y="570537"/>
            <a:ext cx="386148" cy="521587"/>
          </a:xfrm>
          <a:prstGeom prst="math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5" name="Plus 24"/>
          <p:cNvSpPr/>
          <p:nvPr/>
        </p:nvSpPr>
        <p:spPr>
          <a:xfrm>
            <a:off x="9931229" y="1176073"/>
            <a:ext cx="386148" cy="521587"/>
          </a:xfrm>
          <a:prstGeom prst="math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Rounded Rectangle 2"/>
          <p:cNvSpPr/>
          <p:nvPr/>
        </p:nvSpPr>
        <p:spPr>
          <a:xfrm>
            <a:off x="486031" y="962519"/>
            <a:ext cx="8323868" cy="157733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Oval 12"/>
          <p:cNvSpPr/>
          <p:nvPr/>
        </p:nvSpPr>
        <p:spPr>
          <a:xfrm>
            <a:off x="986412" y="965083"/>
            <a:ext cx="914400" cy="16206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302562" y="1274853"/>
            <a:ext cx="282099" cy="31706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p:cNvSpPr/>
          <p:nvPr/>
        </p:nvSpPr>
        <p:spPr>
          <a:xfrm>
            <a:off x="1302562" y="1642041"/>
            <a:ext cx="282099" cy="31706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Oval 26"/>
          <p:cNvSpPr/>
          <p:nvPr/>
        </p:nvSpPr>
        <p:spPr>
          <a:xfrm>
            <a:off x="1302561" y="2061328"/>
            <a:ext cx="282099" cy="31706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 name="Rounded Rectangle 27"/>
          <p:cNvSpPr/>
          <p:nvPr/>
        </p:nvSpPr>
        <p:spPr>
          <a:xfrm>
            <a:off x="890219" y="1092124"/>
            <a:ext cx="1061826" cy="1456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29"/>
          <p:cNvSpPr/>
          <p:nvPr/>
        </p:nvSpPr>
        <p:spPr>
          <a:xfrm>
            <a:off x="1145387" y="1193632"/>
            <a:ext cx="477883" cy="503020"/>
          </a:xfrm>
          <a:prstGeom prst="math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 name="Plus 30"/>
          <p:cNvSpPr/>
          <p:nvPr/>
        </p:nvSpPr>
        <p:spPr>
          <a:xfrm>
            <a:off x="1145387" y="1899609"/>
            <a:ext cx="477883" cy="537713"/>
          </a:xfrm>
          <a:prstGeom prst="math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780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1" nodeType="clickEffect">
                                  <p:stCondLst>
                                    <p:cond delay="0"/>
                                  </p:stCondLst>
                                  <p:childTnLst>
                                    <p:animMotion origin="layout" path="M 6.25E-7 2.22222E-6 L 0.11523 -0.00764 " pathEditMode="relative" rAng="0" ptsTypes="AA">
                                      <p:cBhvr>
                                        <p:cTn id="24" dur="2000" fill="hold"/>
                                        <p:tgtEl>
                                          <p:spTgt spid="17"/>
                                        </p:tgtEl>
                                        <p:attrNameLst>
                                          <p:attrName>ppt_x</p:attrName>
                                          <p:attrName>ppt_y</p:attrName>
                                        </p:attrNameLst>
                                      </p:cBhvr>
                                      <p:rCtr x="5755" y="-394"/>
                                    </p:animMotion>
                                  </p:childTnLst>
                                </p:cTn>
                              </p:par>
                              <p:par>
                                <p:cTn id="25" presetID="42" presetClass="path" presetSubtype="0" accel="50000" decel="50000" fill="hold" grpId="1" nodeType="withEffect">
                                  <p:stCondLst>
                                    <p:cond delay="0"/>
                                  </p:stCondLst>
                                  <p:childTnLst>
                                    <p:animMotion origin="layout" path="M 6.25E-7 0 L 0.1168 -0.00231 " pathEditMode="relative" rAng="0" ptsTypes="AA">
                                      <p:cBhvr>
                                        <p:cTn id="26" dur="2000" fill="hold"/>
                                        <p:tgtEl>
                                          <p:spTgt spid="26"/>
                                        </p:tgtEl>
                                        <p:attrNameLst>
                                          <p:attrName>ppt_x</p:attrName>
                                          <p:attrName>ppt_y</p:attrName>
                                        </p:attrNameLst>
                                      </p:cBhvr>
                                      <p:rCtr x="5833" y="-116"/>
                                    </p:animMotion>
                                  </p:childTnLst>
                                </p:cTn>
                              </p:par>
                              <p:par>
                                <p:cTn id="27" presetID="42" presetClass="path" presetSubtype="0" accel="50000" decel="50000" fill="hold" grpId="1" nodeType="withEffect">
                                  <p:stCondLst>
                                    <p:cond delay="0"/>
                                  </p:stCondLst>
                                  <p:childTnLst>
                                    <p:animMotion origin="layout" path="M 6.25E-7 -1.11111E-6 L 0.1168 0.01574 " pathEditMode="relative" rAng="0" ptsTypes="AA">
                                      <p:cBhvr>
                                        <p:cTn id="28" dur="2000" fill="hold"/>
                                        <p:tgtEl>
                                          <p:spTgt spid="27"/>
                                        </p:tgtEl>
                                        <p:attrNameLst>
                                          <p:attrName>ppt_x</p:attrName>
                                          <p:attrName>ppt_y</p:attrName>
                                        </p:attrNameLst>
                                      </p:cBhvr>
                                      <p:rCtr x="5833" y="787"/>
                                    </p:animMotion>
                                  </p:childTnLst>
                                </p:cTn>
                              </p:par>
                              <p:par>
                                <p:cTn id="29" presetID="42" presetClass="path" presetSubtype="0" accel="50000" decel="50000" fill="hold" grpId="1" nodeType="withEffect">
                                  <p:stCondLst>
                                    <p:cond delay="0"/>
                                  </p:stCondLst>
                                  <p:childTnLst>
                                    <p:animMotion origin="layout" path="M 6.25E-7 3.7037E-6 L 0.1168 0.00139 " pathEditMode="relative" rAng="0" ptsTypes="AA">
                                      <p:cBhvr>
                                        <p:cTn id="30" dur="2000" fill="hold"/>
                                        <p:tgtEl>
                                          <p:spTgt spid="13"/>
                                        </p:tgtEl>
                                        <p:attrNameLst>
                                          <p:attrName>ppt_x</p:attrName>
                                          <p:attrName>ppt_y</p:attrName>
                                        </p:attrNameLst>
                                      </p:cBhvr>
                                      <p:rCtr x="5833" y="69"/>
                                    </p:animMotion>
                                  </p:childTnLst>
                                </p:cTn>
                              </p:par>
                              <p:par>
                                <p:cTn id="31" presetID="42" presetClass="path" presetSubtype="0" accel="50000" decel="50000" fill="hold" grpId="1" nodeType="withEffect">
                                  <p:stCondLst>
                                    <p:cond delay="0"/>
                                  </p:stCondLst>
                                  <p:childTnLst>
                                    <p:animMotion origin="layout" path="M 3.54167E-6 7.40741E-7 L 0.30729 0.00255 " pathEditMode="relative" rAng="0" ptsTypes="AA">
                                      <p:cBhvr>
                                        <p:cTn id="32" dur="2000" fill="hold"/>
                                        <p:tgtEl>
                                          <p:spTgt spid="28"/>
                                        </p:tgtEl>
                                        <p:attrNameLst>
                                          <p:attrName>ppt_x</p:attrName>
                                          <p:attrName>ppt_y</p:attrName>
                                        </p:attrNameLst>
                                      </p:cBhvr>
                                      <p:rCtr x="15365" y="116"/>
                                    </p:animMotion>
                                  </p:childTnLst>
                                </p:cTn>
                              </p:par>
                              <p:par>
                                <p:cTn id="33" presetID="42" presetClass="path" presetSubtype="0" accel="50000" decel="50000" fill="hold" grpId="1" nodeType="withEffect">
                                  <p:stCondLst>
                                    <p:cond delay="0"/>
                                  </p:stCondLst>
                                  <p:childTnLst>
                                    <p:animMotion origin="layout" path="M -1.66667E-6 1.85185E-6 L 0.31042 0.00787 " pathEditMode="relative" rAng="0" ptsTypes="AA">
                                      <p:cBhvr>
                                        <p:cTn id="34" dur="2000" fill="hold"/>
                                        <p:tgtEl>
                                          <p:spTgt spid="30"/>
                                        </p:tgtEl>
                                        <p:attrNameLst>
                                          <p:attrName>ppt_x</p:attrName>
                                          <p:attrName>ppt_y</p:attrName>
                                        </p:attrNameLst>
                                      </p:cBhvr>
                                      <p:rCtr x="15521" y="394"/>
                                    </p:animMotion>
                                  </p:childTnLst>
                                </p:cTn>
                              </p:par>
                              <p:par>
                                <p:cTn id="35" presetID="42" presetClass="path" presetSubtype="0" accel="50000" decel="50000" fill="hold" grpId="1" nodeType="withEffect">
                                  <p:stCondLst>
                                    <p:cond delay="0"/>
                                  </p:stCondLst>
                                  <p:childTnLst>
                                    <p:animMotion origin="layout" path="M -1.66667E-6 -3.7037E-6 L 0.30847 0.02917 " pathEditMode="relative" rAng="0" ptsTypes="AA">
                                      <p:cBhvr>
                                        <p:cTn id="36" dur="2000" fill="hold"/>
                                        <p:tgtEl>
                                          <p:spTgt spid="31"/>
                                        </p:tgtEl>
                                        <p:attrNameLst>
                                          <p:attrName>ppt_x</p:attrName>
                                          <p:attrName>ppt_y</p:attrName>
                                        </p:attrNameLst>
                                      </p:cBhvr>
                                      <p:rCtr x="15417" y="1458"/>
                                    </p:animMotion>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3"/>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26"/>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2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13"/>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28"/>
                                        </p:tgtEl>
                                        <p:attrNameLst>
                                          <p:attrName>style.visibility</p:attrName>
                                        </p:attrNameLst>
                                      </p:cBhvr>
                                      <p:to>
                                        <p:strVal val="hidden"/>
                                      </p:to>
                                    </p:set>
                                  </p:childTnLst>
                                </p:cTn>
                              </p:par>
                              <p:par>
                                <p:cTn id="51" presetID="1" presetClass="exit" presetSubtype="0" fill="hold" grpId="2" nodeType="withEffect">
                                  <p:stCondLst>
                                    <p:cond delay="0"/>
                                  </p:stCondLst>
                                  <p:childTnLst>
                                    <p:set>
                                      <p:cBhvr>
                                        <p:cTn id="52" dur="1" fill="hold">
                                          <p:stCondLst>
                                            <p:cond delay="0"/>
                                          </p:stCondLst>
                                        </p:cTn>
                                        <p:tgtEl>
                                          <p:spTgt spid="30"/>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2"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grpId="2"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grpId="2"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par>
                                <p:cTn id="63" presetID="1" presetClass="entr" presetSubtype="0" fill="hold" grpId="2"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par>
                                <p:cTn id="65" presetID="1" presetClass="entr" presetSubtype="0" fill="hold" grpId="2" nodeType="withEffect">
                                  <p:stCondLst>
                                    <p:cond delay="0"/>
                                  </p:stCondLst>
                                  <p:childTnLst>
                                    <p:set>
                                      <p:cBhvr>
                                        <p:cTn id="66" dur="1" fill="hold">
                                          <p:stCondLst>
                                            <p:cond delay="0"/>
                                          </p:stCondLst>
                                        </p:cTn>
                                        <p:tgtEl>
                                          <p:spTgt spid="9"/>
                                        </p:tgtEl>
                                        <p:attrNameLst>
                                          <p:attrName>style.visibility</p:attrName>
                                        </p:attrNameLst>
                                      </p:cBhvr>
                                      <p:to>
                                        <p:strVal val="visible"/>
                                      </p:to>
                                    </p:set>
                                  </p:childTnLst>
                                </p:cTn>
                              </p:par>
                              <p:par>
                                <p:cTn id="67" presetID="1" presetClass="entr" presetSubtype="0" fill="hold" grpId="2" nodeType="withEffect">
                                  <p:stCondLst>
                                    <p:cond delay="0"/>
                                  </p:stCondLst>
                                  <p:childTnLst>
                                    <p:set>
                                      <p:cBhvr>
                                        <p:cTn id="68" dur="1" fill="hold">
                                          <p:stCondLst>
                                            <p:cond delay="0"/>
                                          </p:stCondLst>
                                        </p:cTn>
                                        <p:tgtEl>
                                          <p:spTgt spid="7"/>
                                        </p:tgtEl>
                                        <p:attrNameLst>
                                          <p:attrName>style.visibility</p:attrName>
                                        </p:attrNameLst>
                                      </p:cBhvr>
                                      <p:to>
                                        <p:strVal val="visible"/>
                                      </p:to>
                                    </p:set>
                                  </p:childTnLst>
                                </p:cTn>
                              </p:par>
                              <p:par>
                                <p:cTn id="69" presetID="1" presetClass="entr" presetSubtype="0" fill="hold" grpId="2" nodeType="withEffect">
                                  <p:stCondLst>
                                    <p:cond delay="0"/>
                                  </p:stCondLst>
                                  <p:childTnLst>
                                    <p:set>
                                      <p:cBhvr>
                                        <p:cTn id="70" dur="1" fill="hold">
                                          <p:stCondLst>
                                            <p:cond delay="0"/>
                                          </p:stCondLst>
                                        </p:cTn>
                                        <p:tgtEl>
                                          <p:spTgt spid="8"/>
                                        </p:tgtEl>
                                        <p:attrNameLst>
                                          <p:attrName>style.visibility</p:attrName>
                                        </p:attrNameLst>
                                      </p:cBhvr>
                                      <p:to>
                                        <p:strVal val="visible"/>
                                      </p:to>
                                    </p:set>
                                  </p:childTnLst>
                                </p:cTn>
                              </p:par>
                              <p:par>
                                <p:cTn id="71" presetID="1" presetClass="entr" presetSubtype="0" fill="hold" grpId="2" nodeType="withEffect">
                                  <p:stCondLst>
                                    <p:cond delay="0"/>
                                  </p:stCondLst>
                                  <p:childTnLst>
                                    <p:set>
                                      <p:cBhvr>
                                        <p:cTn id="72" dur="1" fill="hold">
                                          <p:stCondLst>
                                            <p:cond delay="0"/>
                                          </p:stCondLst>
                                        </p:cTn>
                                        <p:tgtEl>
                                          <p:spTgt spid="6"/>
                                        </p:tgtEl>
                                        <p:attrNameLst>
                                          <p:attrName>style.visibility</p:attrName>
                                        </p:attrNameLst>
                                      </p:cBhvr>
                                      <p:to>
                                        <p:strVal val="visible"/>
                                      </p:to>
                                    </p:set>
                                  </p:childTnLst>
                                </p:cTn>
                              </p:par>
                              <p:par>
                                <p:cTn id="73" presetID="42" presetClass="path" presetSubtype="0" accel="50000" decel="50000" fill="hold" grpId="0" nodeType="withEffect">
                                  <p:stCondLst>
                                    <p:cond delay="0"/>
                                  </p:stCondLst>
                                  <p:childTnLst>
                                    <p:animMotion origin="layout" path="M 2.70833E-6 -1.11111E-6 L 0.16888 -0.1375 " pathEditMode="relative" rAng="0" ptsTypes="AA">
                                      <p:cBhvr>
                                        <p:cTn id="74" dur="2000" fill="hold"/>
                                        <p:tgtEl>
                                          <p:spTgt spid="10"/>
                                        </p:tgtEl>
                                        <p:attrNameLst>
                                          <p:attrName>ppt_x</p:attrName>
                                          <p:attrName>ppt_y</p:attrName>
                                        </p:attrNameLst>
                                      </p:cBhvr>
                                      <p:rCtr x="8438" y="-6875"/>
                                    </p:animMotion>
                                  </p:childTnLst>
                                </p:cTn>
                              </p:par>
                              <p:par>
                                <p:cTn id="75" presetID="42" presetClass="path" presetSubtype="0" accel="50000" decel="50000" fill="hold" grpId="0" nodeType="withEffect">
                                  <p:stCondLst>
                                    <p:cond delay="0"/>
                                  </p:stCondLst>
                                  <p:childTnLst>
                                    <p:animMotion origin="layout" path="M 2.70833E-6 1.85185E-6 L 0.16888 -0.13796 " pathEditMode="relative" rAng="0" ptsTypes="AA">
                                      <p:cBhvr>
                                        <p:cTn id="76" dur="2000" fill="hold"/>
                                        <p:tgtEl>
                                          <p:spTgt spid="11"/>
                                        </p:tgtEl>
                                        <p:attrNameLst>
                                          <p:attrName>ppt_x</p:attrName>
                                          <p:attrName>ppt_y</p:attrName>
                                        </p:attrNameLst>
                                      </p:cBhvr>
                                      <p:rCtr x="8438" y="-6898"/>
                                    </p:animMotion>
                                  </p:childTnLst>
                                </p:cTn>
                              </p:par>
                              <p:par>
                                <p:cTn id="77" presetID="42" presetClass="path" presetSubtype="0" accel="50000" decel="50000" fill="hold" grpId="0" nodeType="withEffect">
                                  <p:stCondLst>
                                    <p:cond delay="0"/>
                                  </p:stCondLst>
                                  <p:childTnLst>
                                    <p:animMotion origin="layout" path="M 6.25E-7 -7.40741E-7 L 0.17031 -0.11759 " pathEditMode="relative" rAng="0" ptsTypes="AA">
                                      <p:cBhvr>
                                        <p:cTn id="78" dur="2000" fill="hold"/>
                                        <p:tgtEl>
                                          <p:spTgt spid="12"/>
                                        </p:tgtEl>
                                        <p:attrNameLst>
                                          <p:attrName>ppt_x</p:attrName>
                                          <p:attrName>ppt_y</p:attrName>
                                        </p:attrNameLst>
                                      </p:cBhvr>
                                      <p:rCtr x="8516" y="-5880"/>
                                    </p:animMotion>
                                  </p:childTnLst>
                                </p:cTn>
                              </p:par>
                              <p:par>
                                <p:cTn id="79" presetID="8" presetClass="emph" presetSubtype="0" fill="hold" grpId="0" nodeType="withEffect">
                                  <p:stCondLst>
                                    <p:cond delay="0"/>
                                  </p:stCondLst>
                                  <p:childTnLst>
                                    <p:animRot by="5400000">
                                      <p:cBhvr>
                                        <p:cTn id="80" dur="2000" fill="hold"/>
                                        <p:tgtEl>
                                          <p:spTgt spid="4"/>
                                        </p:tgtEl>
                                        <p:attrNameLst>
                                          <p:attrName>r</p:attrName>
                                        </p:attrNameLst>
                                      </p:cBhvr>
                                    </p:animRot>
                                  </p:childTnLst>
                                </p:cTn>
                              </p:par>
                              <p:par>
                                <p:cTn id="81" presetID="42" presetClass="path" presetSubtype="0" accel="50000" decel="50000" fill="hold" grpId="0" nodeType="withEffect">
                                  <p:stCondLst>
                                    <p:cond delay="0"/>
                                  </p:stCondLst>
                                  <p:childTnLst>
                                    <p:animMotion origin="layout" path="M 2.08333E-6 4.44444E-6 L -0.12383 0.2824 " pathEditMode="relative" rAng="0" ptsTypes="AA">
                                      <p:cBhvr>
                                        <p:cTn id="82" dur="2000" fill="hold"/>
                                        <p:tgtEl>
                                          <p:spTgt spid="9"/>
                                        </p:tgtEl>
                                        <p:attrNameLst>
                                          <p:attrName>ppt_x</p:attrName>
                                          <p:attrName>ppt_y</p:attrName>
                                        </p:attrNameLst>
                                      </p:cBhvr>
                                      <p:rCtr x="-6198" y="14120"/>
                                    </p:animMotion>
                                  </p:childTnLst>
                                </p:cTn>
                              </p:par>
                              <p:par>
                                <p:cTn id="83" presetID="42" presetClass="path" presetSubtype="0" accel="50000" decel="50000" fill="hold" grpId="0" nodeType="withEffect">
                                  <p:stCondLst>
                                    <p:cond delay="0"/>
                                  </p:stCondLst>
                                  <p:childTnLst>
                                    <p:animMotion origin="layout" path="M 3.54167E-6 -2.59259E-6 L -0.12409 0.25394 " pathEditMode="relative" rAng="0" ptsTypes="AA">
                                      <p:cBhvr>
                                        <p:cTn id="84" dur="2000" fill="hold"/>
                                        <p:tgtEl>
                                          <p:spTgt spid="7"/>
                                        </p:tgtEl>
                                        <p:attrNameLst>
                                          <p:attrName>ppt_x</p:attrName>
                                          <p:attrName>ppt_y</p:attrName>
                                        </p:attrNameLst>
                                      </p:cBhvr>
                                      <p:rCtr x="-6211" y="12685"/>
                                    </p:animMotion>
                                  </p:childTnLst>
                                </p:cTn>
                              </p:par>
                              <p:par>
                                <p:cTn id="85" presetID="42" presetClass="path" presetSubtype="0" accel="50000" decel="50000" fill="hold" grpId="0" nodeType="withEffect">
                                  <p:stCondLst>
                                    <p:cond delay="0"/>
                                  </p:stCondLst>
                                  <p:childTnLst>
                                    <p:animMotion origin="layout" path="M 3.54167E-6 2.22222E-6 L -0.12318 0.26759 " pathEditMode="relative" rAng="0" ptsTypes="AA">
                                      <p:cBhvr>
                                        <p:cTn id="86" dur="2000" fill="hold"/>
                                        <p:tgtEl>
                                          <p:spTgt spid="8"/>
                                        </p:tgtEl>
                                        <p:attrNameLst>
                                          <p:attrName>ppt_x</p:attrName>
                                          <p:attrName>ppt_y</p:attrName>
                                        </p:attrNameLst>
                                      </p:cBhvr>
                                      <p:rCtr x="-6159" y="13380"/>
                                    </p:animMotion>
                                  </p:childTnLst>
                                </p:cTn>
                              </p:par>
                              <p:par>
                                <p:cTn id="87" presetID="42" presetClass="path" presetSubtype="0" accel="50000" decel="50000" fill="hold" grpId="0" nodeType="withEffect">
                                  <p:stCondLst>
                                    <p:cond delay="0"/>
                                  </p:stCondLst>
                                  <p:childTnLst>
                                    <p:animMotion origin="layout" path="M 3.54167E-6 -3.33333E-6 L -0.12513 0.24283 " pathEditMode="relative" rAng="0" ptsTypes="AA">
                                      <p:cBhvr>
                                        <p:cTn id="88" dur="2000" fill="hold"/>
                                        <p:tgtEl>
                                          <p:spTgt spid="6"/>
                                        </p:tgtEl>
                                        <p:attrNameLst>
                                          <p:attrName>ppt_x</p:attrName>
                                          <p:attrName>ppt_y</p:attrName>
                                        </p:attrNameLst>
                                      </p:cBhvr>
                                      <p:rCtr x="-6263" y="12130"/>
                                    </p:animMotion>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4"/>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0"/>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1"/>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2"/>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9"/>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7"/>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8"/>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6"/>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4"/>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42" presetClass="path" presetSubtype="0" accel="50000" decel="50000" fill="hold" grpId="1" nodeType="clickEffect">
                                  <p:stCondLst>
                                    <p:cond delay="0"/>
                                  </p:stCondLst>
                                  <p:childTnLst>
                                    <p:animMotion origin="layout" path="M 0 0 L 0 0.25 E" pathEditMode="relative" ptsTypes="">
                                      <p:cBhvr>
                                        <p:cTn id="132" dur="2000" fill="hold"/>
                                        <p:tgtEl>
                                          <p:spTgt spid="20"/>
                                        </p:tgtEl>
                                        <p:attrNameLst>
                                          <p:attrName>ppt_x</p:attrName>
                                          <p:attrName>ppt_y</p:attrName>
                                        </p:attrNameLst>
                                      </p:cBhvr>
                                    </p:animMotion>
                                  </p:childTnLst>
                                </p:cTn>
                              </p:par>
                              <p:par>
                                <p:cTn id="133" presetID="42" presetClass="path" presetSubtype="0" accel="50000" decel="50000" fill="hold" grpId="1" nodeType="withEffect">
                                  <p:stCondLst>
                                    <p:cond delay="0"/>
                                  </p:stCondLst>
                                  <p:childTnLst>
                                    <p:animMotion origin="layout" path="M -4.16667E-6 -4.81481E-6 L 0.00183 0.32686 " pathEditMode="relative" rAng="0" ptsTypes="AA">
                                      <p:cBhvr>
                                        <p:cTn id="134" dur="2000" fill="hold"/>
                                        <p:tgtEl>
                                          <p:spTgt spid="21"/>
                                        </p:tgtEl>
                                        <p:attrNameLst>
                                          <p:attrName>ppt_x</p:attrName>
                                          <p:attrName>ppt_y</p:attrName>
                                        </p:attrNameLst>
                                      </p:cBhvr>
                                      <p:rCtr x="91" y="16343"/>
                                    </p:animMotion>
                                  </p:childTnLst>
                                </p:cTn>
                              </p:par>
                              <p:par>
                                <p:cTn id="135" presetID="42" presetClass="path" presetSubtype="0" accel="50000" decel="50000" fill="hold" grpId="1" nodeType="withEffect">
                                  <p:stCondLst>
                                    <p:cond delay="0"/>
                                  </p:stCondLst>
                                  <p:childTnLst>
                                    <p:animMotion origin="layout" path="M -4.16667E-6 1.11111E-6 L 0.00261 0.59815 " pathEditMode="relative" rAng="0" ptsTypes="AA">
                                      <p:cBhvr>
                                        <p:cTn id="136" dur="2000" fill="hold"/>
                                        <p:tgtEl>
                                          <p:spTgt spid="19"/>
                                        </p:tgtEl>
                                        <p:attrNameLst>
                                          <p:attrName>ppt_x</p:attrName>
                                          <p:attrName>ppt_y</p:attrName>
                                        </p:attrNameLst>
                                      </p:cBhvr>
                                      <p:rCtr x="130" y="29907"/>
                                    </p:animMotion>
                                  </p:childTnLst>
                                </p:cTn>
                              </p:par>
                              <p:par>
                                <p:cTn id="137" presetID="42" presetClass="path" presetSubtype="0" accel="50000" decel="50000" fill="hold" grpId="1" nodeType="withEffect">
                                  <p:stCondLst>
                                    <p:cond delay="0"/>
                                  </p:stCondLst>
                                  <p:childTnLst>
                                    <p:animMotion origin="layout" path="M 4.375E-6 -2.59259E-6 L 0.00026 0.40486 " pathEditMode="relative" rAng="0" ptsTypes="AA">
                                      <p:cBhvr>
                                        <p:cTn id="138" dur="2000" fill="hold"/>
                                        <p:tgtEl>
                                          <p:spTgt spid="22"/>
                                        </p:tgtEl>
                                        <p:attrNameLst>
                                          <p:attrName>ppt_x</p:attrName>
                                          <p:attrName>ppt_y</p:attrName>
                                        </p:attrNameLst>
                                      </p:cBhvr>
                                      <p:rCtr x="13" y="20231"/>
                                    </p:animMotion>
                                  </p:childTnLst>
                                </p:cTn>
                              </p:par>
                              <p:par>
                                <p:cTn id="139" presetID="42" presetClass="path" presetSubtype="0" accel="50000" decel="50000" fill="hold" grpId="1" nodeType="withEffect">
                                  <p:stCondLst>
                                    <p:cond delay="0"/>
                                  </p:stCondLst>
                                  <p:childTnLst>
                                    <p:animMotion origin="layout" path="M 1.45833E-6 7.40741E-7 L 0.00013 0.59861 " pathEditMode="relative" rAng="0" ptsTypes="AA">
                                      <p:cBhvr>
                                        <p:cTn id="140" dur="2000" fill="hold"/>
                                        <p:tgtEl>
                                          <p:spTgt spid="23"/>
                                        </p:tgtEl>
                                        <p:attrNameLst>
                                          <p:attrName>ppt_x</p:attrName>
                                          <p:attrName>ppt_y</p:attrName>
                                        </p:attrNameLst>
                                      </p:cBhvr>
                                      <p:rCtr x="0" y="29931"/>
                                    </p:animMotion>
                                  </p:childTnLst>
                                </p:cTn>
                              </p:par>
                              <p:par>
                                <p:cTn id="141" presetID="42" presetClass="path" presetSubtype="0" accel="50000" decel="50000" fill="hold" grpId="1" nodeType="withEffect">
                                  <p:stCondLst>
                                    <p:cond delay="0"/>
                                  </p:stCondLst>
                                  <p:childTnLst>
                                    <p:animMotion origin="layout" path="M 0 0 L 0 0.25 E" pathEditMode="relative" ptsTypes="">
                                      <p:cBhvr>
                                        <p:cTn id="142" dur="2000" fill="hold"/>
                                        <p:tgtEl>
                                          <p:spTgt spid="25"/>
                                        </p:tgtEl>
                                        <p:attrNameLst>
                                          <p:attrName>ppt_x</p:attrName>
                                          <p:attrName>ppt_y</p:attrName>
                                        </p:attrNameLst>
                                      </p:cBhvr>
                                    </p:animMotion>
                                  </p:childTnLst>
                                </p:cTn>
                              </p:par>
                              <p:par>
                                <p:cTn id="143" presetID="42" presetClass="path" presetSubtype="0" accel="50000" decel="50000" fill="hold" grpId="1" nodeType="withEffect">
                                  <p:stCondLst>
                                    <p:cond delay="0"/>
                                  </p:stCondLst>
                                  <p:childTnLst>
                                    <p:animMotion origin="layout" path="M 1.45833E-6 -4.81481E-6 L 0.00013 0.46737 " pathEditMode="relative" rAng="0" ptsTypes="AA">
                                      <p:cBhvr>
                                        <p:cTn id="144" dur="2000" fill="hold"/>
                                        <p:tgtEl>
                                          <p:spTgt spid="24"/>
                                        </p:tgtEl>
                                        <p:attrNameLst>
                                          <p:attrName>ppt_x</p:attrName>
                                          <p:attrName>ppt_y</p:attrName>
                                        </p:attrNameLst>
                                      </p:cBhvr>
                                      <p:rCtr x="0" y="233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4" grpId="0" animBg="1"/>
      <p:bldP spid="15" grpId="0"/>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3" grpId="0" animBg="1"/>
      <p:bldP spid="3" grpId="1" animBg="1"/>
      <p:bldP spid="13" grpId="0" animBg="1"/>
      <p:bldP spid="13" grpId="1" animBg="1"/>
      <p:bldP spid="13" grpId="2" animBg="1"/>
      <p:bldP spid="17" grpId="0" animBg="1"/>
      <p:bldP spid="17" grpId="1" animBg="1"/>
      <p:bldP spid="17" grpId="2" animBg="1"/>
      <p:bldP spid="26" grpId="0" animBg="1"/>
      <p:bldP spid="26" grpId="1" animBg="1"/>
      <p:bldP spid="26" grpId="2" animBg="1"/>
      <p:bldP spid="27" grpId="0" animBg="1"/>
      <p:bldP spid="27" grpId="1" animBg="1"/>
      <p:bldP spid="27" grpId="2" animBg="1"/>
      <p:bldP spid="28" grpId="0" animBg="1"/>
      <p:bldP spid="28" grpId="1" animBg="1"/>
      <p:bldP spid="28" grpId="2" animBg="1"/>
      <p:bldP spid="30" grpId="0" animBg="1"/>
      <p:bldP spid="30" grpId="1" animBg="1"/>
      <p:bldP spid="30" grpId="2" animBg="1"/>
      <p:bldP spid="31" grpId="0" animBg="1"/>
      <p:bldP spid="31" grpId="1" animBg="1"/>
      <p:bldP spid="31"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Hoped To Be Seen</a:t>
            </a:r>
            <a:endParaRPr lang="en-US" dirty="0"/>
          </a:p>
        </p:txBody>
      </p:sp>
      <p:pic>
        <p:nvPicPr>
          <p:cNvPr id="4" name="Content Placeholder 3"/>
          <p:cNvPicPr>
            <a:picLocks noGrp="1" noChangeAspect="1"/>
          </p:cNvPicPr>
          <p:nvPr>
            <p:ph idx="1"/>
          </p:nvPr>
        </p:nvPicPr>
        <p:blipFill>
          <a:blip r:embed="rId2"/>
          <a:stretch>
            <a:fillRect/>
          </a:stretch>
        </p:blipFill>
        <p:spPr>
          <a:xfrm>
            <a:off x="225803" y="1413851"/>
            <a:ext cx="4582591" cy="4351338"/>
          </a:xfrm>
          <a:prstGeom prst="rect">
            <a:avLst/>
          </a:prstGeom>
        </p:spPr>
      </p:pic>
      <p:sp>
        <p:nvSpPr>
          <p:cNvPr id="5" name="TextBox 4"/>
          <p:cNvSpPr txBox="1"/>
          <p:nvPr/>
        </p:nvSpPr>
        <p:spPr>
          <a:xfrm>
            <a:off x="225803" y="6031684"/>
            <a:ext cx="4876335" cy="584775"/>
          </a:xfrm>
          <a:prstGeom prst="rect">
            <a:avLst/>
          </a:prstGeom>
          <a:noFill/>
        </p:spPr>
        <p:txBody>
          <a:bodyPr wrap="none" rtlCol="0">
            <a:spAutoFit/>
          </a:bodyPr>
          <a:lstStyle/>
          <a:p>
            <a:r>
              <a:rPr lang="en-US" sz="3200" dirty="0" smtClean="0"/>
              <a:t>Control, all subunits present</a:t>
            </a:r>
            <a:endParaRPr lang="en-US" sz="3200" dirty="0"/>
          </a:p>
        </p:txBody>
      </p:sp>
      <p:sp>
        <p:nvSpPr>
          <p:cNvPr id="7" name="Rounded Rectangle 6"/>
          <p:cNvSpPr/>
          <p:nvPr/>
        </p:nvSpPr>
        <p:spPr>
          <a:xfrm>
            <a:off x="6202931" y="2906691"/>
            <a:ext cx="5091145" cy="285849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rot="5400000">
            <a:off x="8158291" y="-529181"/>
            <a:ext cx="1166070" cy="5091148"/>
          </a:xfrm>
          <a:prstGeom prst="rect">
            <a:avLst/>
          </a:prstGeom>
        </p:spPr>
      </p:pic>
      <p:sp>
        <p:nvSpPr>
          <p:cNvPr id="9" name="Oval 8"/>
          <p:cNvSpPr/>
          <p:nvPr/>
        </p:nvSpPr>
        <p:spPr>
          <a:xfrm>
            <a:off x="6735501" y="1459442"/>
            <a:ext cx="742947" cy="1084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6982313" y="1649743"/>
            <a:ext cx="249321" cy="194576"/>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Flowchart: Connector 10"/>
          <p:cNvSpPr/>
          <p:nvPr/>
        </p:nvSpPr>
        <p:spPr>
          <a:xfrm rot="278439">
            <a:off x="6989776" y="2199850"/>
            <a:ext cx="249321" cy="194576"/>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ounded Rectangle 11"/>
          <p:cNvSpPr/>
          <p:nvPr/>
        </p:nvSpPr>
        <p:spPr>
          <a:xfrm>
            <a:off x="9650579" y="1535479"/>
            <a:ext cx="1055111" cy="970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12"/>
          <p:cNvSpPr/>
          <p:nvPr/>
        </p:nvSpPr>
        <p:spPr>
          <a:xfrm>
            <a:off x="10013273" y="1661696"/>
            <a:ext cx="329722" cy="354697"/>
          </a:xfrm>
          <a:prstGeom prst="math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Plus 13"/>
          <p:cNvSpPr/>
          <p:nvPr/>
        </p:nvSpPr>
        <p:spPr>
          <a:xfrm>
            <a:off x="10013273" y="2096424"/>
            <a:ext cx="329722" cy="354697"/>
          </a:xfrm>
          <a:prstGeom prst="math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TextBox 14"/>
          <p:cNvSpPr txBox="1"/>
          <p:nvPr/>
        </p:nvSpPr>
        <p:spPr>
          <a:xfrm>
            <a:off x="6645654" y="6072451"/>
            <a:ext cx="4535793" cy="584775"/>
          </a:xfrm>
          <a:prstGeom prst="rect">
            <a:avLst/>
          </a:prstGeom>
          <a:noFill/>
        </p:spPr>
        <p:txBody>
          <a:bodyPr wrap="none" rtlCol="0">
            <a:spAutoFit/>
          </a:bodyPr>
          <a:lstStyle/>
          <a:p>
            <a:r>
              <a:rPr lang="en-US" sz="3200" dirty="0" smtClean="0"/>
              <a:t>Knockout, missing subunit</a:t>
            </a:r>
            <a:endParaRPr lang="en-US" sz="3200" dirty="0"/>
          </a:p>
        </p:txBody>
      </p:sp>
    </p:spTree>
    <p:extLst>
      <p:ext uri="{BB962C8B-B14F-4D97-AF65-F5344CB8AC3E}">
        <p14:creationId xmlns:p14="http://schemas.microsoft.com/office/powerpoint/2010/main" val="3113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70833E-6 3.33333E-6 L 0.00078 0.42777 " pathEditMode="relative" rAng="0" ptsTypes="AA">
                                      <p:cBhvr>
                                        <p:cTn id="26" dur="2000" fill="hold"/>
                                        <p:tgtEl>
                                          <p:spTgt spid="9"/>
                                        </p:tgtEl>
                                        <p:attrNameLst>
                                          <p:attrName>ppt_x</p:attrName>
                                          <p:attrName>ppt_y</p:attrName>
                                        </p:attrNameLst>
                                      </p:cBhvr>
                                      <p:rCtr x="39" y="21389"/>
                                    </p:animMotion>
                                  </p:childTnLst>
                                </p:cTn>
                              </p:par>
                              <p:par>
                                <p:cTn id="27" presetID="42" presetClass="path" presetSubtype="0" accel="50000" decel="50000" fill="hold" grpId="0" nodeType="withEffect">
                                  <p:stCondLst>
                                    <p:cond delay="0"/>
                                  </p:stCondLst>
                                  <p:childTnLst>
                                    <p:animMotion origin="layout" path="M -2.5E-6 3.7037E-7 L 0.00026 0.21389 " pathEditMode="relative" rAng="0" ptsTypes="AA">
                                      <p:cBhvr>
                                        <p:cTn id="28" dur="2000" fill="hold"/>
                                        <p:tgtEl>
                                          <p:spTgt spid="10"/>
                                        </p:tgtEl>
                                        <p:attrNameLst>
                                          <p:attrName>ppt_x</p:attrName>
                                          <p:attrName>ppt_y</p:attrName>
                                        </p:attrNameLst>
                                      </p:cBhvr>
                                      <p:rCtr x="13" y="10694"/>
                                    </p:animMotion>
                                  </p:childTnLst>
                                </p:cTn>
                              </p:par>
                              <p:par>
                                <p:cTn id="29" presetID="42" presetClass="path" presetSubtype="0" accel="50000" decel="50000" fill="hold" grpId="0" nodeType="withEffect">
                                  <p:stCondLst>
                                    <p:cond delay="0"/>
                                  </p:stCondLst>
                                  <p:childTnLst>
                                    <p:animMotion origin="layout" path="M -3.54167E-6 -3.7037E-6 L -3.54167E-6 0.25 " pathEditMode="relative" rAng="0" ptsTypes="AA">
                                      <p:cBhvr>
                                        <p:cTn id="30" dur="2000" fill="hold"/>
                                        <p:tgtEl>
                                          <p:spTgt spid="11"/>
                                        </p:tgtEl>
                                        <p:attrNameLst>
                                          <p:attrName>ppt_x</p:attrName>
                                          <p:attrName>ppt_y</p:attrName>
                                        </p:attrNameLst>
                                      </p:cBhvr>
                                      <p:rCtr x="0" y="12500"/>
                                    </p:animMotion>
                                  </p:childTnLst>
                                </p:cTn>
                              </p:par>
                              <p:par>
                                <p:cTn id="31" presetID="42" presetClass="path" presetSubtype="0" accel="50000" decel="50000" fill="hold" grpId="0" nodeType="withEffect">
                                  <p:stCondLst>
                                    <p:cond delay="0"/>
                                  </p:stCondLst>
                                  <p:childTnLst>
                                    <p:animMotion origin="layout" path="M 4.375E-6 4.07407E-6 L -0.00105 0.44166 " pathEditMode="relative" rAng="0" ptsTypes="AA">
                                      <p:cBhvr>
                                        <p:cTn id="32" dur="2000" fill="hold"/>
                                        <p:tgtEl>
                                          <p:spTgt spid="12"/>
                                        </p:tgtEl>
                                        <p:attrNameLst>
                                          <p:attrName>ppt_x</p:attrName>
                                          <p:attrName>ppt_y</p:attrName>
                                        </p:attrNameLst>
                                      </p:cBhvr>
                                      <p:rCtr x="-52" y="22083"/>
                                    </p:animMotion>
                                  </p:childTnLst>
                                </p:cTn>
                              </p:par>
                              <p:par>
                                <p:cTn id="33" presetID="42" presetClass="path" presetSubtype="0" accel="50000" decel="50000" fill="hold" grpId="0" nodeType="withEffect">
                                  <p:stCondLst>
                                    <p:cond delay="0"/>
                                  </p:stCondLst>
                                  <p:childTnLst>
                                    <p:animMotion origin="layout" path="M 4.375E-6 4.44444E-6 L -0.00026 0.24236 " pathEditMode="relative" rAng="0" ptsTypes="AA">
                                      <p:cBhvr>
                                        <p:cTn id="34" dur="2000" fill="hold"/>
                                        <p:tgtEl>
                                          <p:spTgt spid="13"/>
                                        </p:tgtEl>
                                        <p:attrNameLst>
                                          <p:attrName>ppt_x</p:attrName>
                                          <p:attrName>ppt_y</p:attrName>
                                        </p:attrNameLst>
                                      </p:cBhvr>
                                      <p:rCtr x="-13" y="12106"/>
                                    </p:animMotion>
                                  </p:childTnLst>
                                </p:cTn>
                              </p:par>
                              <p:par>
                                <p:cTn id="35" presetID="42" presetClass="path" presetSubtype="0" accel="50000" decel="50000" fill="hold" grpId="0" nodeType="withEffect">
                                  <p:stCondLst>
                                    <p:cond delay="0"/>
                                  </p:stCondLst>
                                  <p:childTnLst>
                                    <p:animMotion origin="layout" path="M 4.375E-6 -1.48148E-6 L 0.00039 0.27871 " pathEditMode="relative" rAng="0" ptsTypes="AA">
                                      <p:cBhvr>
                                        <p:cTn id="36" dur="2000" fill="hold"/>
                                        <p:tgtEl>
                                          <p:spTgt spid="14"/>
                                        </p:tgtEl>
                                        <p:attrNameLst>
                                          <p:attrName>ppt_x</p:attrName>
                                          <p:attrName>ppt_y</p:attrName>
                                        </p:attrNameLst>
                                      </p:cBhvr>
                                      <p:rCtr x="13" y="139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Effect of Knockout </a:t>
            </a:r>
            <a:endParaRPr lang="en-US" dirty="0"/>
          </a:p>
        </p:txBody>
      </p:sp>
      <p:sp>
        <p:nvSpPr>
          <p:cNvPr id="3" name="Content Placeholder 2"/>
          <p:cNvSpPr>
            <a:spLocks noGrp="1"/>
          </p:cNvSpPr>
          <p:nvPr>
            <p:ph idx="1"/>
          </p:nvPr>
        </p:nvSpPr>
        <p:spPr/>
        <p:txBody>
          <a:bodyPr>
            <a:normAutofit/>
          </a:bodyPr>
          <a:lstStyle/>
          <a:p>
            <a:pPr lvl="1"/>
            <a:r>
              <a:rPr lang="en-US" sz="4000" dirty="0"/>
              <a:t>Cell oxygen consumption</a:t>
            </a:r>
          </a:p>
          <a:p>
            <a:pPr lvl="1"/>
            <a:r>
              <a:rPr lang="en-US" sz="4000" dirty="0"/>
              <a:t>Mitochondrial Membrane potential</a:t>
            </a:r>
          </a:p>
          <a:p>
            <a:pPr lvl="1"/>
            <a:r>
              <a:rPr lang="en-US" sz="4000" dirty="0"/>
              <a:t>Levels of ATP </a:t>
            </a:r>
            <a:r>
              <a:rPr lang="en-US" sz="4000" dirty="0" smtClean="0"/>
              <a:t>synthesis</a:t>
            </a:r>
          </a:p>
          <a:p>
            <a:pPr marL="457200" lvl="1" indent="0">
              <a:buNone/>
            </a:pPr>
            <a:endParaRPr lang="en-US" sz="4000" dirty="0"/>
          </a:p>
          <a:p>
            <a:pPr marL="457200" lvl="1" indent="0" algn="ctr">
              <a:buNone/>
            </a:pPr>
            <a:r>
              <a:rPr lang="en-US" sz="4000" b="1" dirty="0" smtClean="0">
                <a:solidFill>
                  <a:srgbClr val="FF0000"/>
                </a:solidFill>
              </a:rPr>
              <a:t>DON’T HAVE TIME, READ IN PROPOSAL </a:t>
            </a:r>
            <a:endParaRPr lang="en-US" sz="4000" b="1" dirty="0">
              <a:solidFill>
                <a:srgbClr val="FF0000"/>
              </a:solidFill>
            </a:endParaRPr>
          </a:p>
        </p:txBody>
      </p:sp>
    </p:spTree>
    <p:extLst>
      <p:ext uri="{BB962C8B-B14F-4D97-AF65-F5344CB8AC3E}">
        <p14:creationId xmlns:p14="http://schemas.microsoft.com/office/powerpoint/2010/main" val="132171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838200" y="1578490"/>
            <a:ext cx="10515600" cy="4351338"/>
          </a:xfrm>
        </p:spPr>
        <p:txBody>
          <a:bodyPr>
            <a:noAutofit/>
          </a:bodyPr>
          <a:lstStyle/>
          <a:p>
            <a:r>
              <a:rPr lang="en-US" sz="3600" dirty="0" smtClean="0"/>
              <a:t>By comparing oxygen consumption levels, membrane potential, and rate of ATP synthesis between the three cell types it can be determined what, if at all, the impact a knockout of NDUFA2 will have on a cell</a:t>
            </a:r>
            <a:endParaRPr lang="en-US" sz="3600" dirty="0"/>
          </a:p>
          <a:p>
            <a:r>
              <a:rPr lang="en-US" sz="3600" dirty="0" smtClean="0"/>
              <a:t>The results from this experiment will help to further our understanding of NDUFA2’s potential role in Parkinson’s disease. This information will help determine whether Parkinson’s is just the expression of complex I dysfunction in dopaminergic </a:t>
            </a:r>
            <a:r>
              <a:rPr lang="en-US" sz="3600" dirty="0" smtClean="0"/>
              <a:t>neurons</a:t>
            </a:r>
          </a:p>
        </p:txBody>
      </p:sp>
    </p:spTree>
    <p:extLst>
      <p:ext uri="{BB962C8B-B14F-4D97-AF65-F5344CB8AC3E}">
        <p14:creationId xmlns:p14="http://schemas.microsoft.com/office/powerpoint/2010/main" val="4178340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429" y="1854509"/>
            <a:ext cx="6889515" cy="1862048"/>
          </a:xfrm>
          <a:prstGeom prst="rect">
            <a:avLst/>
          </a:prstGeom>
        </p:spPr>
        <p:txBody>
          <a:bodyPr wrap="none">
            <a:spAutoFit/>
          </a:bodyPr>
          <a:lstStyle/>
          <a:p>
            <a:r>
              <a:rPr lang="en-US" sz="11500" dirty="0"/>
              <a:t>Questions</a:t>
            </a:r>
            <a:r>
              <a:rPr lang="en-US" sz="11500" dirty="0" smtClean="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28" y="728663"/>
            <a:ext cx="4280323" cy="5350404"/>
          </a:xfrm>
          <a:prstGeom prst="rect">
            <a:avLst/>
          </a:prstGeom>
        </p:spPr>
      </p:pic>
    </p:spTree>
    <p:extLst>
      <p:ext uri="{BB962C8B-B14F-4D97-AF65-F5344CB8AC3E}">
        <p14:creationId xmlns:p14="http://schemas.microsoft.com/office/powerpoint/2010/main" val="3630348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0000" lnSpcReduction="20000"/>
          </a:bodyPr>
          <a:lstStyle/>
          <a:p>
            <a:pPr fontAlgn="base"/>
            <a:r>
              <a:rPr lang="en-US" dirty="0"/>
              <a:t>de Lau LM, </a:t>
            </a:r>
            <a:r>
              <a:rPr lang="en-US" dirty="0" err="1"/>
              <a:t>Breteler</a:t>
            </a:r>
            <a:r>
              <a:rPr lang="en-US" dirty="0"/>
              <a:t> MM. Epidemiology of Parkinson’s disease. Lancet </a:t>
            </a:r>
            <a:r>
              <a:rPr lang="en-US" dirty="0" err="1"/>
              <a:t>Neurol</a:t>
            </a:r>
            <a:r>
              <a:rPr lang="en-US" dirty="0"/>
              <a:t> 2006;5:525-535. </a:t>
            </a:r>
          </a:p>
          <a:p>
            <a:pPr fontAlgn="base"/>
            <a:r>
              <a:rPr lang="en-US" dirty="0"/>
              <a:t>Tanner, C. M., &amp; Aston, D. A. (2000). Epidemiology of </a:t>
            </a:r>
            <a:r>
              <a:rPr lang="en-US" dirty="0" err="1"/>
              <a:t>Parkinsonʼs</a:t>
            </a:r>
            <a:r>
              <a:rPr lang="en-US" dirty="0"/>
              <a:t> disease and </a:t>
            </a:r>
            <a:r>
              <a:rPr lang="en-US" dirty="0" err="1"/>
              <a:t>akinetic</a:t>
            </a:r>
            <a:r>
              <a:rPr lang="en-US" dirty="0"/>
              <a:t> syndromes. Current Opinion in Neurology, 13(4), 427-430. doi:10.1097/00019052-200008000-00010</a:t>
            </a:r>
          </a:p>
          <a:p>
            <a:pPr fontAlgn="base"/>
            <a:r>
              <a:rPr lang="en-US" dirty="0" err="1"/>
              <a:t>Postuma</a:t>
            </a:r>
            <a:r>
              <a:rPr lang="en-US" dirty="0"/>
              <a:t> RB, Berg D, Stern M, et al. MDS clinical diagnostic criteria for Parkinson’s disease. </a:t>
            </a:r>
            <a:r>
              <a:rPr lang="en-US" dirty="0" err="1"/>
              <a:t>Mov</a:t>
            </a:r>
            <a:r>
              <a:rPr lang="en-US" dirty="0"/>
              <a:t> </a:t>
            </a:r>
            <a:r>
              <a:rPr lang="en-US" dirty="0" err="1"/>
              <a:t>Disord</a:t>
            </a:r>
            <a:r>
              <a:rPr lang="en-US" dirty="0"/>
              <a:t> 2015;30:1591-1601. </a:t>
            </a:r>
          </a:p>
          <a:p>
            <a:r>
              <a:rPr lang="en-US" dirty="0"/>
              <a:t>Wirth, C., Brandt, U., </a:t>
            </a:r>
            <a:r>
              <a:rPr lang="en-US" dirty="0" err="1"/>
              <a:t>Hunte</a:t>
            </a:r>
            <a:r>
              <a:rPr lang="en-US" dirty="0"/>
              <a:t>, C., &amp; </a:t>
            </a:r>
            <a:r>
              <a:rPr lang="en-US" dirty="0" err="1"/>
              <a:t>Zickermann</a:t>
            </a:r>
            <a:r>
              <a:rPr lang="en-US" dirty="0"/>
              <a:t>, V. (2016). Structure and function of mitochondrial complex I. </a:t>
            </a:r>
            <a:r>
              <a:rPr lang="en-US" dirty="0" err="1"/>
              <a:t>Biochimica</a:t>
            </a:r>
            <a:r>
              <a:rPr lang="en-US" dirty="0"/>
              <a:t> et </a:t>
            </a:r>
            <a:r>
              <a:rPr lang="en-US" dirty="0" err="1"/>
              <a:t>Biophysica</a:t>
            </a:r>
            <a:r>
              <a:rPr lang="en-US" dirty="0"/>
              <a:t> </a:t>
            </a:r>
            <a:r>
              <a:rPr lang="en-US" dirty="0" err="1"/>
              <a:t>Acta</a:t>
            </a:r>
            <a:r>
              <a:rPr lang="en-US" dirty="0"/>
              <a:t> (BBA) - Bioenergetics, 1857(7), 902-914. doi:10.1016/j.bbabio.2016.02.013</a:t>
            </a:r>
          </a:p>
          <a:p>
            <a:r>
              <a:rPr lang="en-US" dirty="0"/>
              <a:t>NDUFA2 </a:t>
            </a:r>
            <a:r>
              <a:rPr lang="en-US" dirty="0" err="1"/>
              <a:t>NADH:ubiquinone</a:t>
            </a:r>
            <a:r>
              <a:rPr lang="en-US" dirty="0"/>
              <a:t> oxidoreductase subunit A2 [Homo sapiens (human)] - Gene - NCBI. (</a:t>
            </a:r>
            <a:r>
              <a:rPr lang="en-US" dirty="0" err="1"/>
              <a:t>n.d.</a:t>
            </a:r>
            <a:r>
              <a:rPr lang="en-US" dirty="0"/>
              <a:t>). Retrieved April 15, 2017, from https://www.ncbi.nlm.nih.gov/gene?Db=gene&amp;Cmd=ShowDetailView&amp;TermToSearch=4695</a:t>
            </a:r>
          </a:p>
          <a:p>
            <a:r>
              <a:rPr lang="en-US" dirty="0" err="1"/>
              <a:t>Heo</a:t>
            </a:r>
            <a:r>
              <a:rPr lang="en-US" dirty="0"/>
              <a:t>, J. Y., Park, J. H., Kim, S. J., </a:t>
            </a:r>
            <a:r>
              <a:rPr lang="en-US" dirty="0" err="1"/>
              <a:t>Seo</a:t>
            </a:r>
            <a:r>
              <a:rPr lang="en-US" dirty="0"/>
              <a:t>, K. S., Han, J. S., Lee, S. H., . . . </a:t>
            </a:r>
            <a:r>
              <a:rPr lang="en-US" dirty="0" err="1"/>
              <a:t>Kweon</a:t>
            </a:r>
            <a:r>
              <a:rPr lang="en-US" dirty="0"/>
              <a:t>, G. R. (2012). DJ-1 Null Dopaminergic Neuronal Cells Exhibit Defects in Mitochondrial Function and Structure: Involvement of Mitochondrial Complex I Assembly. </a:t>
            </a:r>
            <a:r>
              <a:rPr lang="en-US" dirty="0" err="1"/>
              <a:t>PLoS</a:t>
            </a:r>
            <a:r>
              <a:rPr lang="en-US" dirty="0"/>
              <a:t> ONE, 7(3). doi:10.1371/journal.pone.0032629</a:t>
            </a:r>
          </a:p>
          <a:p>
            <a:r>
              <a:rPr lang="en-US" dirty="0"/>
              <a:t>(</a:t>
            </a:r>
            <a:r>
              <a:rPr lang="en-US" dirty="0" err="1"/>
              <a:t>n.d.</a:t>
            </a:r>
            <a:r>
              <a:rPr lang="en-US" dirty="0"/>
              <a:t>). Retrieved April 15, 2017, from https://www.atum.bio/eCommerce/cas9/input</a:t>
            </a:r>
          </a:p>
          <a:p>
            <a:r>
              <a:rPr lang="en-US" dirty="0"/>
              <a:t>NDUFA2 - human gene knockout kit via CRISPR. (</a:t>
            </a:r>
            <a:r>
              <a:rPr lang="en-US" dirty="0" err="1"/>
              <a:t>n.d.</a:t>
            </a:r>
            <a:r>
              <a:rPr lang="en-US" dirty="0"/>
              <a:t>). Retrieved April 29, 2017, from http://www.origene.com/CRISPR-CAS9/KN202715/NDUFA2.knockout</a:t>
            </a:r>
          </a:p>
          <a:p>
            <a:r>
              <a:rPr lang="en-US" dirty="0" err="1"/>
              <a:t>Bao</a:t>
            </a:r>
            <a:r>
              <a:rPr lang="en-US" dirty="0"/>
              <a:t>, L., Chen, S., Conrad, K., Keefer, K., Abraham, T., Lee, J. P., . . . Miller, B. A. (2016). Depletion of the Human Ion Channel TRPM2 in </a:t>
            </a:r>
            <a:r>
              <a:rPr lang="en-US" dirty="0" err="1"/>
              <a:t>Neuroblastoma</a:t>
            </a:r>
            <a:r>
              <a:rPr lang="en-US" dirty="0"/>
              <a:t> Demonstrates Its Key Role in Cell Survival through</a:t>
            </a:r>
          </a:p>
          <a:p>
            <a:r>
              <a:rPr lang="en-US" dirty="0"/>
              <a:t>Proteomics, C. (</a:t>
            </a:r>
            <a:r>
              <a:rPr lang="en-US" dirty="0" err="1"/>
              <a:t>n.d.</a:t>
            </a:r>
            <a:r>
              <a:rPr lang="en-US" dirty="0"/>
              <a:t>). 2D Blue Native. Retrieved April 29, 2017, from http://www.creative-proteomics.com/services/2d-blue-native-sds-page-for-complex-analysis.htm	</a:t>
            </a:r>
          </a:p>
          <a:p>
            <a:r>
              <a:rPr lang="en-US" dirty="0" err="1"/>
              <a:t>Fiala</a:t>
            </a:r>
            <a:r>
              <a:rPr lang="en-US" dirty="0"/>
              <a:t>, G. J., </a:t>
            </a:r>
            <a:r>
              <a:rPr lang="en-US" dirty="0" err="1"/>
              <a:t>Schamel</a:t>
            </a:r>
            <a:r>
              <a:rPr lang="en-US" dirty="0"/>
              <a:t>, W. W., Blumenthal, B. Blue Native Polyacrylamide Gel Electrophoresis (BN-PAGE) for Analysis of </a:t>
            </a:r>
            <a:r>
              <a:rPr lang="en-US" dirty="0" err="1"/>
              <a:t>Multiprotein</a:t>
            </a:r>
            <a:r>
              <a:rPr lang="en-US" dirty="0"/>
              <a:t> Complexes from Cellular Lysates. J. Vis. Exp. (48), e2164, doi:10.3791/2164 (2011).</a:t>
            </a:r>
          </a:p>
          <a:p>
            <a:r>
              <a:rPr lang="en-US" dirty="0"/>
              <a:t>University of Virginia School of Medicine. (</a:t>
            </a:r>
            <a:r>
              <a:rPr lang="en-US" dirty="0" err="1"/>
              <a:t>n.d.</a:t>
            </a:r>
            <a:r>
              <a:rPr lang="en-US" dirty="0"/>
              <a:t>). Retrieved April 29, 2017, from https://pharm.virginia.edu/facilities/seahorse-xf24-extracellular-flux-analyzer/</a:t>
            </a:r>
          </a:p>
          <a:p>
            <a:r>
              <a:rPr lang="en-US" dirty="0" err="1"/>
              <a:t>Vives‐Bauza</a:t>
            </a:r>
            <a:r>
              <a:rPr lang="en-US" dirty="0"/>
              <a:t>, C., Yang, L., &amp; </a:t>
            </a:r>
            <a:r>
              <a:rPr lang="en-US" dirty="0" err="1"/>
              <a:t>Manfredi</a:t>
            </a:r>
            <a:r>
              <a:rPr lang="en-US" dirty="0"/>
              <a:t>, G. (2007). Assay of Mitochondrial ATP Synthesis in Animal Cells and Tissues. Mitochondria, 2nd Edition Methods in Cell Biology, 155-171. doi:10.1016/s0091-679x(06)80007-5</a:t>
            </a:r>
          </a:p>
          <a:p>
            <a:r>
              <a:rPr lang="en-US" dirty="0"/>
              <a:t>Hodge, G. K., &amp; Butcher, L. L. (1980). Pars compacta of the substantia </a:t>
            </a:r>
            <a:r>
              <a:rPr lang="en-US" dirty="0" err="1"/>
              <a:t>nigra</a:t>
            </a:r>
            <a:r>
              <a:rPr lang="en-US" dirty="0"/>
              <a:t> modulates motor activity but is not involved importantly in regulating food and water intake. </a:t>
            </a:r>
            <a:r>
              <a:rPr lang="en-US" dirty="0" err="1"/>
              <a:t>Naunyn-Schmiedeberg's</a:t>
            </a:r>
            <a:r>
              <a:rPr lang="en-US" dirty="0"/>
              <a:t> Archives of Pharmacology, 313(1), 51-67. doi:10.1007/bf005058</a:t>
            </a:r>
          </a:p>
          <a:p>
            <a:endParaRPr lang="en-US" dirty="0"/>
          </a:p>
        </p:txBody>
      </p:sp>
    </p:spTree>
    <p:extLst>
      <p:ext uri="{BB962C8B-B14F-4D97-AF65-F5344CB8AC3E}">
        <p14:creationId xmlns:p14="http://schemas.microsoft.com/office/powerpoint/2010/main" val="461937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16" y="158700"/>
            <a:ext cx="10515600" cy="1325563"/>
          </a:xfrm>
        </p:spPr>
        <p:txBody>
          <a:bodyPr/>
          <a:lstStyle/>
          <a:p>
            <a:r>
              <a:rPr lang="en-US" dirty="0"/>
              <a:t>What is Parkinson's </a:t>
            </a:r>
            <a:r>
              <a:rPr lang="en-US" dirty="0" smtClean="0"/>
              <a:t>Disease (PD)?</a:t>
            </a:r>
            <a:endParaRPr lang="en-US" dirty="0"/>
          </a:p>
        </p:txBody>
      </p:sp>
      <p:sp>
        <p:nvSpPr>
          <p:cNvPr id="12" name="TextBox 11"/>
          <p:cNvSpPr txBox="1"/>
          <p:nvPr/>
        </p:nvSpPr>
        <p:spPr>
          <a:xfrm>
            <a:off x="6448844" y="1668410"/>
            <a:ext cx="5138928" cy="4154984"/>
          </a:xfrm>
          <a:prstGeom prst="rect">
            <a:avLst/>
          </a:prstGeom>
          <a:noFill/>
        </p:spPr>
        <p:txBody>
          <a:bodyPr wrap="square" rtlCol="0">
            <a:spAutoFit/>
          </a:bodyPr>
          <a:lstStyle/>
          <a:p>
            <a:pPr marL="285750" indent="-285750">
              <a:buFont typeface="Arial" panose="020B0604020202020204" pitchFamily="34" charset="0"/>
              <a:buChar char="•"/>
            </a:pPr>
            <a:r>
              <a:rPr lang="en-US" sz="4400" dirty="0"/>
              <a:t>Age related neurodegenerative disease</a:t>
            </a:r>
          </a:p>
          <a:p>
            <a:pPr marL="285750" indent="-285750">
              <a:buFont typeface="Arial" panose="020B0604020202020204" pitchFamily="34" charset="0"/>
              <a:buChar char="•"/>
            </a:pPr>
            <a:r>
              <a:rPr lang="en-US" sz="4400" dirty="0" smtClean="0"/>
              <a:t>Symptoms: </a:t>
            </a:r>
            <a:r>
              <a:rPr lang="en-US" sz="4400" dirty="0"/>
              <a:t>tremors, stiffness, and slow movement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568" y="1317799"/>
            <a:ext cx="3964945" cy="5184928"/>
          </a:xfrm>
          <a:prstGeom prst="rect">
            <a:avLst/>
          </a:prstGeom>
        </p:spPr>
      </p:pic>
    </p:spTree>
    <p:extLst>
      <p:ext uri="{BB962C8B-B14F-4D97-AF65-F5344CB8AC3E}">
        <p14:creationId xmlns:p14="http://schemas.microsoft.com/office/powerpoint/2010/main" val="3838859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MPP+ Induces Parkinson’s Symptoms</a:t>
            </a:r>
            <a:endParaRPr lang="en-US" dirty="0"/>
          </a:p>
        </p:txBody>
      </p:sp>
      <p:pic>
        <p:nvPicPr>
          <p:cNvPr id="4" name="Content Placeholder 3"/>
          <p:cNvPicPr>
            <a:picLocks noGrp="1" noChangeAspect="1"/>
          </p:cNvPicPr>
          <p:nvPr>
            <p:ph idx="1"/>
          </p:nvPr>
        </p:nvPicPr>
        <p:blipFill>
          <a:blip r:embed="rId2"/>
          <a:stretch>
            <a:fillRect/>
          </a:stretch>
        </p:blipFill>
        <p:spPr>
          <a:xfrm>
            <a:off x="327454" y="2873133"/>
            <a:ext cx="3171937" cy="2308465"/>
          </a:xfrm>
          <a:prstGeom prst="rect">
            <a:avLst/>
          </a:prstGeom>
        </p:spPr>
      </p:pic>
      <p:sp>
        <p:nvSpPr>
          <p:cNvPr id="5" name="Plus 4"/>
          <p:cNvSpPr/>
          <p:nvPr/>
        </p:nvSpPr>
        <p:spPr>
          <a:xfrm>
            <a:off x="3659663" y="3570165"/>
            <a:ext cx="914400" cy="914400"/>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4820556" y="2405927"/>
            <a:ext cx="3242876" cy="3242876"/>
          </a:xfrm>
          <a:prstGeom prst="rect">
            <a:avLst/>
          </a:prstGeom>
        </p:spPr>
      </p:pic>
      <p:sp>
        <p:nvSpPr>
          <p:cNvPr id="7" name="Equal 6"/>
          <p:cNvSpPr/>
          <p:nvPr/>
        </p:nvSpPr>
        <p:spPr>
          <a:xfrm>
            <a:off x="8370265" y="3570165"/>
            <a:ext cx="914400" cy="914400"/>
          </a:xfrm>
          <a:prstGeom prst="mathEqua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4"/>
          <a:stretch>
            <a:fillRect/>
          </a:stretch>
        </p:blipFill>
        <p:spPr>
          <a:xfrm>
            <a:off x="9384597" y="2517074"/>
            <a:ext cx="2324622" cy="3043467"/>
          </a:xfrm>
          <a:prstGeom prst="rect">
            <a:avLst/>
          </a:prstGeom>
        </p:spPr>
      </p:pic>
    </p:spTree>
    <p:extLst>
      <p:ext uri="{BB962C8B-B14F-4D97-AF65-F5344CB8AC3E}">
        <p14:creationId xmlns:p14="http://schemas.microsoft.com/office/powerpoint/2010/main" val="2152405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I</a:t>
            </a:r>
          </a:p>
        </p:txBody>
      </p:sp>
      <p:pic>
        <p:nvPicPr>
          <p:cNvPr id="8" name="Picture 7"/>
          <p:cNvPicPr>
            <a:picLocks noChangeAspect="1"/>
          </p:cNvPicPr>
          <p:nvPr/>
        </p:nvPicPr>
        <p:blipFill>
          <a:blip r:embed="rId2"/>
          <a:stretch>
            <a:fillRect/>
          </a:stretch>
        </p:blipFill>
        <p:spPr>
          <a:xfrm>
            <a:off x="838200" y="1947005"/>
            <a:ext cx="4605870" cy="4095365"/>
          </a:xfrm>
          <a:prstGeom prst="rect">
            <a:avLst/>
          </a:prstGeom>
        </p:spPr>
      </p:pic>
      <p:sp>
        <p:nvSpPr>
          <p:cNvPr id="14" name="TextBox 13"/>
          <p:cNvSpPr txBox="1"/>
          <p:nvPr/>
        </p:nvSpPr>
        <p:spPr>
          <a:xfrm>
            <a:off x="8749509" y="2416287"/>
            <a:ext cx="3472316"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t>NADH</a:t>
            </a:r>
            <a:r>
              <a:rPr lang="en-US" sz="2800" dirty="0" smtClean="0"/>
              <a:t>: ubiquinone </a:t>
            </a:r>
            <a:r>
              <a:rPr lang="en-US" sz="2800" dirty="0"/>
              <a:t>oxidoreductase</a:t>
            </a:r>
          </a:p>
          <a:p>
            <a:pPr marL="285750" indent="-285750">
              <a:buFont typeface="Arial" panose="020B0604020202020204" pitchFamily="34" charset="0"/>
              <a:buChar char="•"/>
            </a:pPr>
            <a:r>
              <a:rPr lang="en-US" sz="2800" dirty="0" smtClean="0"/>
              <a:t>Complex I catalyzes </a:t>
            </a:r>
            <a:r>
              <a:rPr lang="en-US" sz="2800" dirty="0"/>
              <a:t>the transfer of </a:t>
            </a:r>
            <a:r>
              <a:rPr lang="en-US" sz="2800" dirty="0" smtClean="0"/>
              <a:t>electrons </a:t>
            </a:r>
            <a:r>
              <a:rPr lang="en-US" sz="2800" dirty="0"/>
              <a:t>from NADH to coenzyme Q10</a:t>
            </a:r>
          </a:p>
          <a:p>
            <a:pPr marL="285750" indent="-285750">
              <a:buFont typeface="Arial" panose="020B0604020202020204" pitchFamily="34" charset="0"/>
              <a:buChar char="•"/>
            </a:pPr>
            <a:r>
              <a:rPr lang="en-US" sz="2800" dirty="0"/>
              <a:t>Complex I is made up of 44 protein subunits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47005"/>
            <a:ext cx="4605870" cy="4063229"/>
          </a:xfrm>
          <a:prstGeom prst="rect">
            <a:avLst/>
          </a:prstGeom>
        </p:spPr>
      </p:pic>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862666" y="2887008"/>
            <a:ext cx="2466667" cy="22285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5"/>
          <a:stretch>
            <a:fillRect/>
          </a:stretch>
        </p:blipFill>
        <p:spPr>
          <a:xfrm>
            <a:off x="4586437" y="2519661"/>
            <a:ext cx="3600530" cy="3057803"/>
          </a:xfrm>
          <a:prstGeom prst="rect">
            <a:avLst/>
          </a:prstGeom>
        </p:spPr>
      </p:pic>
      <p:sp>
        <p:nvSpPr>
          <p:cNvPr id="3" name="Explosion 2 2"/>
          <p:cNvSpPr/>
          <p:nvPr/>
        </p:nvSpPr>
        <p:spPr>
          <a:xfrm>
            <a:off x="9597081" y="765541"/>
            <a:ext cx="2141838" cy="1565767"/>
          </a:xfrm>
          <a:prstGeom prst="irregularSeal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t>MPP+</a:t>
            </a:r>
            <a:endParaRPr lang="en-US" sz="1600" dirty="0"/>
          </a:p>
        </p:txBody>
      </p:sp>
      <p:sp>
        <p:nvSpPr>
          <p:cNvPr id="10" name="Rectangle 9"/>
          <p:cNvSpPr/>
          <p:nvPr/>
        </p:nvSpPr>
        <p:spPr>
          <a:xfrm>
            <a:off x="3491114" y="5671279"/>
            <a:ext cx="6105967"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BINDS AND INHIBITS</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1" name="Oval 10"/>
          <p:cNvSpPr/>
          <p:nvPr/>
        </p:nvSpPr>
        <p:spPr>
          <a:xfrm>
            <a:off x="5745027" y="1172152"/>
            <a:ext cx="1598140" cy="125693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DJ-1</a:t>
            </a:r>
            <a:endParaRPr lang="en-US" dirty="0"/>
          </a:p>
        </p:txBody>
      </p:sp>
      <p:sp>
        <p:nvSpPr>
          <p:cNvPr id="15" name="Right Arrow 14"/>
          <p:cNvSpPr/>
          <p:nvPr/>
        </p:nvSpPr>
        <p:spPr>
          <a:xfrm rot="6110535">
            <a:off x="5706577" y="2722027"/>
            <a:ext cx="978408" cy="484632"/>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6" name="Multiply 15"/>
          <p:cNvSpPr/>
          <p:nvPr/>
        </p:nvSpPr>
        <p:spPr>
          <a:xfrm>
            <a:off x="5300548" y="922323"/>
            <a:ext cx="2487098" cy="1820563"/>
          </a:xfrm>
          <a:prstGeom prst="mathMultiply">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Null</a:t>
            </a:r>
            <a:endParaRPr lang="en-US" dirty="0"/>
          </a:p>
        </p:txBody>
      </p:sp>
      <p:sp>
        <p:nvSpPr>
          <p:cNvPr id="18" name="Multiply 17"/>
          <p:cNvSpPr/>
          <p:nvPr/>
        </p:nvSpPr>
        <p:spPr>
          <a:xfrm>
            <a:off x="4494802" y="2906077"/>
            <a:ext cx="3315425" cy="2190432"/>
          </a:xfrm>
          <a:prstGeom prst="mathMultiply">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Dysfunction</a:t>
            </a:r>
            <a:endParaRPr lang="en-US" dirty="0"/>
          </a:p>
        </p:txBody>
      </p:sp>
      <p:pic>
        <p:nvPicPr>
          <p:cNvPr id="19" name="Picture 18"/>
          <p:cNvPicPr>
            <a:picLocks noChangeAspect="1"/>
          </p:cNvPicPr>
          <p:nvPr/>
        </p:nvPicPr>
        <p:blipFill>
          <a:blip r:embed="rId6"/>
          <a:stretch>
            <a:fillRect/>
          </a:stretch>
        </p:blipFill>
        <p:spPr>
          <a:xfrm>
            <a:off x="100410" y="1515473"/>
            <a:ext cx="4089870" cy="5342527"/>
          </a:xfrm>
          <a:prstGeom prst="rect">
            <a:avLst/>
          </a:prstGeom>
        </p:spPr>
      </p:pic>
      <p:sp>
        <p:nvSpPr>
          <p:cNvPr id="20" name="Right Arrow 19"/>
          <p:cNvSpPr/>
          <p:nvPr/>
        </p:nvSpPr>
        <p:spPr>
          <a:xfrm rot="10800000">
            <a:off x="3927290" y="3944420"/>
            <a:ext cx="978408" cy="4846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Flowchart: Connector 20"/>
          <p:cNvSpPr/>
          <p:nvPr/>
        </p:nvSpPr>
        <p:spPr>
          <a:xfrm>
            <a:off x="6152515" y="3492863"/>
            <a:ext cx="457200" cy="458846"/>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a:stCxn id="21" idx="7"/>
          </p:cNvCxnSpPr>
          <p:nvPr/>
        </p:nvCxnSpPr>
        <p:spPr>
          <a:xfrm flipV="1">
            <a:off x="6542760" y="1928550"/>
            <a:ext cx="1244886" cy="1631509"/>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ardrop 25"/>
          <p:cNvSpPr/>
          <p:nvPr/>
        </p:nvSpPr>
        <p:spPr>
          <a:xfrm>
            <a:off x="7616897" y="778201"/>
            <a:ext cx="1649919" cy="1430139"/>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NDUFA2</a:t>
            </a:r>
            <a:endParaRPr lang="en-US" dirty="0"/>
          </a:p>
        </p:txBody>
      </p:sp>
      <p:sp>
        <p:nvSpPr>
          <p:cNvPr id="27" name="Right Arrow 26"/>
          <p:cNvSpPr/>
          <p:nvPr/>
        </p:nvSpPr>
        <p:spPr>
          <a:xfrm rot="10800000">
            <a:off x="3927289" y="39444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7829" y="2234305"/>
            <a:ext cx="3731111" cy="3770263"/>
          </a:xfrm>
          <a:prstGeom prst="rect">
            <a:avLst/>
          </a:prstGeom>
          <a:noFill/>
        </p:spPr>
        <p:txBody>
          <a:bodyPr wrap="square" lIns="91440" tIns="45720" rIns="91440" bIns="45720">
            <a:spAutoFit/>
          </a:bodyPr>
          <a:lstStyle/>
          <a:p>
            <a:pPr algn="ctr"/>
            <a:r>
              <a:rPr lang="en-US" sz="239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239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29" name="Picture 28"/>
          <p:cNvPicPr>
            <a:picLocks noChangeAspect="1"/>
          </p:cNvPicPr>
          <p:nvPr/>
        </p:nvPicPr>
        <p:blipFill>
          <a:blip r:embed="rId7"/>
          <a:stretch>
            <a:fillRect/>
          </a:stretch>
        </p:blipFill>
        <p:spPr>
          <a:xfrm>
            <a:off x="5428532" y="5114008"/>
            <a:ext cx="7203107" cy="1847606"/>
          </a:xfrm>
          <a:prstGeom prst="rect">
            <a:avLst/>
          </a:prstGeom>
        </p:spPr>
      </p:pic>
      <p:sp>
        <p:nvSpPr>
          <p:cNvPr id="31" name="Multiply 30"/>
          <p:cNvSpPr/>
          <p:nvPr/>
        </p:nvSpPr>
        <p:spPr>
          <a:xfrm>
            <a:off x="7165203" y="471342"/>
            <a:ext cx="2667268" cy="1969936"/>
          </a:xfrm>
          <a:prstGeom prst="mathMultiply">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Knockout</a:t>
            </a:r>
            <a:endParaRPr lang="en-US" dirty="0"/>
          </a:p>
        </p:txBody>
      </p:sp>
      <p:sp>
        <p:nvSpPr>
          <p:cNvPr id="32" name="Multiply 31"/>
          <p:cNvSpPr/>
          <p:nvPr/>
        </p:nvSpPr>
        <p:spPr>
          <a:xfrm>
            <a:off x="4761155" y="3037313"/>
            <a:ext cx="2855742" cy="1932963"/>
          </a:xfrm>
          <a:prstGeom prst="mathMultiply">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Dysfunction</a:t>
            </a:r>
            <a:endParaRPr lang="en-US" dirty="0"/>
          </a:p>
        </p:txBody>
      </p:sp>
    </p:spTree>
    <p:extLst>
      <p:ext uri="{BB962C8B-B14F-4D97-AF65-F5344CB8AC3E}">
        <p14:creationId xmlns:p14="http://schemas.microsoft.com/office/powerpoint/2010/main" val="69971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6" presetClass="exit" presetSubtype="0" fill="hold" nodeType="clickEffect">
                                  <p:stCondLst>
                                    <p:cond delay="0"/>
                                  </p:stCondLst>
                                  <p:childTnLst>
                                    <p:animEffect transition="out" filter="wipe(down)">
                                      <p:cBhvr>
                                        <p:cTn id="15" dur="180" accel="50000">
                                          <p:stCondLst>
                                            <p:cond delay="1820"/>
                                          </p:stCondLst>
                                        </p:cTn>
                                        <p:tgtEl>
                                          <p:spTgt spid="9"/>
                                        </p:tgtEl>
                                      </p:cBhvr>
                                    </p:animEffect>
                                    <p:anim calcmode="lin" valueType="num">
                                      <p:cBhvr>
                                        <p:cTn id="16"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17"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18"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9"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0"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1"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2"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23" dur="26">
                                          <p:stCondLst>
                                            <p:cond delay="620"/>
                                          </p:stCondLst>
                                        </p:cTn>
                                        <p:tgtEl>
                                          <p:spTgt spid="9"/>
                                        </p:tgtEl>
                                      </p:cBhvr>
                                      <p:to x="100000" y="60000"/>
                                    </p:animScale>
                                    <p:animScale>
                                      <p:cBhvr>
                                        <p:cTn id="24" dur="166" decel="50000">
                                          <p:stCondLst>
                                            <p:cond delay="64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set>
                                      <p:cBhvr>
                                        <p:cTn id="31" dur="1" fill="hold">
                                          <p:stCondLst>
                                            <p:cond delay="1999"/>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1.11022E-16 -4.44444E-6 L -0.40065 0.28843 " pathEditMode="relative" rAng="0" ptsTypes="AA">
                                      <p:cBhvr>
                                        <p:cTn id="39" dur="2000" fill="hold"/>
                                        <p:tgtEl>
                                          <p:spTgt spid="3"/>
                                        </p:tgtEl>
                                        <p:attrNameLst>
                                          <p:attrName>ppt_x</p:attrName>
                                          <p:attrName>ppt_y</p:attrName>
                                        </p:attrNameLst>
                                      </p:cBhvr>
                                      <p:rCtr x="-20039" y="14421"/>
                                    </p:animMotion>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out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3"/>
                                        </p:tgtEl>
                                      </p:cBhvr>
                                    </p:animEffect>
                                    <p:set>
                                      <p:cBhvr>
                                        <p:cTn id="53" dur="1" fill="hold">
                                          <p:stCondLst>
                                            <p:cond delay="499"/>
                                          </p:stCondLst>
                                        </p:cTn>
                                        <p:tgtEl>
                                          <p:spTgt spid="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6" presetClass="entr" presetSubtype="37"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barn(outVertical)">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37"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barn(outVertical)">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right)">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right)">
                                      <p:cBhvr>
                                        <p:cTn id="85" dur="500"/>
                                        <p:tgtEl>
                                          <p:spTgt spid="19"/>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1" nodeType="clickEffect">
                                  <p:stCondLst>
                                    <p:cond delay="0"/>
                                  </p:stCondLst>
                                  <p:childTnLst>
                                    <p:set>
                                      <p:cBhvr>
                                        <p:cTn id="89" dur="1" fill="hold">
                                          <p:stCondLst>
                                            <p:cond delay="0"/>
                                          </p:stCondLst>
                                        </p:cTn>
                                        <p:tgtEl>
                                          <p:spTgt spid="16"/>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grpId="1" nodeType="clickEffect">
                                  <p:stCondLst>
                                    <p:cond delay="0"/>
                                  </p:stCondLst>
                                  <p:childTnLst>
                                    <p:set>
                                      <p:cBhvr>
                                        <p:cTn id="93" dur="1" fill="hold">
                                          <p:stCondLst>
                                            <p:cond delay="0"/>
                                          </p:stCondLst>
                                        </p:cTn>
                                        <p:tgtEl>
                                          <p:spTgt spid="18"/>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20"/>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15"/>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grpId="1" nodeType="clickEffect">
                                  <p:stCondLst>
                                    <p:cond delay="0"/>
                                  </p:stCondLst>
                                  <p:childTnLst>
                                    <p:set>
                                      <p:cBhvr>
                                        <p:cTn id="103" dur="1" fill="hold">
                                          <p:stCondLst>
                                            <p:cond delay="0"/>
                                          </p:stCondLst>
                                        </p:cTn>
                                        <p:tgtEl>
                                          <p:spTgt spid="11"/>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 presetClass="exit" presetSubtype="4" fill="hold" grpId="0" nodeType="clickEffect">
                                  <p:stCondLst>
                                    <p:cond delay="0"/>
                                  </p:stCondLst>
                                  <p:childTnLst>
                                    <p:anim calcmode="lin" valueType="num">
                                      <p:cBhvr additive="base">
                                        <p:cTn id="107" dur="500"/>
                                        <p:tgtEl>
                                          <p:spTgt spid="14"/>
                                        </p:tgtEl>
                                        <p:attrNameLst>
                                          <p:attrName>ppt_x</p:attrName>
                                        </p:attrNameLst>
                                      </p:cBhvr>
                                      <p:tavLst>
                                        <p:tav tm="0">
                                          <p:val>
                                            <p:strVal val="ppt_x"/>
                                          </p:val>
                                        </p:tav>
                                        <p:tav tm="100000">
                                          <p:val>
                                            <p:strVal val="ppt_x"/>
                                          </p:val>
                                        </p:tav>
                                      </p:tavLst>
                                    </p:anim>
                                    <p:anim calcmode="lin" valueType="num">
                                      <p:cBhvr additive="base">
                                        <p:cTn id="108" dur="500"/>
                                        <p:tgtEl>
                                          <p:spTgt spid="14"/>
                                        </p:tgtEl>
                                        <p:attrNameLst>
                                          <p:attrName>ppt_y</p:attrName>
                                        </p:attrNameLst>
                                      </p:cBhvr>
                                      <p:tavLst>
                                        <p:tav tm="0">
                                          <p:val>
                                            <p:strVal val="ppt_y"/>
                                          </p:val>
                                        </p:tav>
                                        <p:tav tm="100000">
                                          <p:val>
                                            <p:strVal val="1+ppt_h/2"/>
                                          </p:val>
                                        </p:tav>
                                      </p:tavLst>
                                    </p:anim>
                                    <p:set>
                                      <p:cBhvr>
                                        <p:cTn id="109" dur="1" fill="hold">
                                          <p:stCondLst>
                                            <p:cond delay="499"/>
                                          </p:stCondLst>
                                        </p:cTn>
                                        <p:tgtEl>
                                          <p:spTgt spid="14"/>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26"/>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25"/>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21"/>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1"/>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32"/>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22" presetClass="entr" presetSubtype="2" fill="hold" grpId="0" nodeType="click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right)">
                                      <p:cBhvr>
                                        <p:cTn id="137" dur="500"/>
                                        <p:tgtEl>
                                          <p:spTgt spid="27"/>
                                        </p:tgtEl>
                                      </p:cBhvr>
                                    </p:animEffect>
                                  </p:childTnLst>
                                </p:cTn>
                              </p:par>
                            </p:childTnLst>
                          </p:cTn>
                        </p:par>
                      </p:childTnLst>
                    </p:cTn>
                  </p:par>
                  <p:par>
                    <p:cTn id="138" fill="hold">
                      <p:stCondLst>
                        <p:cond delay="indefinite"/>
                      </p:stCondLst>
                      <p:childTnLst>
                        <p:par>
                          <p:cTn id="139" fill="hold">
                            <p:stCondLst>
                              <p:cond delay="0"/>
                            </p:stCondLst>
                            <p:childTnLst>
                              <p:par>
                                <p:cTn id="140" presetID="14" presetClass="entr" presetSubtype="10" fill="hold" grpId="0" nodeType="clickEffect">
                                  <p:stCondLst>
                                    <p:cond delay="0"/>
                                  </p:stCondLst>
                                  <p:childTnLst>
                                    <p:set>
                                      <p:cBhvr>
                                        <p:cTn id="141" dur="1" fill="hold">
                                          <p:stCondLst>
                                            <p:cond delay="0"/>
                                          </p:stCondLst>
                                        </p:cTn>
                                        <p:tgtEl>
                                          <p:spTgt spid="28"/>
                                        </p:tgtEl>
                                        <p:attrNameLst>
                                          <p:attrName>style.visibility</p:attrName>
                                        </p:attrNameLst>
                                      </p:cBhvr>
                                      <p:to>
                                        <p:strVal val="visible"/>
                                      </p:to>
                                    </p:set>
                                    <p:animEffect transition="in" filter="randombar(horizontal)">
                                      <p:cBhvr>
                                        <p:cTn id="1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P spid="3" grpId="1" animBg="1"/>
      <p:bldP spid="10" grpId="0"/>
      <p:bldP spid="10" grpId="1"/>
      <p:bldP spid="11" grpId="0" animBg="1"/>
      <p:bldP spid="11" grpId="1" animBg="1"/>
      <p:bldP spid="15" grpId="0" animBg="1"/>
      <p:bldP spid="15" grpId="1" animBg="1"/>
      <p:bldP spid="16" grpId="0" animBg="1"/>
      <p:bldP spid="16" grpId="1" animBg="1"/>
      <p:bldP spid="18" grpId="0" animBg="1"/>
      <p:bldP spid="18" grpId="1" animBg="1"/>
      <p:bldP spid="20" grpId="0" animBg="1"/>
      <p:bldP spid="20" grpId="1" animBg="1"/>
      <p:bldP spid="21" grpId="0" animBg="1"/>
      <p:bldP spid="26" grpId="0" animBg="1"/>
      <p:bldP spid="27" grpId="0" animBg="1"/>
      <p:bldP spid="28" grpId="0"/>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6351" y="2923750"/>
            <a:ext cx="1664352" cy="1438781"/>
          </a:xfrm>
          <a:prstGeom prst="rect">
            <a:avLst/>
          </a:prstGeom>
        </p:spPr>
      </p:pic>
      <p:sp>
        <p:nvSpPr>
          <p:cNvPr id="2" name="Title 1"/>
          <p:cNvSpPr>
            <a:spLocks noGrp="1"/>
          </p:cNvSpPr>
          <p:nvPr>
            <p:ph type="title"/>
          </p:nvPr>
        </p:nvSpPr>
        <p:spPr/>
        <p:txBody>
          <a:bodyPr/>
          <a:lstStyle/>
          <a:p>
            <a:r>
              <a:rPr lang="en-US" dirty="0"/>
              <a:t>Does A Knockout of NDUFA2 </a:t>
            </a:r>
            <a:r>
              <a:rPr lang="en-US" dirty="0" smtClean="0"/>
              <a:t>Cause Symptoms Found In PD?</a:t>
            </a:r>
            <a:endParaRPr lang="en-US" dirty="0"/>
          </a:p>
        </p:txBody>
      </p:sp>
      <p:pic>
        <p:nvPicPr>
          <p:cNvPr id="6" name="Picture 5"/>
          <p:cNvPicPr>
            <a:picLocks noChangeAspect="1"/>
          </p:cNvPicPr>
          <p:nvPr/>
        </p:nvPicPr>
        <p:blipFill>
          <a:blip r:embed="rId3"/>
          <a:stretch>
            <a:fillRect/>
          </a:stretch>
        </p:blipFill>
        <p:spPr>
          <a:xfrm>
            <a:off x="3287915" y="2118132"/>
            <a:ext cx="3706377" cy="2812313"/>
          </a:xfrm>
          <a:prstGeom prst="rect">
            <a:avLst/>
          </a:prstGeom>
        </p:spPr>
      </p:pic>
      <p:pic>
        <p:nvPicPr>
          <p:cNvPr id="8" name="Picture 7"/>
          <p:cNvPicPr>
            <a:picLocks noChangeAspect="1"/>
          </p:cNvPicPr>
          <p:nvPr/>
        </p:nvPicPr>
        <p:blipFill>
          <a:blip r:embed="rId4"/>
          <a:stretch>
            <a:fillRect/>
          </a:stretch>
        </p:blipFill>
        <p:spPr>
          <a:xfrm>
            <a:off x="346945" y="2492519"/>
            <a:ext cx="2132750" cy="2301242"/>
          </a:xfrm>
          <a:prstGeom prst="rect">
            <a:avLst/>
          </a:prstGeom>
        </p:spPr>
      </p:pic>
      <p:sp>
        <p:nvSpPr>
          <p:cNvPr id="10" name="Plus Sign 9"/>
          <p:cNvSpPr/>
          <p:nvPr/>
        </p:nvSpPr>
        <p:spPr>
          <a:xfrm>
            <a:off x="2445982" y="3235606"/>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quals 10"/>
          <p:cNvSpPr/>
          <p:nvPr/>
        </p:nvSpPr>
        <p:spPr>
          <a:xfrm>
            <a:off x="7379025" y="3235606"/>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1413320" y="3524288"/>
            <a:ext cx="840295" cy="369332"/>
          </a:xfrm>
          <a:prstGeom prst="rect">
            <a:avLst/>
          </a:prstGeom>
          <a:noFill/>
        </p:spPr>
        <p:txBody>
          <a:bodyPr wrap="none" rtlCol="0">
            <a:spAutoFit/>
          </a:bodyPr>
          <a:lstStyle/>
          <a:p>
            <a:r>
              <a:rPr lang="en-US" dirty="0">
                <a:solidFill>
                  <a:srgbClr val="FF0000"/>
                </a:solidFill>
              </a:rPr>
              <a:t>CRISPR</a:t>
            </a:r>
          </a:p>
        </p:txBody>
      </p:sp>
      <p:sp>
        <p:nvSpPr>
          <p:cNvPr id="13" name="TextBox 12"/>
          <p:cNvSpPr txBox="1"/>
          <p:nvPr/>
        </p:nvSpPr>
        <p:spPr>
          <a:xfrm>
            <a:off x="582436" y="4513221"/>
            <a:ext cx="966803" cy="369332"/>
          </a:xfrm>
          <a:prstGeom prst="rect">
            <a:avLst/>
          </a:prstGeom>
          <a:noFill/>
        </p:spPr>
        <p:txBody>
          <a:bodyPr wrap="none" rtlCol="0">
            <a:spAutoFit/>
          </a:bodyPr>
          <a:lstStyle/>
          <a:p>
            <a:r>
              <a:rPr lang="en-US" dirty="0">
                <a:solidFill>
                  <a:srgbClr val="FF0000"/>
                </a:solidFill>
              </a:rPr>
              <a:t>NDUFA2</a:t>
            </a:r>
          </a:p>
        </p:txBody>
      </p:sp>
      <p:sp>
        <p:nvSpPr>
          <p:cNvPr id="4" name="Rectangle 3"/>
          <p:cNvSpPr/>
          <p:nvPr/>
        </p:nvSpPr>
        <p:spPr>
          <a:xfrm>
            <a:off x="8293425" y="3231141"/>
            <a:ext cx="3756669"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Parkinson’s?</a:t>
            </a:r>
          </a:p>
        </p:txBody>
      </p:sp>
      <p:sp>
        <p:nvSpPr>
          <p:cNvPr id="3" name="TextBox 2"/>
          <p:cNvSpPr txBox="1"/>
          <p:nvPr/>
        </p:nvSpPr>
        <p:spPr>
          <a:xfrm>
            <a:off x="838200" y="2164847"/>
            <a:ext cx="10104046" cy="3970318"/>
          </a:xfrm>
          <a:prstGeom prst="rect">
            <a:avLst/>
          </a:prstGeom>
          <a:noFill/>
        </p:spPr>
        <p:txBody>
          <a:bodyPr wrap="square" rtlCol="0">
            <a:spAutoFit/>
          </a:bodyPr>
          <a:lstStyle/>
          <a:p>
            <a:pPr marL="342900" indent="-342900">
              <a:buFont typeface="+mj-lt"/>
              <a:buAutoNum type="arabicPeriod"/>
            </a:pPr>
            <a:r>
              <a:rPr lang="en-US" sz="3600" dirty="0" smtClean="0"/>
              <a:t>Gene knockout</a:t>
            </a:r>
          </a:p>
          <a:p>
            <a:pPr marL="342900" indent="-342900">
              <a:buFont typeface="+mj-lt"/>
              <a:buAutoNum type="arabicPeriod"/>
            </a:pPr>
            <a:r>
              <a:rPr lang="en-US" sz="3600" dirty="0" smtClean="0"/>
              <a:t>Measure effects of knock out</a:t>
            </a:r>
          </a:p>
          <a:p>
            <a:pPr marL="742950" lvl="1" indent="-285750">
              <a:buFont typeface="Courier New" panose="02070309020205020404" pitchFamily="49" charset="0"/>
              <a:buChar char="o"/>
            </a:pPr>
            <a:r>
              <a:rPr lang="en-US" sz="3600" dirty="0" smtClean="0"/>
              <a:t>Levels of cellular oxygen consumption</a:t>
            </a:r>
          </a:p>
          <a:p>
            <a:pPr marL="742950" lvl="1" indent="-285750">
              <a:buFont typeface="Courier New" panose="02070309020205020404" pitchFamily="49" charset="0"/>
              <a:buChar char="o"/>
            </a:pPr>
            <a:r>
              <a:rPr lang="en-US" sz="3600" dirty="0" smtClean="0"/>
              <a:t>Mitochondrial membrane potential </a:t>
            </a:r>
          </a:p>
          <a:p>
            <a:pPr marL="742950" lvl="1" indent="-285750">
              <a:buFont typeface="Courier New" panose="02070309020205020404" pitchFamily="49" charset="0"/>
              <a:buChar char="o"/>
            </a:pPr>
            <a:r>
              <a:rPr lang="en-US" sz="3600" dirty="0" smtClean="0"/>
              <a:t>Level of ATP synthesis</a:t>
            </a:r>
          </a:p>
          <a:p>
            <a:pPr marL="457200" indent="-457200">
              <a:buFont typeface="+mj-lt"/>
              <a:buAutoNum type="arabicPeriod"/>
            </a:pPr>
            <a:r>
              <a:rPr lang="en-US" sz="3600" dirty="0" smtClean="0"/>
              <a:t>Compare results between cell types (control, experimental PD)</a:t>
            </a:r>
          </a:p>
        </p:txBody>
      </p:sp>
    </p:spTree>
    <p:extLst>
      <p:ext uri="{BB962C8B-B14F-4D97-AF65-F5344CB8AC3E}">
        <p14:creationId xmlns:p14="http://schemas.microsoft.com/office/powerpoint/2010/main" val="155454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ppt_x"/>
                                          </p:val>
                                        </p:tav>
                                        <p:tav tm="100000">
                                          <p:val>
                                            <p:strVal val="#ppt_x"/>
                                          </p:val>
                                        </p:tav>
                                      </p:tavLst>
                                    </p:anim>
                                    <p:anim calcmode="lin" valueType="num">
                                      <p:cBhvr additive="base">
                                        <p:cTn id="4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xit" presetSubtype="32" fill="hold" nodeType="clickEffect">
                                  <p:stCondLst>
                                    <p:cond delay="0"/>
                                  </p:stCondLst>
                                  <p:childTnLst>
                                    <p:anim calcmode="lin" valueType="num">
                                      <p:cBhvr>
                                        <p:cTn id="49" dur="500"/>
                                        <p:tgtEl>
                                          <p:spTgt spid="7"/>
                                        </p:tgtEl>
                                        <p:attrNameLst>
                                          <p:attrName>ppt_w</p:attrName>
                                        </p:attrNameLst>
                                      </p:cBhvr>
                                      <p:tavLst>
                                        <p:tav tm="0">
                                          <p:val>
                                            <p:strVal val="ppt_w"/>
                                          </p:val>
                                        </p:tav>
                                        <p:tav tm="100000">
                                          <p:val>
                                            <p:fltVal val="0"/>
                                          </p:val>
                                        </p:tav>
                                      </p:tavLst>
                                    </p:anim>
                                    <p:anim calcmode="lin" valueType="num">
                                      <p:cBhvr>
                                        <p:cTn id="50" dur="500"/>
                                        <p:tgtEl>
                                          <p:spTgt spid="7"/>
                                        </p:tgtEl>
                                        <p:attrNameLst>
                                          <p:attrName>ppt_h</p:attrName>
                                        </p:attrNameLst>
                                      </p:cBhvr>
                                      <p:tavLst>
                                        <p:tav tm="0">
                                          <p:val>
                                            <p:strVal val="ppt_h"/>
                                          </p:val>
                                        </p:tav>
                                        <p:tav tm="100000">
                                          <p:val>
                                            <p:fltVal val="0"/>
                                          </p:val>
                                        </p:tav>
                                      </p:tavLst>
                                    </p:anim>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nodeType="clickEffect">
                                  <p:stCondLst>
                                    <p:cond delay="0"/>
                                  </p:stCondLst>
                                  <p:childTnLst>
                                    <p:anim calcmode="lin" valueType="num">
                                      <p:cBhvr>
                                        <p:cTn id="56" dur="500"/>
                                        <p:tgtEl>
                                          <p:spTgt spid="7"/>
                                        </p:tgtEl>
                                        <p:attrNameLst>
                                          <p:attrName>ppt_w</p:attrName>
                                        </p:attrNameLst>
                                      </p:cBhvr>
                                      <p:tavLst>
                                        <p:tav tm="0">
                                          <p:val>
                                            <p:strVal val="ppt_w"/>
                                          </p:val>
                                        </p:tav>
                                        <p:tav tm="100000">
                                          <p:val>
                                            <p:fltVal val="0"/>
                                          </p:val>
                                        </p:tav>
                                      </p:tavLst>
                                    </p:anim>
                                    <p:anim calcmode="lin" valueType="num">
                                      <p:cBhvr>
                                        <p:cTn id="57" dur="500"/>
                                        <p:tgtEl>
                                          <p:spTgt spid="7"/>
                                        </p:tgtEl>
                                        <p:attrNameLst>
                                          <p:attrName>ppt_h</p:attrName>
                                        </p:attrNameLst>
                                      </p:cBhvr>
                                      <p:tavLst>
                                        <p:tav tm="0">
                                          <p:val>
                                            <p:strVal val="ppt_h"/>
                                          </p:val>
                                        </p:tav>
                                        <p:tav tm="100000">
                                          <p:val>
                                            <p:fltVal val="0"/>
                                          </p:val>
                                        </p:tav>
                                      </p:tavLst>
                                    </p:anim>
                                    <p:animEffect transition="out" filter="fade">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par>
                                <p:cTn id="60" presetID="53" presetClass="exit" presetSubtype="32" fill="hold" grpId="1" nodeType="withEffect">
                                  <p:stCondLst>
                                    <p:cond delay="0"/>
                                  </p:stCondLst>
                                  <p:childTnLst>
                                    <p:anim calcmode="lin" valueType="num">
                                      <p:cBhvr>
                                        <p:cTn id="61" dur="500"/>
                                        <p:tgtEl>
                                          <p:spTgt spid="10"/>
                                        </p:tgtEl>
                                        <p:attrNameLst>
                                          <p:attrName>ppt_w</p:attrName>
                                        </p:attrNameLst>
                                      </p:cBhvr>
                                      <p:tavLst>
                                        <p:tav tm="0">
                                          <p:val>
                                            <p:strVal val="ppt_w"/>
                                          </p:val>
                                        </p:tav>
                                        <p:tav tm="100000">
                                          <p:val>
                                            <p:fltVal val="0"/>
                                          </p:val>
                                        </p:tav>
                                      </p:tavLst>
                                    </p:anim>
                                    <p:anim calcmode="lin" valueType="num">
                                      <p:cBhvr>
                                        <p:cTn id="62" dur="500"/>
                                        <p:tgtEl>
                                          <p:spTgt spid="10"/>
                                        </p:tgtEl>
                                        <p:attrNameLst>
                                          <p:attrName>ppt_h</p:attrName>
                                        </p:attrNameLst>
                                      </p:cBhvr>
                                      <p:tavLst>
                                        <p:tav tm="0">
                                          <p:val>
                                            <p:strVal val="ppt_h"/>
                                          </p:val>
                                        </p:tav>
                                        <p:tav tm="100000">
                                          <p:val>
                                            <p:fltVal val="0"/>
                                          </p:val>
                                        </p:tav>
                                      </p:tavLst>
                                    </p:anim>
                                    <p:animEffect transition="out" filter="fad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par>
                                <p:cTn id="65" presetID="53" presetClass="exit" presetSubtype="32" fill="hold" nodeType="withEffect">
                                  <p:stCondLst>
                                    <p:cond delay="0"/>
                                  </p:stCondLst>
                                  <p:childTnLst>
                                    <p:anim calcmode="lin" valueType="num">
                                      <p:cBhvr>
                                        <p:cTn id="66" dur="500"/>
                                        <p:tgtEl>
                                          <p:spTgt spid="6"/>
                                        </p:tgtEl>
                                        <p:attrNameLst>
                                          <p:attrName>ppt_w</p:attrName>
                                        </p:attrNameLst>
                                      </p:cBhvr>
                                      <p:tavLst>
                                        <p:tav tm="0">
                                          <p:val>
                                            <p:strVal val="ppt_w"/>
                                          </p:val>
                                        </p:tav>
                                        <p:tav tm="100000">
                                          <p:val>
                                            <p:fltVal val="0"/>
                                          </p:val>
                                        </p:tav>
                                      </p:tavLst>
                                    </p:anim>
                                    <p:anim calcmode="lin" valueType="num">
                                      <p:cBhvr>
                                        <p:cTn id="67" dur="500"/>
                                        <p:tgtEl>
                                          <p:spTgt spid="6"/>
                                        </p:tgtEl>
                                        <p:attrNameLst>
                                          <p:attrName>ppt_h</p:attrName>
                                        </p:attrNameLst>
                                      </p:cBhvr>
                                      <p:tavLst>
                                        <p:tav tm="0">
                                          <p:val>
                                            <p:strVal val="ppt_h"/>
                                          </p:val>
                                        </p:tav>
                                        <p:tav tm="100000">
                                          <p:val>
                                            <p:fltVal val="0"/>
                                          </p:val>
                                        </p:tav>
                                      </p:tavLst>
                                    </p:anim>
                                    <p:animEffect transition="out" filter="fade">
                                      <p:cBhvr>
                                        <p:cTn id="68" dur="500"/>
                                        <p:tgtEl>
                                          <p:spTgt spid="6"/>
                                        </p:tgtEl>
                                      </p:cBhvr>
                                    </p:animEffect>
                                    <p:set>
                                      <p:cBhvr>
                                        <p:cTn id="69" dur="1" fill="hold">
                                          <p:stCondLst>
                                            <p:cond delay="499"/>
                                          </p:stCondLst>
                                        </p:cTn>
                                        <p:tgtEl>
                                          <p:spTgt spid="6"/>
                                        </p:tgtEl>
                                        <p:attrNameLst>
                                          <p:attrName>style.visibility</p:attrName>
                                        </p:attrNameLst>
                                      </p:cBhvr>
                                      <p:to>
                                        <p:strVal val="hidden"/>
                                      </p:to>
                                    </p:set>
                                  </p:childTnLst>
                                </p:cTn>
                              </p:par>
                              <p:par>
                                <p:cTn id="70" presetID="53" presetClass="exit" presetSubtype="32" fill="hold" grpId="1" nodeType="withEffect">
                                  <p:stCondLst>
                                    <p:cond delay="0"/>
                                  </p:stCondLst>
                                  <p:childTnLst>
                                    <p:anim calcmode="lin" valueType="num">
                                      <p:cBhvr>
                                        <p:cTn id="71" dur="500"/>
                                        <p:tgtEl>
                                          <p:spTgt spid="11"/>
                                        </p:tgtEl>
                                        <p:attrNameLst>
                                          <p:attrName>ppt_w</p:attrName>
                                        </p:attrNameLst>
                                      </p:cBhvr>
                                      <p:tavLst>
                                        <p:tav tm="0">
                                          <p:val>
                                            <p:strVal val="ppt_w"/>
                                          </p:val>
                                        </p:tav>
                                        <p:tav tm="100000">
                                          <p:val>
                                            <p:fltVal val="0"/>
                                          </p:val>
                                        </p:tav>
                                      </p:tavLst>
                                    </p:anim>
                                    <p:anim calcmode="lin" valueType="num">
                                      <p:cBhvr>
                                        <p:cTn id="72" dur="500"/>
                                        <p:tgtEl>
                                          <p:spTgt spid="11"/>
                                        </p:tgtEl>
                                        <p:attrNameLst>
                                          <p:attrName>ppt_h</p:attrName>
                                        </p:attrNameLst>
                                      </p:cBhvr>
                                      <p:tavLst>
                                        <p:tav tm="0">
                                          <p:val>
                                            <p:strVal val="ppt_h"/>
                                          </p:val>
                                        </p:tav>
                                        <p:tav tm="100000">
                                          <p:val>
                                            <p:fltVal val="0"/>
                                          </p:val>
                                        </p:tav>
                                      </p:tavLst>
                                    </p:anim>
                                    <p:animEffect transition="out" filter="fade">
                                      <p:cBhvr>
                                        <p:cTn id="73" dur="500"/>
                                        <p:tgtEl>
                                          <p:spTgt spid="11"/>
                                        </p:tgtEl>
                                      </p:cBhvr>
                                    </p:animEffect>
                                    <p:set>
                                      <p:cBhvr>
                                        <p:cTn id="74" dur="1" fill="hold">
                                          <p:stCondLst>
                                            <p:cond delay="499"/>
                                          </p:stCondLst>
                                        </p:cTn>
                                        <p:tgtEl>
                                          <p:spTgt spid="11"/>
                                        </p:tgtEl>
                                        <p:attrNameLst>
                                          <p:attrName>style.visibility</p:attrName>
                                        </p:attrNameLst>
                                      </p:cBhvr>
                                      <p:to>
                                        <p:strVal val="hidden"/>
                                      </p:to>
                                    </p:set>
                                  </p:childTnLst>
                                </p:cTn>
                              </p:par>
                              <p:par>
                                <p:cTn id="75" presetID="53" presetClass="exit" presetSubtype="32" fill="hold" nodeType="withEffect">
                                  <p:stCondLst>
                                    <p:cond delay="0"/>
                                  </p:stCondLst>
                                  <p:childTnLst>
                                    <p:anim calcmode="lin" valueType="num">
                                      <p:cBhvr>
                                        <p:cTn id="76" dur="500"/>
                                        <p:tgtEl>
                                          <p:spTgt spid="8"/>
                                        </p:tgtEl>
                                        <p:attrNameLst>
                                          <p:attrName>ppt_w</p:attrName>
                                        </p:attrNameLst>
                                      </p:cBhvr>
                                      <p:tavLst>
                                        <p:tav tm="0">
                                          <p:val>
                                            <p:strVal val="ppt_w"/>
                                          </p:val>
                                        </p:tav>
                                        <p:tav tm="100000">
                                          <p:val>
                                            <p:fltVal val="0"/>
                                          </p:val>
                                        </p:tav>
                                      </p:tavLst>
                                    </p:anim>
                                    <p:anim calcmode="lin" valueType="num">
                                      <p:cBhvr>
                                        <p:cTn id="77" dur="500"/>
                                        <p:tgtEl>
                                          <p:spTgt spid="8"/>
                                        </p:tgtEl>
                                        <p:attrNameLst>
                                          <p:attrName>ppt_h</p:attrName>
                                        </p:attrNameLst>
                                      </p:cBhvr>
                                      <p:tavLst>
                                        <p:tav tm="0">
                                          <p:val>
                                            <p:strVal val="ppt_h"/>
                                          </p:val>
                                        </p:tav>
                                        <p:tav tm="100000">
                                          <p:val>
                                            <p:fltVal val="0"/>
                                          </p:val>
                                        </p:tav>
                                      </p:tavLst>
                                    </p:anim>
                                    <p:animEffect transition="out" filter="fade">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53" presetClass="exit" presetSubtype="32" fill="hold" grpId="1" nodeType="withEffect">
                                  <p:stCondLst>
                                    <p:cond delay="0"/>
                                  </p:stCondLst>
                                  <p:childTnLst>
                                    <p:anim calcmode="lin" valueType="num">
                                      <p:cBhvr>
                                        <p:cTn id="81" dur="500"/>
                                        <p:tgtEl>
                                          <p:spTgt spid="12"/>
                                        </p:tgtEl>
                                        <p:attrNameLst>
                                          <p:attrName>ppt_w</p:attrName>
                                        </p:attrNameLst>
                                      </p:cBhvr>
                                      <p:tavLst>
                                        <p:tav tm="0">
                                          <p:val>
                                            <p:strVal val="ppt_w"/>
                                          </p:val>
                                        </p:tav>
                                        <p:tav tm="100000">
                                          <p:val>
                                            <p:fltVal val="0"/>
                                          </p:val>
                                        </p:tav>
                                      </p:tavLst>
                                    </p:anim>
                                    <p:anim calcmode="lin" valueType="num">
                                      <p:cBhvr>
                                        <p:cTn id="82" dur="500"/>
                                        <p:tgtEl>
                                          <p:spTgt spid="12"/>
                                        </p:tgtEl>
                                        <p:attrNameLst>
                                          <p:attrName>ppt_h</p:attrName>
                                        </p:attrNameLst>
                                      </p:cBhvr>
                                      <p:tavLst>
                                        <p:tav tm="0">
                                          <p:val>
                                            <p:strVal val="ppt_h"/>
                                          </p:val>
                                        </p:tav>
                                        <p:tav tm="100000">
                                          <p:val>
                                            <p:fltVal val="0"/>
                                          </p:val>
                                        </p:tav>
                                      </p:tavLst>
                                    </p:anim>
                                    <p:animEffect transition="out" filter="fade">
                                      <p:cBhvr>
                                        <p:cTn id="83" dur="500"/>
                                        <p:tgtEl>
                                          <p:spTgt spid="12"/>
                                        </p:tgtEl>
                                      </p:cBhvr>
                                    </p:animEffect>
                                    <p:set>
                                      <p:cBhvr>
                                        <p:cTn id="84" dur="1" fill="hold">
                                          <p:stCondLst>
                                            <p:cond delay="499"/>
                                          </p:stCondLst>
                                        </p:cTn>
                                        <p:tgtEl>
                                          <p:spTgt spid="12"/>
                                        </p:tgtEl>
                                        <p:attrNameLst>
                                          <p:attrName>style.visibility</p:attrName>
                                        </p:attrNameLst>
                                      </p:cBhvr>
                                      <p:to>
                                        <p:strVal val="hidden"/>
                                      </p:to>
                                    </p:set>
                                  </p:childTnLst>
                                </p:cTn>
                              </p:par>
                              <p:par>
                                <p:cTn id="85" presetID="53" presetClass="exit" presetSubtype="32" fill="hold" grpId="1" nodeType="withEffect">
                                  <p:stCondLst>
                                    <p:cond delay="0"/>
                                  </p:stCondLst>
                                  <p:childTnLst>
                                    <p:anim calcmode="lin" valueType="num">
                                      <p:cBhvr>
                                        <p:cTn id="86" dur="500"/>
                                        <p:tgtEl>
                                          <p:spTgt spid="13"/>
                                        </p:tgtEl>
                                        <p:attrNameLst>
                                          <p:attrName>ppt_w</p:attrName>
                                        </p:attrNameLst>
                                      </p:cBhvr>
                                      <p:tavLst>
                                        <p:tav tm="0">
                                          <p:val>
                                            <p:strVal val="ppt_w"/>
                                          </p:val>
                                        </p:tav>
                                        <p:tav tm="100000">
                                          <p:val>
                                            <p:fltVal val="0"/>
                                          </p:val>
                                        </p:tav>
                                      </p:tavLst>
                                    </p:anim>
                                    <p:anim calcmode="lin" valueType="num">
                                      <p:cBhvr>
                                        <p:cTn id="87" dur="500"/>
                                        <p:tgtEl>
                                          <p:spTgt spid="13"/>
                                        </p:tgtEl>
                                        <p:attrNameLst>
                                          <p:attrName>ppt_h</p:attrName>
                                        </p:attrNameLst>
                                      </p:cBhvr>
                                      <p:tavLst>
                                        <p:tav tm="0">
                                          <p:val>
                                            <p:strVal val="ppt_h"/>
                                          </p:val>
                                        </p:tav>
                                        <p:tav tm="100000">
                                          <p:val>
                                            <p:fltVal val="0"/>
                                          </p:val>
                                        </p:tav>
                                      </p:tavLst>
                                    </p:anim>
                                    <p:animEffect transition="out" filter="fade">
                                      <p:cBhvr>
                                        <p:cTn id="88" dur="500"/>
                                        <p:tgtEl>
                                          <p:spTgt spid="13"/>
                                        </p:tgtEl>
                                      </p:cBhvr>
                                    </p:animEffect>
                                    <p:set>
                                      <p:cBhvr>
                                        <p:cTn id="89" dur="1" fill="hold">
                                          <p:stCondLst>
                                            <p:cond delay="499"/>
                                          </p:stCondLst>
                                        </p:cTn>
                                        <p:tgtEl>
                                          <p:spTgt spid="13"/>
                                        </p:tgtEl>
                                        <p:attrNameLst>
                                          <p:attrName>style.visibility</p:attrName>
                                        </p:attrNameLst>
                                      </p:cBhvr>
                                      <p:to>
                                        <p:strVal val="hidden"/>
                                      </p:to>
                                    </p:set>
                                  </p:childTnLst>
                                </p:cTn>
                              </p:par>
                              <p:par>
                                <p:cTn id="90" presetID="53" presetClass="exit" presetSubtype="32" fill="hold" grpId="1" nodeType="withEffect">
                                  <p:stCondLst>
                                    <p:cond delay="0"/>
                                  </p:stCondLst>
                                  <p:childTnLst>
                                    <p:anim calcmode="lin" valueType="num">
                                      <p:cBhvr>
                                        <p:cTn id="91" dur="500"/>
                                        <p:tgtEl>
                                          <p:spTgt spid="4"/>
                                        </p:tgtEl>
                                        <p:attrNameLst>
                                          <p:attrName>ppt_w</p:attrName>
                                        </p:attrNameLst>
                                      </p:cBhvr>
                                      <p:tavLst>
                                        <p:tav tm="0">
                                          <p:val>
                                            <p:strVal val="ppt_w"/>
                                          </p:val>
                                        </p:tav>
                                        <p:tav tm="100000">
                                          <p:val>
                                            <p:fltVal val="0"/>
                                          </p:val>
                                        </p:tav>
                                      </p:tavLst>
                                    </p:anim>
                                    <p:anim calcmode="lin" valueType="num">
                                      <p:cBhvr>
                                        <p:cTn id="92" dur="500"/>
                                        <p:tgtEl>
                                          <p:spTgt spid="4"/>
                                        </p:tgtEl>
                                        <p:attrNameLst>
                                          <p:attrName>ppt_h</p:attrName>
                                        </p:attrNameLst>
                                      </p:cBhvr>
                                      <p:tavLst>
                                        <p:tav tm="0">
                                          <p:val>
                                            <p:strVal val="ppt_h"/>
                                          </p:val>
                                        </p:tav>
                                        <p:tav tm="100000">
                                          <p:val>
                                            <p:fltVal val="0"/>
                                          </p:val>
                                        </p:tav>
                                      </p:tavLst>
                                    </p:anim>
                                    <p:animEffect transition="out" filter="fade">
                                      <p:cBhvr>
                                        <p:cTn id="93" dur="500"/>
                                        <p:tgtEl>
                                          <p:spTgt spid="4"/>
                                        </p:tgtEl>
                                      </p:cBhvr>
                                    </p:animEffect>
                                    <p:set>
                                      <p:cBhvr>
                                        <p:cTn id="94" dur="1" fill="hold">
                                          <p:stCondLst>
                                            <p:cond delay="499"/>
                                          </p:stCondLst>
                                        </p:cTn>
                                        <p:tgtEl>
                                          <p:spTgt spid="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fade">
                                      <p:cBhvr>
                                        <p:cTn id="99" dur="1000"/>
                                        <p:tgtEl>
                                          <p:spTgt spid="3"/>
                                        </p:tgtEl>
                                      </p:cBhvr>
                                    </p:animEffect>
                                    <p:anim calcmode="lin" valueType="num">
                                      <p:cBhvr>
                                        <p:cTn id="100" dur="1000" fill="hold"/>
                                        <p:tgtEl>
                                          <p:spTgt spid="3"/>
                                        </p:tgtEl>
                                        <p:attrNameLst>
                                          <p:attrName>ppt_x</p:attrName>
                                        </p:attrNameLst>
                                      </p:cBhvr>
                                      <p:tavLst>
                                        <p:tav tm="0">
                                          <p:val>
                                            <p:strVal val="#ppt_x"/>
                                          </p:val>
                                        </p:tav>
                                        <p:tav tm="100000">
                                          <p:val>
                                            <p:strVal val="#ppt_x"/>
                                          </p:val>
                                        </p:tav>
                                      </p:tavLst>
                                    </p:anim>
                                    <p:anim calcmode="lin" valueType="num">
                                      <p:cBhvr>
                                        <p:cTn id="10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p:bldP spid="12" grpId="1"/>
      <p:bldP spid="13" grpId="0"/>
      <p:bldP spid="13" grpId="1"/>
      <p:bldP spid="4" grpId="0"/>
      <p:bldP spid="4" grpId="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CRISPR/Cas9</a:t>
            </a:r>
          </a:p>
        </p:txBody>
      </p:sp>
      <p:pic>
        <p:nvPicPr>
          <p:cNvPr id="4" name="Content Placeholder 3"/>
          <p:cNvPicPr>
            <a:picLocks noGrp="1" noChangeAspect="1"/>
          </p:cNvPicPr>
          <p:nvPr>
            <p:ph idx="1"/>
          </p:nvPr>
        </p:nvPicPr>
        <p:blipFill>
          <a:blip r:embed="rId2"/>
          <a:stretch>
            <a:fillRect/>
          </a:stretch>
        </p:blipFill>
        <p:spPr>
          <a:xfrm>
            <a:off x="427330" y="1876418"/>
            <a:ext cx="6649722" cy="3802005"/>
          </a:xfrm>
          <a:prstGeom prst="rect">
            <a:avLst/>
          </a:prstGeom>
        </p:spPr>
      </p:pic>
      <p:sp>
        <p:nvSpPr>
          <p:cNvPr id="6" name="TextBox 5"/>
          <p:cNvSpPr txBox="1"/>
          <p:nvPr/>
        </p:nvSpPr>
        <p:spPr>
          <a:xfrm>
            <a:off x="7608055" y="404505"/>
            <a:ext cx="4681728" cy="6186309"/>
          </a:xfrm>
          <a:prstGeom prst="rect">
            <a:avLst/>
          </a:prstGeom>
          <a:noFill/>
        </p:spPr>
        <p:txBody>
          <a:bodyPr wrap="square" rtlCol="0">
            <a:spAutoFit/>
          </a:bodyPr>
          <a:lstStyle/>
          <a:p>
            <a:pPr marL="285750" indent="-285750">
              <a:buFont typeface="Arial" panose="020B0604020202020204" pitchFamily="34" charset="0"/>
              <a:buChar char="•"/>
            </a:pPr>
            <a:r>
              <a:rPr lang="en-US" sz="3600" dirty="0"/>
              <a:t>Clustered regularly interspaced short palindromic repeats (CRISPR)</a:t>
            </a:r>
          </a:p>
          <a:p>
            <a:pPr marL="285750" indent="-285750">
              <a:buFont typeface="Arial" panose="020B0604020202020204" pitchFamily="34" charset="0"/>
              <a:buChar char="•"/>
            </a:pPr>
            <a:r>
              <a:rPr lang="en-US" sz="3600" dirty="0"/>
              <a:t>State of the art gene editing procedure</a:t>
            </a:r>
          </a:p>
          <a:p>
            <a:pPr marL="285750" indent="-285750">
              <a:buFont typeface="Arial" panose="020B0604020202020204" pitchFamily="34" charset="0"/>
              <a:buChar char="•"/>
            </a:pPr>
            <a:r>
              <a:rPr lang="en-US" sz="3600" dirty="0"/>
              <a:t>Derived from E. coli</a:t>
            </a:r>
          </a:p>
          <a:p>
            <a:pPr marL="285750" indent="-285750">
              <a:buFont typeface="Arial" panose="020B0604020202020204" pitchFamily="34" charset="0"/>
              <a:buChar char="•"/>
            </a:pPr>
            <a:r>
              <a:rPr lang="en-US" sz="3600" dirty="0"/>
              <a:t>CRISPR Associated genes (Cas)</a:t>
            </a:r>
          </a:p>
          <a:p>
            <a:pPr marL="742950" lvl="1" indent="-285750">
              <a:buFont typeface="Arial" panose="020B0604020202020204" pitchFamily="34" charset="0"/>
              <a:buChar char="•"/>
            </a:pPr>
            <a:r>
              <a:rPr lang="en-US" sz="3600" dirty="0"/>
              <a:t>Primarily helicase and </a:t>
            </a:r>
            <a:r>
              <a:rPr lang="en-US" sz="3600" dirty="0" smtClean="0"/>
              <a:t>nuclease</a:t>
            </a:r>
            <a:endParaRPr lang="en-US" sz="3600" dirty="0"/>
          </a:p>
        </p:txBody>
      </p:sp>
    </p:spTree>
    <p:extLst>
      <p:ext uri="{BB962C8B-B14F-4D97-AF65-F5344CB8AC3E}">
        <p14:creationId xmlns:p14="http://schemas.microsoft.com/office/powerpoint/2010/main" val="2610278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Knockout Procedure</a:t>
            </a:r>
          </a:p>
        </p:txBody>
      </p:sp>
      <p:sp>
        <p:nvSpPr>
          <p:cNvPr id="3" name="Content Placeholder 2"/>
          <p:cNvSpPr>
            <a:spLocks noGrp="1"/>
          </p:cNvSpPr>
          <p:nvPr>
            <p:ph idx="1"/>
          </p:nvPr>
        </p:nvSpPr>
        <p:spPr>
          <a:xfrm>
            <a:off x="343929" y="2031571"/>
            <a:ext cx="6474048" cy="4682267"/>
          </a:xfrm>
        </p:spPr>
        <p:txBody>
          <a:bodyPr>
            <a:noAutofit/>
          </a:bodyPr>
          <a:lstStyle/>
          <a:p>
            <a:r>
              <a:rPr lang="en-US" sz="4000" b="1" dirty="0"/>
              <a:t>gRNA</a:t>
            </a:r>
            <a:r>
              <a:rPr lang="en-US" sz="4000" dirty="0"/>
              <a:t> Design (Guiding </a:t>
            </a:r>
            <a:r>
              <a:rPr lang="en-US" sz="4000" dirty="0" smtClean="0"/>
              <a:t>RNA)</a:t>
            </a:r>
            <a:endParaRPr lang="en-US" sz="4000" dirty="0"/>
          </a:p>
          <a:p>
            <a:pPr lvl="1"/>
            <a:r>
              <a:rPr lang="en-US" sz="3600" dirty="0" smtClean="0"/>
              <a:t>19 </a:t>
            </a:r>
            <a:r>
              <a:rPr lang="en-US" sz="3600" dirty="0"/>
              <a:t>– 25 nucleotides long</a:t>
            </a:r>
          </a:p>
          <a:p>
            <a:pPr lvl="1"/>
            <a:r>
              <a:rPr lang="en-US" sz="3600" dirty="0"/>
              <a:t>Adjacent to a 5’-NGG-3’ proto-spacer motif (PAM) </a:t>
            </a:r>
            <a:endParaRPr lang="en-US" sz="3600" dirty="0" smtClean="0"/>
          </a:p>
          <a:p>
            <a:pPr lvl="1"/>
            <a:r>
              <a:rPr lang="en-US" sz="3600" dirty="0" smtClean="0"/>
              <a:t>Complement to target sequence</a:t>
            </a:r>
            <a:endParaRPr lang="en-US" sz="3600" dirty="0"/>
          </a:p>
          <a:p>
            <a:pPr lvl="1"/>
            <a:r>
              <a:rPr lang="en-US" sz="3600" dirty="0"/>
              <a:t>NDUFA2 target sequence “CCAGAGCTTGGGCTGCACAT”</a:t>
            </a:r>
          </a:p>
          <a:p>
            <a:pPr lvl="1"/>
            <a:endParaRPr lang="en-US" sz="1600" dirty="0"/>
          </a:p>
          <a:p>
            <a:pPr lvl="1"/>
            <a:endParaRPr lang="en-US" sz="1600" dirty="0"/>
          </a:p>
        </p:txBody>
      </p:sp>
      <p:pic>
        <p:nvPicPr>
          <p:cNvPr id="6" name="Picture 5"/>
          <p:cNvPicPr>
            <a:picLocks noChangeAspect="1"/>
          </p:cNvPicPr>
          <p:nvPr/>
        </p:nvPicPr>
        <p:blipFill>
          <a:blip r:embed="rId2"/>
          <a:stretch>
            <a:fillRect/>
          </a:stretch>
        </p:blipFill>
        <p:spPr>
          <a:xfrm>
            <a:off x="6995375" y="2909245"/>
            <a:ext cx="4933013" cy="3572182"/>
          </a:xfrm>
          <a:prstGeom prst="rect">
            <a:avLst/>
          </a:prstGeom>
        </p:spPr>
      </p:pic>
      <p:pic>
        <p:nvPicPr>
          <p:cNvPr id="7" name="Picture 6"/>
          <p:cNvPicPr>
            <a:picLocks noChangeAspect="1"/>
          </p:cNvPicPr>
          <p:nvPr/>
        </p:nvPicPr>
        <p:blipFill>
          <a:blip r:embed="rId3"/>
          <a:stretch>
            <a:fillRect/>
          </a:stretch>
        </p:blipFill>
        <p:spPr>
          <a:xfrm>
            <a:off x="6223263" y="1897922"/>
            <a:ext cx="5882523" cy="746076"/>
          </a:xfrm>
          <a:prstGeom prst="rect">
            <a:avLst/>
          </a:prstGeom>
        </p:spPr>
      </p:pic>
      <p:cxnSp>
        <p:nvCxnSpPr>
          <p:cNvPr id="13" name="Straight Connector 12"/>
          <p:cNvCxnSpPr/>
          <p:nvPr/>
        </p:nvCxnSpPr>
        <p:spPr>
          <a:xfrm>
            <a:off x="6223263" y="2643998"/>
            <a:ext cx="1520305" cy="3073061"/>
          </a:xfrm>
          <a:prstGeom prst="line">
            <a:avLst/>
          </a:prstGeom>
        </p:spPr>
        <p:style>
          <a:lnRef idx="1">
            <a:schemeClr val="accent5"/>
          </a:lnRef>
          <a:fillRef idx="0">
            <a:schemeClr val="accent5"/>
          </a:fillRef>
          <a:effectRef idx="0">
            <a:schemeClr val="accent5"/>
          </a:effectRef>
          <a:fontRef idx="minor">
            <a:schemeClr val="tx1"/>
          </a:fontRef>
        </p:style>
      </p:cxnSp>
      <p:cxnSp>
        <p:nvCxnSpPr>
          <p:cNvPr id="15" name="Straight Connector 14"/>
          <p:cNvCxnSpPr/>
          <p:nvPr/>
        </p:nvCxnSpPr>
        <p:spPr>
          <a:xfrm flipV="1">
            <a:off x="9572368" y="2643998"/>
            <a:ext cx="2533418" cy="3056586"/>
          </a:xfrm>
          <a:prstGeom prst="line">
            <a:avLst/>
          </a:prstGeom>
        </p:spPr>
        <p:style>
          <a:lnRef idx="1">
            <a:schemeClr val="accent5"/>
          </a:lnRef>
          <a:fillRef idx="0">
            <a:schemeClr val="accent5"/>
          </a:fillRef>
          <a:effectRef idx="0">
            <a:schemeClr val="accent5"/>
          </a:effectRef>
          <a:fontRef idx="minor">
            <a:schemeClr val="tx1"/>
          </a:fontRef>
        </p:style>
      </p:cxnSp>
      <p:sp>
        <p:nvSpPr>
          <p:cNvPr id="16" name="Line Callout 1 15"/>
          <p:cNvSpPr/>
          <p:nvPr/>
        </p:nvSpPr>
        <p:spPr>
          <a:xfrm>
            <a:off x="5788927" y="309228"/>
            <a:ext cx="1855785" cy="1034601"/>
          </a:xfrm>
          <a:prstGeom prst="borderCallout1">
            <a:avLst>
              <a:gd name="adj1" fmla="val 171479"/>
              <a:gd name="adj2" fmla="val 133413"/>
              <a:gd name="adj3" fmla="val 101743"/>
              <a:gd name="adj4" fmla="val 490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NDUFA2 Target sequence </a:t>
            </a:r>
            <a:endParaRPr lang="en-US" dirty="0"/>
          </a:p>
        </p:txBody>
      </p:sp>
      <p:sp>
        <p:nvSpPr>
          <p:cNvPr id="17" name="Line Callout 1 16"/>
          <p:cNvSpPr/>
          <p:nvPr/>
        </p:nvSpPr>
        <p:spPr>
          <a:xfrm>
            <a:off x="10763018" y="365125"/>
            <a:ext cx="1342768" cy="859141"/>
          </a:xfrm>
          <a:prstGeom prst="borderCallout1">
            <a:avLst>
              <a:gd name="adj1" fmla="val 102117"/>
              <a:gd name="adj2" fmla="val 55631"/>
              <a:gd name="adj3" fmla="val 203275"/>
              <a:gd name="adj4" fmla="val 5650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PAM</a:t>
            </a:r>
            <a:endParaRPr lang="en-US" dirty="0"/>
          </a:p>
        </p:txBody>
      </p:sp>
    </p:spTree>
    <p:extLst>
      <p:ext uri="{BB962C8B-B14F-4D97-AF65-F5344CB8AC3E}">
        <p14:creationId xmlns:p14="http://schemas.microsoft.com/office/powerpoint/2010/main" val="257848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outVertical)">
                                      <p:cBhvr>
                                        <p:cTn id="28" dur="500"/>
                                        <p:tgtEl>
                                          <p:spTgt spid="16"/>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outVertic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Knockout Procedure</a:t>
            </a:r>
          </a:p>
        </p:txBody>
      </p:sp>
      <p:sp>
        <p:nvSpPr>
          <p:cNvPr id="3" name="Content Placeholder 2"/>
          <p:cNvSpPr>
            <a:spLocks noGrp="1"/>
          </p:cNvSpPr>
          <p:nvPr>
            <p:ph idx="1"/>
          </p:nvPr>
        </p:nvSpPr>
        <p:spPr/>
        <p:txBody>
          <a:bodyPr>
            <a:normAutofit/>
          </a:bodyPr>
          <a:lstStyle/>
          <a:p>
            <a:r>
              <a:rPr lang="en-US" sz="3600" b="1" dirty="0">
                <a:solidFill>
                  <a:schemeClr val="bg2">
                    <a:lumMod val="75000"/>
                  </a:schemeClr>
                </a:solidFill>
              </a:rPr>
              <a:t>gRNA</a:t>
            </a:r>
            <a:r>
              <a:rPr lang="en-US" sz="3600" dirty="0">
                <a:solidFill>
                  <a:schemeClr val="bg2">
                    <a:lumMod val="75000"/>
                  </a:schemeClr>
                </a:solidFill>
              </a:rPr>
              <a:t> Design </a:t>
            </a:r>
          </a:p>
          <a:p>
            <a:r>
              <a:rPr lang="en-US" sz="3600" dirty="0" smtClean="0"/>
              <a:t>Cloning </a:t>
            </a:r>
            <a:r>
              <a:rPr lang="en-US" sz="3600" dirty="0"/>
              <a:t>of Oligo (gRNA) into a CRISPR/Cas9 Nuclease </a:t>
            </a:r>
            <a:r>
              <a:rPr lang="en-US" sz="3600" dirty="0" smtClean="0"/>
              <a:t>Vector</a:t>
            </a:r>
          </a:p>
        </p:txBody>
      </p:sp>
    </p:spTree>
    <p:extLst>
      <p:ext uri="{BB962C8B-B14F-4D97-AF65-F5344CB8AC3E}">
        <p14:creationId xmlns:p14="http://schemas.microsoft.com/office/powerpoint/2010/main" val="218404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Knockout Procedure</a:t>
            </a:r>
          </a:p>
        </p:txBody>
      </p:sp>
      <p:sp>
        <p:nvSpPr>
          <p:cNvPr id="3" name="Content Placeholder 2"/>
          <p:cNvSpPr>
            <a:spLocks noGrp="1"/>
          </p:cNvSpPr>
          <p:nvPr>
            <p:ph idx="1"/>
          </p:nvPr>
        </p:nvSpPr>
        <p:spPr/>
        <p:txBody>
          <a:bodyPr>
            <a:normAutofit/>
          </a:bodyPr>
          <a:lstStyle/>
          <a:p>
            <a:r>
              <a:rPr lang="en-US" sz="3600" b="1" dirty="0" smtClean="0">
                <a:solidFill>
                  <a:schemeClr val="bg2">
                    <a:lumMod val="75000"/>
                  </a:schemeClr>
                </a:solidFill>
              </a:rPr>
              <a:t>gRNA</a:t>
            </a:r>
            <a:r>
              <a:rPr lang="en-US" sz="3600" dirty="0" smtClean="0">
                <a:solidFill>
                  <a:schemeClr val="bg2">
                    <a:lumMod val="75000"/>
                  </a:schemeClr>
                </a:solidFill>
              </a:rPr>
              <a:t> Design </a:t>
            </a:r>
          </a:p>
          <a:p>
            <a:r>
              <a:rPr lang="en-US" sz="3600" dirty="0" smtClean="0">
                <a:solidFill>
                  <a:schemeClr val="bg2">
                    <a:lumMod val="75000"/>
                  </a:schemeClr>
                </a:solidFill>
              </a:rPr>
              <a:t>Cloning of Oligo (gRNA) into a CRISPR/Cas9 Nuclease Vector</a:t>
            </a:r>
          </a:p>
          <a:p>
            <a:r>
              <a:rPr lang="en-US" sz="3600" dirty="0" smtClean="0"/>
              <a:t>Infection of Cell Line</a:t>
            </a:r>
          </a:p>
          <a:p>
            <a:endParaRPr lang="en-US" sz="3600" dirty="0"/>
          </a:p>
          <a:p>
            <a:pPr marL="0" indent="0" algn="ctr">
              <a:buNone/>
            </a:pPr>
            <a:r>
              <a:rPr lang="en-US" sz="3600" b="1" dirty="0" smtClean="0">
                <a:solidFill>
                  <a:srgbClr val="FF0000"/>
                </a:solidFill>
              </a:rPr>
              <a:t>NO TIME TO TALK ABOUT THESE STEPS</a:t>
            </a:r>
          </a:p>
        </p:txBody>
      </p:sp>
    </p:spTree>
    <p:extLst>
      <p:ext uri="{BB962C8B-B14F-4D97-AF65-F5344CB8AC3E}">
        <p14:creationId xmlns:p14="http://schemas.microsoft.com/office/powerpoint/2010/main" val="232903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outVertic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974</TotalTime>
  <Words>811</Words>
  <Application>Microsoft Office PowerPoint</Application>
  <PresentationFormat>Widescreen</PresentationFormat>
  <Paragraphs>104</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Courier New</vt:lpstr>
      <vt:lpstr>Office Theme</vt:lpstr>
      <vt:lpstr>Does a knockout of NDUFA2 Lead to Parkinson’s Disease? </vt:lpstr>
      <vt:lpstr>What is Parkinson's Disease (PD)?</vt:lpstr>
      <vt:lpstr>MPP+ Induces Parkinson’s Symptoms</vt:lpstr>
      <vt:lpstr>Complex I</vt:lpstr>
      <vt:lpstr>Does A Knockout of NDUFA2 Cause Symptoms Found In PD?</vt:lpstr>
      <vt:lpstr>CRISPR/Cas9</vt:lpstr>
      <vt:lpstr>Knockout Procedure</vt:lpstr>
      <vt:lpstr>Knockout Procedure</vt:lpstr>
      <vt:lpstr>Knockout Procedure</vt:lpstr>
      <vt:lpstr>Refresher</vt:lpstr>
      <vt:lpstr>Isolation of Mitochondria</vt:lpstr>
      <vt:lpstr>Complex I Intact in a NDUFA2 knockout?</vt:lpstr>
      <vt:lpstr>Complex I Intact in a NDUFA2 knockout?</vt:lpstr>
      <vt:lpstr>PowerPoint Presentation</vt:lpstr>
      <vt:lpstr>What Is Hoped To Be Seen</vt:lpstr>
      <vt:lpstr>Measuring Effect of Knockout </vt:lpstr>
      <vt:lpstr>Discussion</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a knockout of NDUFA2 Lead to Parkinson’s Disease?</dc:title>
  <dc:creator>Ruairidh Barlow</dc:creator>
  <cp:lastModifiedBy>Ruairidh Barlow</cp:lastModifiedBy>
  <cp:revision>73</cp:revision>
  <dcterms:created xsi:type="dcterms:W3CDTF">2017-05-01T13:46:37Z</dcterms:created>
  <dcterms:modified xsi:type="dcterms:W3CDTF">2017-05-08T13:16:40Z</dcterms:modified>
</cp:coreProperties>
</file>