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7" r:id="rId5"/>
    <p:sldId id="264" r:id="rId6"/>
    <p:sldId id="259" r:id="rId7"/>
    <p:sldId id="266" r:id="rId8"/>
    <p:sldId id="265" r:id="rId9"/>
    <p:sldId id="268" r:id="rId10"/>
    <p:sldId id="269" r:id="rId11"/>
    <p:sldId id="270" r:id="rId12"/>
    <p:sldId id="271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6FDC"/>
    <a:srgbClr val="E679EC"/>
    <a:srgbClr val="FFFDF9"/>
    <a:srgbClr val="DE7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0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2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3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2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B9D50-A3F8-4C4F-9F35-854E0FAEADA6}" type="datetimeFigureOut">
              <a:rPr lang="en-US" smtClean="0"/>
              <a:t>5/8/17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F150-99E3-8C4B-903D-CB20560B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nigms.nih.gov/index.cfm?event=viewDetail&amp;imageID=250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733"/>
            <a:ext cx="10515600" cy="1889655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Higher Affinity Heptapeptides Against Influenza Hemagglutinin-Sialic Acid Identification for Treating Flu Virus Disease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634" y="4665133"/>
            <a:ext cx="575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Times New Roman" charset="0"/>
                <a:ea typeface="Times New Roman" charset="0"/>
                <a:cs typeface="Times New Roman" charset="0"/>
              </a:rPr>
              <a:t>Ahmed ”e” Al Qaffas </a:t>
            </a:r>
            <a:endParaRPr lang="en-US" sz="4800" dirty="0">
              <a:solidFill>
                <a:srgbClr val="00B0F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0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5543432" y="1681665"/>
            <a:ext cx="3444798" cy="306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2534" y="1681665"/>
            <a:ext cx="3444798" cy="306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015999" y="4162398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95172" y="4162396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31066" y="4162398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7-Point Star 27"/>
          <p:cNvSpPr/>
          <p:nvPr/>
        </p:nvSpPr>
        <p:spPr>
          <a:xfrm>
            <a:off x="799256" y="3722131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7-Point Star 28"/>
          <p:cNvSpPr/>
          <p:nvPr/>
        </p:nvSpPr>
        <p:spPr>
          <a:xfrm>
            <a:off x="1476589" y="3739063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7-Point Star 29"/>
          <p:cNvSpPr/>
          <p:nvPr/>
        </p:nvSpPr>
        <p:spPr>
          <a:xfrm>
            <a:off x="2137276" y="3730598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7-Point Star 30"/>
          <p:cNvSpPr/>
          <p:nvPr/>
        </p:nvSpPr>
        <p:spPr>
          <a:xfrm>
            <a:off x="2777641" y="3764466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372792" y="4120065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57195" y="5438747"/>
            <a:ext cx="474133" cy="50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011194" y="5550413"/>
            <a:ext cx="0" cy="365760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57195" y="6064339"/>
            <a:ext cx="474133" cy="50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7-Point Star 36"/>
          <p:cNvSpPr/>
          <p:nvPr/>
        </p:nvSpPr>
        <p:spPr>
          <a:xfrm>
            <a:off x="757194" y="6073746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71233" y="1139798"/>
            <a:ext cx="1641924" cy="369332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7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Pre-coated well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340400" y="6077229"/>
            <a:ext cx="26439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Heptapeptide chain</a:t>
            </a:r>
          </a:p>
          <a:p>
            <a:endParaRPr lang="en-US" dirty="0"/>
          </a:p>
        </p:txBody>
      </p:sp>
      <p:sp>
        <p:nvSpPr>
          <p:cNvPr id="43" name="Right Arrow 42"/>
          <p:cNvSpPr/>
          <p:nvPr/>
        </p:nvSpPr>
        <p:spPr>
          <a:xfrm>
            <a:off x="4143866" y="3403822"/>
            <a:ext cx="1073032" cy="597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327497" y="1139798"/>
            <a:ext cx="1876668" cy="369332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6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smtClean="0"/>
              <a:t>Viral introduction 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144554" y="4145467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823727" y="4145465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499220" y="4145467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159621" y="4145467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7-Point Star 63"/>
          <p:cNvSpPr/>
          <p:nvPr/>
        </p:nvSpPr>
        <p:spPr>
          <a:xfrm>
            <a:off x="5927811" y="3705200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7-Point Star 64"/>
          <p:cNvSpPr/>
          <p:nvPr/>
        </p:nvSpPr>
        <p:spPr>
          <a:xfrm>
            <a:off x="6605144" y="3722132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7-Point Star 65"/>
          <p:cNvSpPr/>
          <p:nvPr/>
        </p:nvSpPr>
        <p:spPr>
          <a:xfrm>
            <a:off x="7265831" y="3713667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7-Point Star 66"/>
          <p:cNvSpPr/>
          <p:nvPr/>
        </p:nvSpPr>
        <p:spPr>
          <a:xfrm>
            <a:off x="7907314" y="3713667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llate 67"/>
          <p:cNvSpPr/>
          <p:nvPr/>
        </p:nvSpPr>
        <p:spPr>
          <a:xfrm rot="5400000" flipH="1">
            <a:off x="5937366" y="3436649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ollate 68"/>
          <p:cNvSpPr/>
          <p:nvPr/>
        </p:nvSpPr>
        <p:spPr>
          <a:xfrm rot="5400000" flipH="1">
            <a:off x="7918659" y="3436648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Collate 69"/>
          <p:cNvSpPr/>
          <p:nvPr/>
        </p:nvSpPr>
        <p:spPr>
          <a:xfrm rot="3962991" flipH="1">
            <a:off x="7693622" y="2810265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Collate 70"/>
          <p:cNvSpPr/>
          <p:nvPr/>
        </p:nvSpPr>
        <p:spPr>
          <a:xfrm rot="5400000" flipH="1">
            <a:off x="6615016" y="3376533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Collate 71"/>
          <p:cNvSpPr/>
          <p:nvPr/>
        </p:nvSpPr>
        <p:spPr>
          <a:xfrm rot="6677492" flipH="1">
            <a:off x="6899239" y="2734831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Collate 72"/>
          <p:cNvSpPr/>
          <p:nvPr/>
        </p:nvSpPr>
        <p:spPr>
          <a:xfrm rot="7123714" flipH="1">
            <a:off x="6237978" y="2700045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943763" y="5438746"/>
            <a:ext cx="474133" cy="50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6724139" y="5454508"/>
            <a:ext cx="13227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influenza</a:t>
            </a:r>
            <a:br>
              <a:rPr lang="en-US" sz="2400" dirty="0" smtClean="0"/>
            </a:br>
            <a:r>
              <a:rPr lang="en-US" sz="2400" dirty="0" smtClean="0"/>
              <a:t> strain X</a:t>
            </a:r>
          </a:p>
          <a:p>
            <a:endParaRPr lang="en-US" dirty="0"/>
          </a:p>
        </p:txBody>
      </p:sp>
      <p:sp>
        <p:nvSpPr>
          <p:cNvPr id="76" name="Collate 75"/>
          <p:cNvSpPr/>
          <p:nvPr/>
        </p:nvSpPr>
        <p:spPr>
          <a:xfrm rot="5400000" flipH="1">
            <a:off x="5962406" y="5512154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40400" y="5550413"/>
            <a:ext cx="92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DLCM</a:t>
            </a:r>
            <a:endParaRPr lang="en-US" sz="2400" dirty="0"/>
          </a:p>
        </p:txBody>
      </p:sp>
      <p:sp>
        <p:nvSpPr>
          <p:cNvPr id="81" name="Right Arrow 80"/>
          <p:cNvSpPr/>
          <p:nvPr/>
        </p:nvSpPr>
        <p:spPr>
          <a:xfrm>
            <a:off x="9451376" y="3366750"/>
            <a:ext cx="2740623" cy="597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Washing the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3982" y="2182799"/>
            <a:ext cx="2603992" cy="306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798" y="4622800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07971" y="4622798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83464" y="4622800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43865" y="4622800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7-Point Star 8"/>
          <p:cNvSpPr/>
          <p:nvPr/>
        </p:nvSpPr>
        <p:spPr>
          <a:xfrm>
            <a:off x="1612055" y="4182533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2289388" y="4199465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7-Point Star 10"/>
          <p:cNvSpPr/>
          <p:nvPr/>
        </p:nvSpPr>
        <p:spPr>
          <a:xfrm>
            <a:off x="2950075" y="4191000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7-Point Star 11"/>
          <p:cNvSpPr/>
          <p:nvPr/>
        </p:nvSpPr>
        <p:spPr>
          <a:xfrm>
            <a:off x="3591558" y="4191000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llate 12"/>
          <p:cNvSpPr/>
          <p:nvPr/>
        </p:nvSpPr>
        <p:spPr>
          <a:xfrm rot="5400000" flipH="1">
            <a:off x="2312250" y="3929668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llate 13"/>
          <p:cNvSpPr/>
          <p:nvPr/>
        </p:nvSpPr>
        <p:spPr>
          <a:xfrm rot="5400000" flipH="1">
            <a:off x="3608037" y="3929667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llate 14"/>
          <p:cNvSpPr/>
          <p:nvPr/>
        </p:nvSpPr>
        <p:spPr>
          <a:xfrm rot="5400000" flipH="1">
            <a:off x="1647921" y="3864125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riangle 15"/>
          <p:cNvSpPr/>
          <p:nvPr/>
        </p:nvSpPr>
        <p:spPr>
          <a:xfrm rot="10800000">
            <a:off x="1608204" y="3590614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/>
          <p:cNvSpPr/>
          <p:nvPr/>
        </p:nvSpPr>
        <p:spPr>
          <a:xfrm rot="10800000">
            <a:off x="2285736" y="3610223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/>
          <p:cNvSpPr/>
          <p:nvPr/>
        </p:nvSpPr>
        <p:spPr>
          <a:xfrm rot="10800000">
            <a:off x="3585479" y="3639467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/>
          <p:cNvSpPr/>
          <p:nvPr/>
        </p:nvSpPr>
        <p:spPr>
          <a:xfrm rot="10800000">
            <a:off x="3069200" y="2805692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/>
          <p:cNvSpPr/>
          <p:nvPr/>
        </p:nvSpPr>
        <p:spPr>
          <a:xfrm rot="10800000">
            <a:off x="1924367" y="2916268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94301" y="1207746"/>
            <a:ext cx="2583673" cy="830997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7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Primary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antibody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638563" y="3701902"/>
            <a:ext cx="2740623" cy="597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Washing the well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24366" y="5534440"/>
            <a:ext cx="474133" cy="5080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64703" y="5477146"/>
            <a:ext cx="1168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Rabbit</a:t>
            </a:r>
          </a:p>
          <a:p>
            <a:r>
              <a:rPr lang="en-US" dirty="0" smtClean="0"/>
              <a:t>Anti-flu</a:t>
            </a:r>
            <a:br>
              <a:rPr lang="en-US" dirty="0" smtClean="0"/>
            </a:br>
            <a:r>
              <a:rPr lang="en-US" dirty="0" smtClean="0"/>
              <a:t>antibodies</a:t>
            </a:r>
            <a:endParaRPr lang="en-US" dirty="0"/>
          </a:p>
        </p:txBody>
      </p:sp>
      <p:sp>
        <p:nvSpPr>
          <p:cNvPr id="25" name="Triangle 24"/>
          <p:cNvSpPr/>
          <p:nvPr/>
        </p:nvSpPr>
        <p:spPr>
          <a:xfrm rot="10800000">
            <a:off x="1949238" y="5656509"/>
            <a:ext cx="438164" cy="320056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839775" y="2182799"/>
            <a:ext cx="2603992" cy="306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176059" y="4653681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855232" y="4653679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530725" y="4653681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191126" y="4653681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7-Point Star 30"/>
          <p:cNvSpPr/>
          <p:nvPr/>
        </p:nvSpPr>
        <p:spPr>
          <a:xfrm>
            <a:off x="7959316" y="4213414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7-Point Star 31"/>
          <p:cNvSpPr/>
          <p:nvPr/>
        </p:nvSpPr>
        <p:spPr>
          <a:xfrm>
            <a:off x="8636649" y="4230346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7-Point Star 32"/>
          <p:cNvSpPr/>
          <p:nvPr/>
        </p:nvSpPr>
        <p:spPr>
          <a:xfrm>
            <a:off x="9297336" y="4221881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7-Point Star 33"/>
          <p:cNvSpPr/>
          <p:nvPr/>
        </p:nvSpPr>
        <p:spPr>
          <a:xfrm>
            <a:off x="9938819" y="4221881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llate 34"/>
          <p:cNvSpPr/>
          <p:nvPr/>
        </p:nvSpPr>
        <p:spPr>
          <a:xfrm rot="5400000" flipH="1">
            <a:off x="8659511" y="3960549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ollate 35"/>
          <p:cNvSpPr/>
          <p:nvPr/>
        </p:nvSpPr>
        <p:spPr>
          <a:xfrm rot="5400000" flipH="1">
            <a:off x="9955298" y="3960548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ollate 36"/>
          <p:cNvSpPr/>
          <p:nvPr/>
        </p:nvSpPr>
        <p:spPr>
          <a:xfrm rot="5400000" flipH="1">
            <a:off x="7995182" y="3895006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riangle 37"/>
          <p:cNvSpPr/>
          <p:nvPr/>
        </p:nvSpPr>
        <p:spPr>
          <a:xfrm rot="10800000">
            <a:off x="8603052" y="3648934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 rot="10800000">
            <a:off x="9927488" y="3665747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/>
          <p:cNvSpPr/>
          <p:nvPr/>
        </p:nvSpPr>
        <p:spPr>
          <a:xfrm rot="10800000">
            <a:off x="7958012" y="3599316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/>
          <p:cNvSpPr/>
          <p:nvPr/>
        </p:nvSpPr>
        <p:spPr>
          <a:xfrm rot="10577148">
            <a:off x="8918202" y="3438710"/>
            <a:ext cx="394859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-Shape 41"/>
          <p:cNvSpPr/>
          <p:nvPr/>
        </p:nvSpPr>
        <p:spPr>
          <a:xfrm rot="5215311">
            <a:off x="9688000" y="3438709"/>
            <a:ext cx="526896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-Shape 42"/>
          <p:cNvSpPr/>
          <p:nvPr/>
        </p:nvSpPr>
        <p:spPr>
          <a:xfrm rot="10577148">
            <a:off x="8240776" y="3403997"/>
            <a:ext cx="394859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Callout 3 43"/>
          <p:cNvSpPr/>
          <p:nvPr/>
        </p:nvSpPr>
        <p:spPr>
          <a:xfrm>
            <a:off x="8425351" y="3006239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ine Callout 3 44"/>
          <p:cNvSpPr/>
          <p:nvPr/>
        </p:nvSpPr>
        <p:spPr>
          <a:xfrm>
            <a:off x="9189708" y="3006239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ne Callout 3 45"/>
          <p:cNvSpPr/>
          <p:nvPr/>
        </p:nvSpPr>
        <p:spPr>
          <a:xfrm>
            <a:off x="9900574" y="3023591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815844" y="1205987"/>
            <a:ext cx="2583673" cy="830997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7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Secondary antibody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976850" y="5534440"/>
            <a:ext cx="474133" cy="8045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8"/>
          <p:cNvSpPr/>
          <p:nvPr/>
        </p:nvSpPr>
        <p:spPr>
          <a:xfrm rot="10577148">
            <a:off x="8017947" y="5916734"/>
            <a:ext cx="270822" cy="364700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Callout 3 49"/>
          <p:cNvSpPr/>
          <p:nvPr/>
        </p:nvSpPr>
        <p:spPr>
          <a:xfrm>
            <a:off x="8141764" y="5645016"/>
            <a:ext cx="158533" cy="158322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8624481" y="5538388"/>
            <a:ext cx="1247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Goat’s</a:t>
            </a:r>
          </a:p>
          <a:p>
            <a:r>
              <a:rPr lang="en-US" dirty="0" smtClean="0"/>
              <a:t>Anti-Rabbit</a:t>
            </a:r>
          </a:p>
          <a:p>
            <a:r>
              <a:rPr lang="en-US" dirty="0" smtClean="0"/>
              <a:t>Antibodies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425351" y="3027046"/>
            <a:ext cx="50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HRP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9898550" y="3043980"/>
            <a:ext cx="50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HRP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9180752" y="3024013"/>
            <a:ext cx="50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HRP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94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412" y="-29350"/>
            <a:ext cx="10515600" cy="1325563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0B0F0"/>
                </a:solidFill>
              </a:rPr>
              <a:t>Binding</a:t>
            </a:r>
            <a:r>
              <a:rPr lang="en-US" dirty="0" smtClean="0">
                <a:solidFill>
                  <a:srgbClr val="00B0F0"/>
                </a:solidFill>
              </a:rPr>
              <a:t> detection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07375" y="3266532"/>
            <a:ext cx="2603992" cy="306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43659" y="5737414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622832" y="5737412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98325" y="5737414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58726" y="5737414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7-Point Star 29"/>
          <p:cNvSpPr/>
          <p:nvPr/>
        </p:nvSpPr>
        <p:spPr>
          <a:xfrm>
            <a:off x="2726916" y="5297147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7-Point Star 30"/>
          <p:cNvSpPr/>
          <p:nvPr/>
        </p:nvSpPr>
        <p:spPr>
          <a:xfrm>
            <a:off x="3404249" y="5314079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7-Point Star 31"/>
          <p:cNvSpPr/>
          <p:nvPr/>
        </p:nvSpPr>
        <p:spPr>
          <a:xfrm>
            <a:off x="4064936" y="5305614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7-Point Star 32"/>
          <p:cNvSpPr/>
          <p:nvPr/>
        </p:nvSpPr>
        <p:spPr>
          <a:xfrm>
            <a:off x="4706419" y="5305614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llate 33"/>
          <p:cNvSpPr/>
          <p:nvPr/>
        </p:nvSpPr>
        <p:spPr>
          <a:xfrm rot="5400000" flipH="1">
            <a:off x="3427111" y="5044282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ollate 34"/>
          <p:cNvSpPr/>
          <p:nvPr/>
        </p:nvSpPr>
        <p:spPr>
          <a:xfrm rot="5400000" flipH="1">
            <a:off x="4722898" y="5044281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ollate 35"/>
          <p:cNvSpPr/>
          <p:nvPr/>
        </p:nvSpPr>
        <p:spPr>
          <a:xfrm rot="5400000" flipH="1">
            <a:off x="2762782" y="4978739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riangle 36"/>
          <p:cNvSpPr/>
          <p:nvPr/>
        </p:nvSpPr>
        <p:spPr>
          <a:xfrm rot="10800000">
            <a:off x="3370652" y="4732667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 rot="10800000">
            <a:off x="4695088" y="4749480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 rot="10800000">
            <a:off x="2725612" y="4683049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-Shape 39"/>
          <p:cNvSpPr/>
          <p:nvPr/>
        </p:nvSpPr>
        <p:spPr>
          <a:xfrm rot="10577148">
            <a:off x="3685802" y="4522443"/>
            <a:ext cx="394859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-Shape 40"/>
          <p:cNvSpPr/>
          <p:nvPr/>
        </p:nvSpPr>
        <p:spPr>
          <a:xfrm rot="5215311">
            <a:off x="4455600" y="4522442"/>
            <a:ext cx="526896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-Shape 41"/>
          <p:cNvSpPr/>
          <p:nvPr/>
        </p:nvSpPr>
        <p:spPr>
          <a:xfrm rot="10577148">
            <a:off x="3008376" y="4487730"/>
            <a:ext cx="394859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ne Callout 3 42"/>
          <p:cNvSpPr/>
          <p:nvPr/>
        </p:nvSpPr>
        <p:spPr>
          <a:xfrm>
            <a:off x="3192951" y="4089972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Callout 3 43"/>
          <p:cNvSpPr/>
          <p:nvPr/>
        </p:nvSpPr>
        <p:spPr>
          <a:xfrm>
            <a:off x="3957308" y="4089972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ine Callout 3 44"/>
          <p:cNvSpPr/>
          <p:nvPr/>
        </p:nvSpPr>
        <p:spPr>
          <a:xfrm>
            <a:off x="4668174" y="4107324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rved Down Arrow 45"/>
          <p:cNvSpPr/>
          <p:nvPr/>
        </p:nvSpPr>
        <p:spPr>
          <a:xfrm>
            <a:off x="838200" y="2048933"/>
            <a:ext cx="2831497" cy="9990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797" y="3499315"/>
            <a:ext cx="2391646" cy="830997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7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H2O2 + 2 2' azinobis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50475" y="4089972"/>
            <a:ext cx="50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HRP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4680269" y="4095666"/>
            <a:ext cx="50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HRP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3204512" y="4076727"/>
            <a:ext cx="50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HRP</a:t>
            </a:r>
            <a:endParaRPr lang="en-US" sz="1200" dirty="0"/>
          </a:p>
        </p:txBody>
      </p:sp>
      <p:sp>
        <p:nvSpPr>
          <p:cNvPr id="51" name="Right Arrow 50"/>
          <p:cNvSpPr/>
          <p:nvPr/>
        </p:nvSpPr>
        <p:spPr>
          <a:xfrm>
            <a:off x="5655733" y="5009991"/>
            <a:ext cx="2980267" cy="1040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HRP+H2O2&gt; Green dye</a:t>
            </a: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089846" y="3299012"/>
            <a:ext cx="2468877" cy="30649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9306590" y="5771278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9985763" y="5771276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0661256" y="5771278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1321657" y="5771278"/>
            <a:ext cx="0" cy="626533"/>
          </a:xfrm>
          <a:prstGeom prst="straightConnector1">
            <a:avLst/>
          </a:prstGeom>
          <a:ln w="666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7-Point Star 56"/>
          <p:cNvSpPr/>
          <p:nvPr/>
        </p:nvSpPr>
        <p:spPr>
          <a:xfrm>
            <a:off x="9089847" y="5331011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7-Point Star 57"/>
          <p:cNvSpPr/>
          <p:nvPr/>
        </p:nvSpPr>
        <p:spPr>
          <a:xfrm>
            <a:off x="9767180" y="5347943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7-Point Star 58"/>
          <p:cNvSpPr/>
          <p:nvPr/>
        </p:nvSpPr>
        <p:spPr>
          <a:xfrm>
            <a:off x="10427867" y="5339478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7-Point Star 59"/>
          <p:cNvSpPr/>
          <p:nvPr/>
        </p:nvSpPr>
        <p:spPr>
          <a:xfrm>
            <a:off x="11069350" y="5339478"/>
            <a:ext cx="471032" cy="440265"/>
          </a:xfrm>
          <a:prstGeom prst="star7">
            <a:avLst/>
          </a:prstGeom>
          <a:solidFill>
            <a:srgbClr val="E67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ollate 60"/>
          <p:cNvSpPr/>
          <p:nvPr/>
        </p:nvSpPr>
        <p:spPr>
          <a:xfrm rot="5400000" flipH="1">
            <a:off x="9790042" y="5078146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Collate 61"/>
          <p:cNvSpPr/>
          <p:nvPr/>
        </p:nvSpPr>
        <p:spPr>
          <a:xfrm rot="5400000" flipH="1">
            <a:off x="11085829" y="5078145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ollate 62"/>
          <p:cNvSpPr/>
          <p:nvPr/>
        </p:nvSpPr>
        <p:spPr>
          <a:xfrm rot="5400000" flipH="1">
            <a:off x="9125713" y="5012603"/>
            <a:ext cx="436845" cy="371193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riangle 63"/>
          <p:cNvSpPr/>
          <p:nvPr/>
        </p:nvSpPr>
        <p:spPr>
          <a:xfrm rot="10800000">
            <a:off x="9733583" y="4766531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iangle 64"/>
          <p:cNvSpPr/>
          <p:nvPr/>
        </p:nvSpPr>
        <p:spPr>
          <a:xfrm rot="10800000">
            <a:off x="11058019" y="4783344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riangle 65"/>
          <p:cNvSpPr/>
          <p:nvPr/>
        </p:nvSpPr>
        <p:spPr>
          <a:xfrm rot="10800000">
            <a:off x="9088543" y="4716913"/>
            <a:ext cx="516278" cy="410254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-Shape 66"/>
          <p:cNvSpPr/>
          <p:nvPr/>
        </p:nvSpPr>
        <p:spPr>
          <a:xfrm rot="10577148">
            <a:off x="10048733" y="4556307"/>
            <a:ext cx="394859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-Shape 67"/>
          <p:cNvSpPr/>
          <p:nvPr/>
        </p:nvSpPr>
        <p:spPr>
          <a:xfrm rot="5215311">
            <a:off x="10818531" y="4556306"/>
            <a:ext cx="526896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-Shape 68"/>
          <p:cNvSpPr/>
          <p:nvPr/>
        </p:nvSpPr>
        <p:spPr>
          <a:xfrm rot="10577148">
            <a:off x="9371307" y="4521594"/>
            <a:ext cx="394859" cy="510007"/>
          </a:xfrm>
          <a:prstGeom prst="corne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ine Callout 3 69"/>
          <p:cNvSpPr/>
          <p:nvPr/>
        </p:nvSpPr>
        <p:spPr>
          <a:xfrm>
            <a:off x="9555882" y="4123836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ine Callout 3 70"/>
          <p:cNvSpPr/>
          <p:nvPr/>
        </p:nvSpPr>
        <p:spPr>
          <a:xfrm>
            <a:off x="10320239" y="4123836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Callout 3 71"/>
          <p:cNvSpPr/>
          <p:nvPr/>
        </p:nvSpPr>
        <p:spPr>
          <a:xfrm>
            <a:off x="11031105" y="4141188"/>
            <a:ext cx="398260" cy="2403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6373"/>
              <a:gd name="adj8" fmla="val -3384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9581812" y="4145702"/>
            <a:ext cx="50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HRP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9080366" y="2278350"/>
            <a:ext cx="2391646" cy="461665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7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Positive reaction</a:t>
            </a:r>
          </a:p>
        </p:txBody>
      </p:sp>
    </p:spTree>
    <p:extLst>
      <p:ext uri="{BB962C8B-B14F-4D97-AF65-F5344CB8AC3E}">
        <p14:creationId xmlns:p14="http://schemas.microsoft.com/office/powerpoint/2010/main" val="17041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338726"/>
            <a:ext cx="10278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“Sialic Acid-Mimic Peptides As Hemagglutinin Inhibitors for Anti-Influenza Therapy</a:t>
            </a:r>
            <a:r>
              <a:rPr lang="en-US" sz="3200" dirty="0" smtClean="0">
                <a:solidFill>
                  <a:srgbClr val="00B0F0"/>
                </a:solidFill>
              </a:rPr>
              <a:t>”</a:t>
            </a:r>
            <a:r>
              <a:rPr lang="en-US" sz="3200" dirty="0">
                <a:solidFill>
                  <a:srgbClr val="00B0F0"/>
                </a:solidFill>
              </a:rPr>
              <a:t/>
            </a:r>
            <a:br>
              <a:rPr lang="en-US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D66FD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8800" y="469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23585" r="63377" b="41574"/>
          <a:stretch/>
        </p:blipFill>
        <p:spPr>
          <a:xfrm>
            <a:off x="3886876" y="1847733"/>
            <a:ext cx="4028780" cy="3106653"/>
          </a:xfrm>
        </p:spPr>
      </p:pic>
      <p:sp>
        <p:nvSpPr>
          <p:cNvPr id="14" name="TextBox 13"/>
          <p:cNvSpPr txBox="1"/>
          <p:nvPr/>
        </p:nvSpPr>
        <p:spPr>
          <a:xfrm>
            <a:off x="9228667" y="4893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86876" y="5127597"/>
            <a:ext cx="395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Strength comparison via ELISA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</a:t>
            </a:r>
            <a:r>
              <a:rPr lang="en-US" dirty="0" smtClean="0">
                <a:solidFill>
                  <a:srgbClr val="FF0000"/>
                </a:solidFill>
              </a:rPr>
              <a:t>Questions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59" y="1955800"/>
            <a:ext cx="10372474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References: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00" y="2060020"/>
            <a:ext cx="6352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Influenza A infects a host cell when hemagglutinin grips onto </a:t>
            </a:r>
            <a:r>
              <a:rPr lang="en-US" dirty="0" err="1"/>
              <a:t>glycans</a:t>
            </a:r>
            <a:r>
              <a:rPr lang="en-US" dirty="0"/>
              <a:t> on its surface. Neuraminidase, an enzyme that chews sugars, helps newly made virus particles detach so they can infect other cells.</a:t>
            </a: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From the image bank of NIH, National Institute of General Medical Sciences. Credit: National Institute of General Medical Sciences (Crabtree + Company)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" y="1690688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679EC"/>
                </a:solidFill>
              </a:rPr>
              <a:t>Fig1</a:t>
            </a:r>
            <a:endParaRPr lang="en-US" dirty="0">
              <a:solidFill>
                <a:srgbClr val="E679E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0" y="436834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679EC"/>
                </a:solidFill>
              </a:rPr>
              <a:t>?????????</a:t>
            </a:r>
            <a:endParaRPr lang="en-US" dirty="0">
              <a:solidFill>
                <a:srgbClr val="E67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600" y="4951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www.themuse.com</a:t>
            </a:r>
            <a:r>
              <a:rPr lang="en-US" dirty="0">
                <a:solidFill>
                  <a:schemeClr val="bg1"/>
                </a:solidFill>
              </a:rPr>
              <a:t>/advice/4-steps-for-answering-offthewall-interview-questions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039" y="5857957"/>
            <a:ext cx="580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Virus</a:t>
            </a:r>
            <a:br>
              <a:rPr lang="en-US" dirty="0"/>
            </a:br>
            <a:r>
              <a:rPr lang="en-US" dirty="0"/>
              <a:t> http://</a:t>
            </a:r>
            <a:r>
              <a:rPr lang="en-US" dirty="0" err="1"/>
              <a:t>www.microbiologybook.org</a:t>
            </a:r>
            <a:r>
              <a:rPr lang="en-US" dirty="0"/>
              <a:t>/</a:t>
            </a:r>
            <a:r>
              <a:rPr lang="en-US" dirty="0" err="1"/>
              <a:t>mhunt</a:t>
            </a:r>
            <a:r>
              <a:rPr lang="en-US" dirty="0"/>
              <a:t>/3D_Influenza.gif</a:t>
            </a:r>
          </a:p>
        </p:txBody>
      </p:sp>
    </p:spTree>
    <p:extLst>
      <p:ext uri="{BB962C8B-B14F-4D97-AF65-F5344CB8AC3E}">
        <p14:creationId xmlns:p14="http://schemas.microsoft.com/office/powerpoint/2010/main" val="16872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9" t="30119" r="17320" b="5560"/>
          <a:stretch/>
        </p:blipFill>
        <p:spPr>
          <a:xfrm>
            <a:off x="4724400" y="694265"/>
            <a:ext cx="7213600" cy="5203614"/>
          </a:xfrm>
        </p:spPr>
      </p:pic>
      <p:sp>
        <p:nvSpPr>
          <p:cNvPr id="8" name="TextBox 7"/>
          <p:cNvSpPr txBox="1"/>
          <p:nvPr/>
        </p:nvSpPr>
        <p:spPr>
          <a:xfrm>
            <a:off x="0" y="148019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People at risk of any pandemic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Vaccine is not enough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Current anti-Flu drugs  inadequacy 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solidFill>
                <a:srgbClr val="DE74E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385" y="4612364"/>
            <a:ext cx="408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We should consider a different </a:t>
            </a:r>
            <a:r>
              <a:rPr lang="en-US" sz="2400" smtClean="0">
                <a:solidFill>
                  <a:srgbClr val="00B0F0"/>
                </a:solidFill>
              </a:rPr>
              <a:t/>
            </a:r>
            <a:br>
              <a:rPr lang="en-US" sz="2400" smtClean="0">
                <a:solidFill>
                  <a:srgbClr val="00B0F0"/>
                </a:solidFill>
              </a:rPr>
            </a:br>
            <a:r>
              <a:rPr lang="en-US" sz="2400" smtClean="0">
                <a:solidFill>
                  <a:srgbClr val="00B0F0"/>
                </a:solidFill>
              </a:rPr>
              <a:t>approach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49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Would Peptide therapy provide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a better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233" y="1715558"/>
            <a:ext cx="10515600" cy="39359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Easily synthesized.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Their binding can be predicted</a:t>
            </a:r>
            <a:br>
              <a:rPr lang="en-US" dirty="0" smtClean="0"/>
            </a:br>
            <a:r>
              <a:rPr lang="en-US" dirty="0" smtClean="0"/>
              <a:t> using present </a:t>
            </a:r>
            <a:r>
              <a:rPr lang="en-US" dirty="0" smtClean="0"/>
              <a:t>software.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They are target specific.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Fig1) Influenza Virus outer structure.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7" y="1007533"/>
            <a:ext cx="4461933" cy="44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“Sialic Acid-Mimic Peptides As Hemagglutinin Inhibitors for Anti-Influenza Therapy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1091"/>
            <a:ext cx="4351338" cy="4351338"/>
          </a:xfrm>
          <a:prstGeom prst="rect">
            <a:avLst/>
          </a:prstGeom>
        </p:spPr>
      </p:pic>
      <p:sp>
        <p:nvSpPr>
          <p:cNvPr id="5" name="Line Callout 2 (Border and Accent Bar) 4"/>
          <p:cNvSpPr/>
          <p:nvPr/>
        </p:nvSpPr>
        <p:spPr>
          <a:xfrm>
            <a:off x="10058401" y="1890181"/>
            <a:ext cx="2015066" cy="76835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035"/>
              <a:gd name="adj6" fmla="val -365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Hemagglutinin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3733" y="2427699"/>
            <a:ext cx="306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Heptapeptides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2362" y="3012474"/>
            <a:ext cx="3549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-7 amino acids in length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: </a:t>
            </a:r>
            <a:r>
              <a:rPr lang="en-US" sz="2400" u="sng" dirty="0" smtClean="0"/>
              <a:t>LVPRLAL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-Mimics sialic acid function</a:t>
            </a:r>
          </a:p>
          <a:p>
            <a:r>
              <a:rPr lang="en-US" sz="2400" dirty="0" smtClean="0"/>
              <a:t>-Binds to hemagglutinin.</a:t>
            </a:r>
            <a:endParaRPr lang="en-US" sz="2400" dirty="0"/>
          </a:p>
        </p:txBody>
      </p:sp>
      <p:sp>
        <p:nvSpPr>
          <p:cNvPr id="10" name="Heptagon 9"/>
          <p:cNvSpPr/>
          <p:nvPr/>
        </p:nvSpPr>
        <p:spPr>
          <a:xfrm>
            <a:off x="5791201" y="4470400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7a.a</a:t>
            </a:r>
            <a:endParaRPr lang="en-US" dirty="0"/>
          </a:p>
        </p:txBody>
      </p:sp>
      <p:sp>
        <p:nvSpPr>
          <p:cNvPr id="11" name="Heptagon 10"/>
          <p:cNvSpPr/>
          <p:nvPr/>
        </p:nvSpPr>
        <p:spPr>
          <a:xfrm>
            <a:off x="7620002" y="4212803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7a.a</a:t>
            </a:r>
            <a:endParaRPr lang="en-US" dirty="0"/>
          </a:p>
        </p:txBody>
      </p:sp>
      <p:sp>
        <p:nvSpPr>
          <p:cNvPr id="12" name="Heptagon 11"/>
          <p:cNvSpPr/>
          <p:nvPr/>
        </p:nvSpPr>
        <p:spPr>
          <a:xfrm>
            <a:off x="10151271" y="4735883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7a.a</a:t>
            </a:r>
            <a:endParaRPr lang="en-US" dirty="0"/>
          </a:p>
        </p:txBody>
      </p:sp>
      <p:sp>
        <p:nvSpPr>
          <p:cNvPr id="13" name="Heptagon 12"/>
          <p:cNvSpPr/>
          <p:nvPr/>
        </p:nvSpPr>
        <p:spPr>
          <a:xfrm>
            <a:off x="8432272" y="1388101"/>
            <a:ext cx="914400" cy="9144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7a.a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33811" y="6312429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H1N1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3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Testing The Affinity of the Heptapeptides against different Human infecting Strains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1324" y="2645833"/>
            <a:ext cx="3059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US" sz="2800" dirty="0" smtClean="0">
                <a:solidFill>
                  <a:srgbClr val="D66FDC"/>
                </a:solidFill>
              </a:rPr>
              <a:t>Software Prediction</a:t>
            </a:r>
            <a:endParaRPr lang="en-US" sz="2800" dirty="0">
              <a:solidFill>
                <a:srgbClr val="D66FD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6333" y="2645833"/>
            <a:ext cx="3998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D66FDC"/>
                </a:solidFill>
              </a:rPr>
              <a:t>Modified ELISA Validation </a:t>
            </a:r>
            <a:endParaRPr lang="en-US" sz="2800" dirty="0">
              <a:solidFill>
                <a:srgbClr val="D66FD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1233" y="3548465"/>
            <a:ext cx="2320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-Structural </a:t>
            </a:r>
            <a:r>
              <a:rPr lang="en-US" sz="2400" dirty="0"/>
              <a:t>based</a:t>
            </a:r>
            <a:br>
              <a:rPr lang="en-US" sz="2400" dirty="0"/>
            </a:br>
            <a:r>
              <a:rPr lang="en-US" sz="2400" dirty="0"/>
              <a:t>-PDB references</a:t>
            </a:r>
          </a:p>
          <a:p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0533" y="3548465"/>
            <a:ext cx="3091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Color based detection</a:t>
            </a:r>
            <a:br>
              <a:rPr lang="en-US" sz="2400" dirty="0" smtClean="0"/>
            </a:br>
            <a:r>
              <a:rPr lang="en-US" sz="2400" dirty="0" smtClean="0"/>
              <a:t>- In-Well reaction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9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2" y="615831"/>
            <a:ext cx="10515600" cy="113676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One Amino Acid Mutation In The Original      Heptapeptides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315" y="2064212"/>
            <a:ext cx="4885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679EC"/>
                </a:solidFill>
              </a:rPr>
              <a:t>(LVPRLAL) :original </a:t>
            </a:r>
            <a:br>
              <a:rPr lang="en-US" sz="2400" dirty="0" smtClean="0">
                <a:solidFill>
                  <a:srgbClr val="E679EC"/>
                </a:solidFill>
              </a:rPr>
            </a:br>
            <a:r>
              <a:rPr lang="en-US" sz="2400" dirty="0" smtClean="0">
                <a:solidFill>
                  <a:srgbClr val="E679EC"/>
                </a:solidFill>
              </a:rPr>
              <a:t>heptapeptide.</a:t>
            </a:r>
            <a:endParaRPr lang="en-US" sz="2400" dirty="0">
              <a:solidFill>
                <a:srgbClr val="E679E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0222" y="2580265"/>
            <a:ext cx="2996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point mutation with </a:t>
            </a:r>
            <a:br>
              <a:rPr lang="en-US" sz="2000" dirty="0" smtClean="0"/>
            </a:br>
            <a:r>
              <a:rPr lang="en-US" sz="2000" dirty="0" smtClean="0"/>
              <a:t>hydrophobicity restriction  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4275199" y="2082440"/>
            <a:ext cx="2501900" cy="431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50648" y="2124080"/>
            <a:ext cx="376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DE74E5"/>
                </a:solidFill>
              </a:rPr>
              <a:t>32768 possible combination </a:t>
            </a:r>
            <a:endParaRPr lang="en-US" sz="2400" dirty="0">
              <a:solidFill>
                <a:srgbClr val="DE74E5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8070849" y="2686386"/>
            <a:ext cx="317500" cy="984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80222" y="4894701"/>
            <a:ext cx="2467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Software   Prediction 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661400" y="2962562"/>
            <a:ext cx="2082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$50/heptapeptide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416800" y="4037820"/>
            <a:ext cx="3801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679EC"/>
                </a:solidFill>
              </a:rPr>
              <a:t>$1634400 for heptapeptides </a:t>
            </a:r>
            <a:br>
              <a:rPr lang="en-US" sz="2400" dirty="0" smtClean="0">
                <a:solidFill>
                  <a:srgbClr val="E679EC"/>
                </a:solidFill>
              </a:rPr>
            </a:br>
            <a:r>
              <a:rPr lang="en-US" sz="2400" dirty="0" smtClean="0">
                <a:solidFill>
                  <a:srgbClr val="E679EC"/>
                </a:solidFill>
              </a:rPr>
              <a:t>synthesis alone! </a:t>
            </a:r>
            <a:endParaRPr lang="en-US" sz="2400" dirty="0">
              <a:solidFill>
                <a:srgbClr val="E679EC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275200" y="4154009"/>
            <a:ext cx="2501900" cy="378851"/>
          </a:xfrm>
          <a:prstGeom prst="rightArrow">
            <a:avLst>
              <a:gd name="adj1" fmla="val 5696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3315" y="4134912"/>
            <a:ext cx="3657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679EC"/>
                </a:solidFill>
              </a:rPr>
              <a:t>Strongest 50 Heptapeptides</a:t>
            </a:r>
          </a:p>
          <a:p>
            <a:r>
              <a:rPr lang="en-US" sz="2400" dirty="0">
                <a:solidFill>
                  <a:srgbClr val="E679EC"/>
                </a:solidFill>
              </a:rPr>
              <a:t>$</a:t>
            </a:r>
            <a:r>
              <a:rPr lang="en-US" sz="2400" dirty="0" smtClean="0">
                <a:solidFill>
                  <a:srgbClr val="E679EC"/>
                </a:solidFill>
              </a:rPr>
              <a:t> 2500 in total. </a:t>
            </a:r>
            <a:endParaRPr lang="en-US" sz="2400" dirty="0">
              <a:solidFill>
                <a:srgbClr val="E67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“Sialic Acid-Mimic Peptides As Hemagglutinin Inhibitors for Anti-Influenza Therapy</a:t>
            </a:r>
            <a:r>
              <a:rPr lang="en-US" dirty="0" smtClean="0">
                <a:solidFill>
                  <a:srgbClr val="00B0F0"/>
                </a:solidFill>
              </a:rPr>
              <a:t>”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24511" r="50842" b="29428"/>
          <a:stretch/>
        </p:blipFill>
        <p:spPr>
          <a:xfrm>
            <a:off x="3719307" y="1690688"/>
            <a:ext cx="3782703" cy="3452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9307" y="5295900"/>
            <a:ext cx="3768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Docking  visual Prediction of </a:t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Peptide-HA binding site. 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Preparing The Wells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Manual Operation 5"/>
          <p:cNvSpPr/>
          <p:nvPr/>
        </p:nvSpPr>
        <p:spPr>
          <a:xfrm>
            <a:off x="761999" y="1685661"/>
            <a:ext cx="1473200" cy="138430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anual Operation 7"/>
          <p:cNvSpPr/>
          <p:nvPr/>
        </p:nvSpPr>
        <p:spPr>
          <a:xfrm>
            <a:off x="8730549" y="2923390"/>
            <a:ext cx="2484618" cy="2674245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405560" y="2532981"/>
            <a:ext cx="1651000" cy="31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565922" y="5311677"/>
            <a:ext cx="2653706" cy="252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10762" y="2997459"/>
            <a:ext cx="1355756" cy="707886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7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US" sz="2000" dirty="0" smtClean="0">
                <a:solidFill>
                  <a:srgbClr val="FFFF00"/>
                </a:solidFill>
              </a:rPr>
              <a:t>Incubation 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overnight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7234" y="3082660"/>
            <a:ext cx="649922" cy="400110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7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Well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4389" y="1865613"/>
            <a:ext cx="1016000" cy="863600"/>
          </a:xfrm>
          <a:prstGeom prst="ellipse">
            <a:avLst/>
          </a:prstGeom>
          <a:solidFill>
            <a:srgbClr val="DE74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 smtClean="0"/>
              <a:t>BSA</a:t>
            </a:r>
          </a:p>
          <a:p>
            <a:pPr marL="0" algn="ctr" defTabSz="914400" rtl="0" eaLnBrk="1" latinLnBrk="0" hangingPunct="1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67372" y="6167135"/>
            <a:ext cx="2572820" cy="707886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7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M</a:t>
            </a:r>
            <a:r>
              <a:rPr lang="en-US" sz="2000" dirty="0" smtClean="0">
                <a:solidFill>
                  <a:srgbClr val="FFFF00"/>
                </a:solidFill>
              </a:rPr>
              <a:t>elaimide conjugated 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buffer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6" name="Manual Operation 15"/>
          <p:cNvSpPr/>
          <p:nvPr/>
        </p:nvSpPr>
        <p:spPr>
          <a:xfrm>
            <a:off x="4567481" y="2336974"/>
            <a:ext cx="1473200" cy="138430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40014" y="3544636"/>
            <a:ext cx="728133" cy="174926"/>
          </a:xfrm>
          <a:prstGeom prst="ellipse">
            <a:avLst/>
          </a:prstGeom>
          <a:solidFill>
            <a:srgbClr val="DE74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38600" y="2997459"/>
            <a:ext cx="1095556" cy="707886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7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D-H2O2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washing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2" name="Snip Same Side Corner Rectangle 21"/>
          <p:cNvSpPr/>
          <p:nvPr/>
        </p:nvSpPr>
        <p:spPr>
          <a:xfrm>
            <a:off x="3420533" y="4910667"/>
            <a:ext cx="1405467" cy="1256468"/>
          </a:xfrm>
          <a:prstGeom prst="snip2Same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-Turn Arrow 22"/>
          <p:cNvSpPr/>
          <p:nvPr/>
        </p:nvSpPr>
        <p:spPr>
          <a:xfrm>
            <a:off x="2235199" y="4288439"/>
            <a:ext cx="1821361" cy="419028"/>
          </a:xfrm>
          <a:prstGeom prst="utur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eptagon 23"/>
          <p:cNvSpPr/>
          <p:nvPr/>
        </p:nvSpPr>
        <p:spPr>
          <a:xfrm>
            <a:off x="1591733" y="4910667"/>
            <a:ext cx="1019029" cy="863600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56085" y="5135971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DF9"/>
                </a:solidFill>
              </a:rPr>
              <a:t>HP</a:t>
            </a:r>
            <a:endParaRPr lang="en-US" sz="2400" dirty="0">
              <a:solidFill>
                <a:srgbClr val="FFFDF9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244725" y="5384799"/>
            <a:ext cx="1474075" cy="154101"/>
          </a:xfrm>
          <a:prstGeom prst="ellipse">
            <a:avLst/>
          </a:prstGeom>
          <a:solidFill>
            <a:srgbClr val="DE74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988344" y="4004523"/>
            <a:ext cx="1994825" cy="3126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ptagon 28"/>
          <p:cNvSpPr/>
          <p:nvPr/>
        </p:nvSpPr>
        <p:spPr>
          <a:xfrm>
            <a:off x="9964030" y="4910668"/>
            <a:ext cx="264553" cy="300098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ptagon 29"/>
          <p:cNvSpPr/>
          <p:nvPr/>
        </p:nvSpPr>
        <p:spPr>
          <a:xfrm>
            <a:off x="23036411" y="7563033"/>
            <a:ext cx="429181" cy="43561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ptagon 30"/>
          <p:cNvSpPr/>
          <p:nvPr/>
        </p:nvSpPr>
        <p:spPr>
          <a:xfrm>
            <a:off x="10291677" y="4910667"/>
            <a:ext cx="239529" cy="273920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ptagon 31"/>
          <p:cNvSpPr/>
          <p:nvPr/>
        </p:nvSpPr>
        <p:spPr>
          <a:xfrm>
            <a:off x="9609458" y="4910667"/>
            <a:ext cx="254391" cy="22530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ptagon 32"/>
          <p:cNvSpPr/>
          <p:nvPr/>
        </p:nvSpPr>
        <p:spPr>
          <a:xfrm>
            <a:off x="9280069" y="4910667"/>
            <a:ext cx="281157" cy="225303"/>
          </a:xfrm>
          <a:prstGeom prst="heptago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10302389" y="5153155"/>
            <a:ext cx="210529" cy="3719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9609459" y="5135970"/>
            <a:ext cx="254391" cy="4029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9388219" y="5135971"/>
            <a:ext cx="173007" cy="3891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9981762" y="5210766"/>
            <a:ext cx="251904" cy="3480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3560432" y="5086905"/>
            <a:ext cx="254391" cy="4029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045566" y="5489835"/>
            <a:ext cx="254391" cy="4029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>
            <a:off x="3723103" y="5597162"/>
            <a:ext cx="254391" cy="4029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4424664" y="5205285"/>
            <a:ext cx="254391" cy="4029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9244725" y="5846463"/>
            <a:ext cx="1641924" cy="369332"/>
          </a:xfrm>
          <a:prstGeom prst="rect">
            <a:avLst/>
          </a:prstGeom>
          <a:gradFill>
            <a:gsLst>
              <a:gs pos="0">
                <a:schemeClr val="accent6">
                  <a:lumMod val="67000"/>
                </a:schemeClr>
              </a:gs>
              <a:gs pos="71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Pre-coated well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Performing iELISA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300" y="2159000"/>
            <a:ext cx="2355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- 4 steps method.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30300" y="2760662"/>
            <a:ext cx="456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-Primary rabbit anti-flu antibodies.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30300" y="3362324"/>
            <a:ext cx="5117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Secondary goat anti-rabbit antibodies.</a:t>
            </a:r>
            <a:br>
              <a:rPr lang="en-US" sz="2400" dirty="0" smtClean="0"/>
            </a:br>
            <a:r>
              <a:rPr lang="en-US" sz="2400" dirty="0" smtClean="0"/>
              <a:t>      HRP-linked.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30300" y="4333318"/>
            <a:ext cx="580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H2O2 + </a:t>
            </a:r>
            <a:r>
              <a:rPr lang="en-US" sz="2400" dirty="0"/>
              <a:t>2 2' </a:t>
            </a:r>
            <a:r>
              <a:rPr lang="en-US" sz="2400" dirty="0" smtClean="0"/>
              <a:t>azinobis, color based detection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96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328</Words>
  <Application>Microsoft Macintosh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Times New Roman</vt:lpstr>
      <vt:lpstr>Arial</vt:lpstr>
      <vt:lpstr>Office Theme</vt:lpstr>
      <vt:lpstr>Higher Affinity Heptapeptides Against Influenza Hemagglutinin-Sialic Acid Identification for Treating Flu Virus Disease</vt:lpstr>
      <vt:lpstr>PowerPoint Presentation</vt:lpstr>
      <vt:lpstr>Would Peptide therapy provide  a better solution?</vt:lpstr>
      <vt:lpstr>“Sialic Acid-Mimic Peptides As Hemagglutinin Inhibitors for Anti-Influenza Therapy” </vt:lpstr>
      <vt:lpstr>Testing The Affinity of the Heptapeptides against different Human infecting Strains </vt:lpstr>
      <vt:lpstr>One Amino Acid Mutation In The Original      Heptapeptides </vt:lpstr>
      <vt:lpstr>“Sialic Acid-Mimic Peptides As Hemagglutinin Inhibitors for Anti-Influenza Therapy” </vt:lpstr>
      <vt:lpstr>Preparing The Wells</vt:lpstr>
      <vt:lpstr>Performing iELISA</vt:lpstr>
      <vt:lpstr>PowerPoint Presentation</vt:lpstr>
      <vt:lpstr>PowerPoint Presentation</vt:lpstr>
      <vt:lpstr>Binding detection</vt:lpstr>
      <vt:lpstr>PowerPoint Presentation</vt:lpstr>
      <vt:lpstr>                              Questions</vt:lpstr>
      <vt:lpstr>References: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 card ploo</dc:creator>
  <cp:lastModifiedBy>blue card ploo</cp:lastModifiedBy>
  <cp:revision>70</cp:revision>
  <dcterms:created xsi:type="dcterms:W3CDTF">2017-04-30T04:10:23Z</dcterms:created>
  <dcterms:modified xsi:type="dcterms:W3CDTF">2017-05-09T06:32:49Z</dcterms:modified>
</cp:coreProperties>
</file>