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3"/>
  </p:notesMasterIdLst>
  <p:sldIdLst>
    <p:sldId id="256" r:id="rId2"/>
    <p:sldId id="257" r:id="rId3"/>
    <p:sldId id="258" r:id="rId4"/>
    <p:sldId id="269" r:id="rId5"/>
    <p:sldId id="268" r:id="rId6"/>
    <p:sldId id="267" r:id="rId7"/>
    <p:sldId id="262" r:id="rId8"/>
    <p:sldId id="261" r:id="rId9"/>
    <p:sldId id="263"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4"/>
    <p:restoredTop sz="86511"/>
  </p:normalViewPr>
  <p:slideViewPr>
    <p:cSldViewPr snapToGrid="0" snapToObjects="1">
      <p:cViewPr varScale="1">
        <p:scale>
          <a:sx n="81" d="100"/>
          <a:sy n="81" d="100"/>
        </p:scale>
        <p:origin x="256" y="184"/>
      </p:cViewPr>
      <p:guideLst/>
    </p:cSldViewPr>
  </p:slideViewPr>
  <p:outlineViewPr>
    <p:cViewPr>
      <p:scale>
        <a:sx n="33" d="100"/>
        <a:sy n="33" d="100"/>
      </p:scale>
      <p:origin x="0" y="0"/>
    </p:cViewPr>
  </p:outlineViewPr>
  <p:notesTextViewPr>
    <p:cViewPr>
      <p:scale>
        <a:sx n="95" d="100"/>
        <a:sy n="95" d="100"/>
      </p:scale>
      <p:origin x="0" y="-88"/>
    </p:cViewPr>
  </p:notesTextViewPr>
  <p:notesViewPr>
    <p:cSldViewPr snapToGrid="0" snapToObjects="1">
      <p:cViewPr varScale="1">
        <p:scale>
          <a:sx n="72" d="100"/>
          <a:sy n="72" d="100"/>
        </p:scale>
        <p:origin x="3400"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Alina\Documents\healthh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mtDNA in subject of age 80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Sheet2!$A$2:$A$3</c:f>
              <c:strCache>
                <c:ptCount val="2"/>
                <c:pt idx="0">
                  <c:v>Old Ipsc + vitamin C</c:v>
                </c:pt>
                <c:pt idx="1">
                  <c:v>Old Ipsc - vitamin C</c:v>
                </c:pt>
              </c:strCache>
            </c:strRef>
          </c:cat>
          <c:val>
            <c:numRef>
              <c:f>Sheet2!$B$2:$B$3</c:f>
              <c:numCache>
                <c:formatCode>General</c:formatCode>
                <c:ptCount val="2"/>
                <c:pt idx="0">
                  <c:v>10.0</c:v>
                </c:pt>
                <c:pt idx="1">
                  <c:v>15.0</c:v>
                </c:pt>
              </c:numCache>
            </c:numRef>
          </c:val>
        </c:ser>
        <c:dLbls>
          <c:showLegendKey val="0"/>
          <c:showVal val="0"/>
          <c:showCatName val="0"/>
          <c:showSerName val="0"/>
          <c:showPercent val="0"/>
          <c:showBubbleSize val="0"/>
        </c:dLbls>
        <c:gapWidth val="219"/>
        <c:overlap val="-27"/>
        <c:axId val="2124098384"/>
        <c:axId val="2120581808"/>
      </c:barChart>
      <c:catAx>
        <c:axId val="212409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581808"/>
        <c:crosses val="autoZero"/>
        <c:auto val="1"/>
        <c:lblAlgn val="ctr"/>
        <c:lblOffset val="100"/>
        <c:noMultiLvlLbl val="0"/>
      </c:catAx>
      <c:valAx>
        <c:axId val="212058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098384"/>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79F4-64F2-614F-8D04-35F159919366}" type="datetimeFigureOut">
              <a:rPr lang="en-US" smtClean="0"/>
              <a:t>5/7/17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F53D-356E-1F4E-BBB0-273FFAE7C3AE}" type="slidenum">
              <a:rPr lang="en-US" smtClean="0"/>
              <a:t>‹#›</a:t>
            </a:fld>
            <a:endParaRPr lang="en-US"/>
          </a:p>
        </p:txBody>
      </p:sp>
    </p:spTree>
    <p:extLst>
      <p:ext uri="{BB962C8B-B14F-4D97-AF65-F5344CB8AC3E}">
        <p14:creationId xmlns:p14="http://schemas.microsoft.com/office/powerpoint/2010/main" val="52096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spc="0" baseline="0" dirty="0" smtClean="0">
              <a:solidFill>
                <a:schemeClr val="tx1"/>
              </a:solidFill>
              <a:effectLst/>
              <a:latin typeface="Tahoma" charset="0"/>
              <a:ea typeface="Tahoma" charset="0"/>
              <a:cs typeface="Tahoma" charset="0"/>
            </a:endParaRPr>
          </a:p>
          <a:p>
            <a:r>
              <a:rPr lang="en-US" sz="1200" kern="1200" dirty="0" smtClean="0">
                <a:solidFill>
                  <a:schemeClr val="tx1"/>
                </a:solidFill>
                <a:effectLst/>
                <a:latin typeface="+mn-lt"/>
                <a:ea typeface="+mn-ea"/>
                <a:cs typeface="+mn-cs"/>
              </a:rPr>
              <a:t>The big question I am addressing here is how aging can be prevented.</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Aging is defined as the loss of energy which occurs over organism lifespan. </a:t>
            </a:r>
          </a:p>
          <a:p>
            <a:r>
              <a:rPr lang="en-US" sz="1200" kern="1200" dirty="0" err="1" smtClean="0">
                <a:solidFill>
                  <a:schemeClr val="tx1"/>
                </a:solidFill>
                <a:effectLst/>
                <a:latin typeface="+mn-lt"/>
                <a:ea typeface="+mn-ea"/>
                <a:cs typeface="+mn-cs"/>
              </a:rPr>
              <a:t>Mitrochondria</a:t>
            </a:r>
            <a:r>
              <a:rPr lang="en-US" sz="1200" kern="1200" dirty="0" smtClean="0">
                <a:solidFill>
                  <a:schemeClr val="tx1"/>
                </a:solidFill>
                <a:effectLst/>
                <a:latin typeface="+mn-lt"/>
                <a:ea typeface="+mn-ea"/>
                <a:cs typeface="+mn-cs"/>
              </a:rPr>
              <a:t> are responsible for making energy in cell. </a:t>
            </a:r>
          </a:p>
          <a:p>
            <a:r>
              <a:rPr lang="en-US" sz="1200" kern="1200" dirty="0" smtClean="0">
                <a:solidFill>
                  <a:schemeClr val="tx1"/>
                </a:solidFill>
                <a:effectLst/>
                <a:latin typeface="+mn-lt"/>
                <a:ea typeface="+mn-ea"/>
                <a:cs typeface="+mn-cs"/>
              </a:rPr>
              <a:t>With age, mutations in mitochondrial DNA increases, causing mitochondrial dysfunction and hence resulting in diseases such as aging and neurodegeneration. </a:t>
            </a:r>
          </a:p>
          <a:p>
            <a:r>
              <a:rPr lang="en-US" sz="1200" kern="1200" dirty="0" smtClean="0">
                <a:solidFill>
                  <a:schemeClr val="tx1"/>
                </a:solidFill>
                <a:effectLst/>
                <a:latin typeface="+mn-lt"/>
                <a:ea typeface="+mn-ea"/>
                <a:cs typeface="+mn-cs"/>
              </a:rPr>
              <a:t>One of the most recognized sources of these DNA mutations is reactive oxygen species (ROS), such as superoxide and peroxide which are produced during the electron transport chain. </a:t>
            </a:r>
          </a:p>
          <a:p>
            <a:r>
              <a:rPr lang="en-US" sz="1200" kern="1200" dirty="0" smtClean="0">
                <a:solidFill>
                  <a:schemeClr val="tx1"/>
                </a:solidFill>
                <a:effectLst/>
                <a:latin typeface="+mn-lt"/>
                <a:ea typeface="+mn-ea"/>
                <a:cs typeface="+mn-cs"/>
              </a:rPr>
              <a:t>ROS damages the DNA either by damaging the DNA base by adding -OH over double bonds or by damaging the sugar by abstracting hydrogen from deoxyribose</a:t>
            </a:r>
          </a:p>
          <a:p>
            <a:endParaRPr lang="en-US" sz="1600" b="0" kern="1200" spc="0" baseline="0" dirty="0" smtClean="0">
              <a:solidFill>
                <a:schemeClr val="tx1"/>
              </a:solidFill>
              <a:effectLst/>
              <a:latin typeface="Tahoma" charset="0"/>
              <a:ea typeface="Tahoma" charset="0"/>
              <a:cs typeface="Tahoma" charset="0"/>
            </a:endParaRPr>
          </a:p>
          <a:p>
            <a:r>
              <a:rPr lang="en-US" sz="1600" b="0" kern="1200" spc="0" dirty="0" smtClean="0">
                <a:solidFill>
                  <a:schemeClr val="tx1"/>
                </a:solidFill>
                <a:effectLst/>
                <a:latin typeface="Tahoma" charset="0"/>
                <a:ea typeface="Tahoma" charset="0"/>
                <a:cs typeface="Tahoma" charset="0"/>
              </a:rPr>
              <a:t>Vitamin C is an anti-oxidant which has a free electron present, and holds the potential to bind to the ROS, and this it can act as ROS quencher and can prevent </a:t>
            </a:r>
            <a:r>
              <a:rPr lang="en-US" sz="1600" b="0" kern="1200" spc="0" dirty="0" err="1" smtClean="0">
                <a:solidFill>
                  <a:schemeClr val="tx1"/>
                </a:solidFill>
                <a:effectLst/>
                <a:latin typeface="Tahoma" charset="0"/>
                <a:ea typeface="Tahoma" charset="0"/>
                <a:cs typeface="Tahoma" charset="0"/>
              </a:rPr>
              <a:t>mtDNA</a:t>
            </a:r>
            <a:r>
              <a:rPr lang="en-US" sz="1600" b="0" kern="1200" spc="0" baseline="0" dirty="0" smtClean="0">
                <a:solidFill>
                  <a:schemeClr val="tx1"/>
                </a:solidFill>
                <a:effectLst/>
                <a:latin typeface="Tahoma" charset="0"/>
                <a:ea typeface="Tahoma" charset="0"/>
                <a:cs typeface="Tahoma" charset="0"/>
              </a:rPr>
              <a:t> damage. </a:t>
            </a:r>
          </a:p>
          <a:p>
            <a:endParaRPr lang="en-US" sz="1600" b="0" kern="1200" spc="0" baseline="0" dirty="0" smtClean="0">
              <a:solidFill>
                <a:schemeClr val="tx1"/>
              </a:solidFill>
              <a:effectLst/>
              <a:latin typeface="Tahoma" charset="0"/>
              <a:ea typeface="Tahoma" charset="0"/>
              <a:cs typeface="Tahoma" charset="0"/>
            </a:endParaRPr>
          </a:p>
          <a:p>
            <a:r>
              <a:rPr lang="en-US" sz="1600" b="0" kern="1200" spc="0" baseline="0" dirty="0" smtClean="0">
                <a:solidFill>
                  <a:schemeClr val="tx1"/>
                </a:solidFill>
                <a:effectLst/>
                <a:latin typeface="Tahoma" charset="0"/>
                <a:ea typeface="Tahoma" charset="0"/>
                <a:cs typeface="Tahoma" charset="0"/>
              </a:rPr>
              <a:t>Induced </a:t>
            </a:r>
            <a:r>
              <a:rPr lang="en-US" sz="1600" b="0" kern="1200" spc="0" baseline="0" dirty="0" err="1" smtClean="0">
                <a:solidFill>
                  <a:schemeClr val="tx1"/>
                </a:solidFill>
                <a:effectLst/>
                <a:latin typeface="Tahoma" charset="0"/>
                <a:ea typeface="Tahoma" charset="0"/>
                <a:cs typeface="Tahoma" charset="0"/>
              </a:rPr>
              <a:t>pluirpotent</a:t>
            </a:r>
            <a:r>
              <a:rPr lang="en-US" sz="1600" b="0" kern="1200" spc="0" baseline="0" dirty="0" smtClean="0">
                <a:solidFill>
                  <a:schemeClr val="tx1"/>
                </a:solidFill>
                <a:effectLst/>
                <a:latin typeface="Tahoma" charset="0"/>
                <a:ea typeface="Tahoma" charset="0"/>
                <a:cs typeface="Tahoma" charset="0"/>
              </a:rPr>
              <a:t> stem cells are the </a:t>
            </a:r>
          </a:p>
          <a:p>
            <a:endParaRPr lang="en-US" sz="5300" b="0" spc="0" baseline="0" dirty="0" smtClean="0">
              <a:latin typeface="Tahoma" charset="0"/>
              <a:ea typeface="Tahoma" charset="0"/>
              <a:cs typeface="Tahoma" charset="0"/>
            </a:endParaRPr>
          </a:p>
        </p:txBody>
      </p:sp>
      <p:sp>
        <p:nvSpPr>
          <p:cNvPr id="4" name="Slide Number Placeholder 3"/>
          <p:cNvSpPr>
            <a:spLocks noGrp="1"/>
          </p:cNvSpPr>
          <p:nvPr>
            <p:ph type="sldNum" sz="quarter" idx="10"/>
          </p:nvPr>
        </p:nvSpPr>
        <p:spPr/>
        <p:txBody>
          <a:bodyPr/>
          <a:lstStyle/>
          <a:p>
            <a:fld id="{AD35F53D-356E-1F4E-BBB0-273FFAE7C3AE}" type="slidenum">
              <a:rPr lang="en-US" smtClean="0"/>
              <a:t>2</a:t>
            </a:fld>
            <a:endParaRPr lang="en-US"/>
          </a:p>
        </p:txBody>
      </p:sp>
    </p:spTree>
    <p:extLst>
      <p:ext uri="{BB962C8B-B14F-4D97-AF65-F5344CB8AC3E}">
        <p14:creationId xmlns:p14="http://schemas.microsoft.com/office/powerpoint/2010/main" val="64819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11</a:t>
            </a:fld>
            <a:endParaRPr lang="en-US"/>
          </a:p>
        </p:txBody>
      </p:sp>
    </p:spTree>
    <p:extLst>
      <p:ext uri="{BB962C8B-B14F-4D97-AF65-F5344CB8AC3E}">
        <p14:creationId xmlns:p14="http://schemas.microsoft.com/office/powerpoint/2010/main" val="129000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going to study aging in the induced </a:t>
            </a:r>
            <a:r>
              <a:rPr lang="en-US" sz="1200" kern="1200" dirty="0" err="1" smtClean="0">
                <a:solidFill>
                  <a:schemeClr val="tx1"/>
                </a:solidFill>
                <a:effectLst/>
                <a:latin typeface="+mn-lt"/>
                <a:ea typeface="+mn-ea"/>
                <a:cs typeface="+mn-cs"/>
              </a:rPr>
              <a:t>pluripotetn</a:t>
            </a:r>
            <a:r>
              <a:rPr lang="en-US" sz="1200" kern="1200" dirty="0" smtClean="0">
                <a:solidFill>
                  <a:schemeClr val="tx1"/>
                </a:solidFill>
                <a:effectLst/>
                <a:latin typeface="+mn-lt"/>
                <a:ea typeface="+mn-ea"/>
                <a:cs typeface="+mn-cs"/>
              </a:rPr>
              <a:t> stem cell, which are generated from adult cells and can be reprogram to any other cell in the body. It is found that they have increased level of ROS in them and also there were increased amount of </a:t>
            </a:r>
            <a:r>
              <a:rPr lang="en-US" sz="1200" kern="1200" dirty="0" err="1" smtClean="0">
                <a:solidFill>
                  <a:schemeClr val="tx1"/>
                </a:solidFill>
                <a:effectLst/>
                <a:latin typeface="+mn-lt"/>
                <a:ea typeface="+mn-ea"/>
                <a:cs typeface="+mn-cs"/>
              </a:rPr>
              <a:t>mtDNA</a:t>
            </a:r>
            <a:r>
              <a:rPr lang="en-US" sz="1200" kern="1200" dirty="0" smtClean="0">
                <a:solidFill>
                  <a:schemeClr val="tx1"/>
                </a:solidFill>
                <a:effectLst/>
                <a:latin typeface="+mn-lt"/>
                <a:ea typeface="+mn-ea"/>
                <a:cs typeface="+mn-cs"/>
              </a:rPr>
              <a:t> mutations found in the old </a:t>
            </a:r>
            <a:r>
              <a:rPr lang="en-US" sz="1200" kern="1200" dirty="0" err="1" smtClean="0">
                <a:solidFill>
                  <a:schemeClr val="tx1"/>
                </a:solidFill>
                <a:effectLst/>
                <a:latin typeface="+mn-lt"/>
                <a:ea typeface="+mn-ea"/>
                <a:cs typeface="+mn-cs"/>
              </a:rPr>
              <a:t>ipsc</a:t>
            </a:r>
            <a:r>
              <a:rPr lang="en-US" sz="1200" kern="1200" dirty="0" smtClean="0">
                <a:solidFill>
                  <a:schemeClr val="tx1"/>
                </a:solidFill>
                <a:effectLst/>
                <a:latin typeface="+mn-lt"/>
                <a:ea typeface="+mn-ea"/>
                <a:cs typeface="+mn-cs"/>
              </a:rPr>
              <a:t> cells as compared to adult 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35F53D-356E-1F4E-BBB0-273FFAE7C3AE}" type="slidenum">
              <a:rPr lang="en-US" smtClean="0"/>
              <a:t>3</a:t>
            </a:fld>
            <a:endParaRPr lang="en-US"/>
          </a:p>
        </p:txBody>
      </p:sp>
    </p:spTree>
    <p:extLst>
      <p:ext uri="{BB962C8B-B14F-4D97-AF65-F5344CB8AC3E}">
        <p14:creationId xmlns:p14="http://schemas.microsoft.com/office/powerpoint/2010/main" val="101337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This</a:t>
            </a:r>
            <a:r>
              <a:rPr lang="en-US" sz="2400" baseline="0" dirty="0" smtClean="0"/>
              <a:t> is the flow diagram for my experimental design. I will take fibroblast cells from the subject of 80 years old and will subdivide them into control and experimental. In both samples, I will induce the transcription factor as a retrovirus vectors into the cells. In control I will have no vitamin C and in experimental dish I will introduce few drops of vitamin C and after few days the </a:t>
            </a:r>
            <a:r>
              <a:rPr lang="en-US" sz="2400" baseline="0" dirty="0" err="1" smtClean="0"/>
              <a:t>iPSC</a:t>
            </a:r>
            <a:r>
              <a:rPr lang="en-US" sz="2400" baseline="0" dirty="0" smtClean="0"/>
              <a:t> colonies will be observed. </a:t>
            </a:r>
          </a:p>
          <a:p>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4</a:t>
            </a:fld>
            <a:endParaRPr lang="en-US"/>
          </a:p>
        </p:txBody>
      </p:sp>
    </p:spTree>
    <p:extLst>
      <p:ext uri="{BB962C8B-B14F-4D97-AF65-F5344CB8AC3E}">
        <p14:creationId xmlns:p14="http://schemas.microsoft.com/office/powerpoint/2010/main" val="98244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mechanism behind reprogramming is that the transcription factors will be induced in the cells as retrovirus. The </a:t>
            </a:r>
            <a:r>
              <a:rPr lang="en-US" sz="1200" kern="1200" dirty="0" err="1" smtClean="0">
                <a:solidFill>
                  <a:schemeClr val="tx1"/>
                </a:solidFill>
                <a:effectLst/>
                <a:latin typeface="+mn-lt"/>
                <a:ea typeface="+mn-ea"/>
                <a:cs typeface="+mn-cs"/>
              </a:rPr>
              <a:t>rna</a:t>
            </a:r>
            <a:r>
              <a:rPr lang="en-US" sz="1200" kern="1200" dirty="0" smtClean="0">
                <a:solidFill>
                  <a:schemeClr val="tx1"/>
                </a:solidFill>
                <a:effectLst/>
                <a:latin typeface="+mn-lt"/>
                <a:ea typeface="+mn-ea"/>
                <a:cs typeface="+mn-cs"/>
              </a:rPr>
              <a:t> will be translated to the DNA by reverse transcription, and this DNA is then carried inside the nuclease where the </a:t>
            </a:r>
            <a:r>
              <a:rPr lang="en-US" sz="1200" kern="1200" dirty="0" err="1" smtClean="0">
                <a:solidFill>
                  <a:schemeClr val="tx1"/>
                </a:solidFill>
                <a:effectLst/>
                <a:latin typeface="+mn-lt"/>
                <a:ea typeface="+mn-ea"/>
                <a:cs typeface="+mn-cs"/>
              </a:rPr>
              <a:t>inegrase</a:t>
            </a:r>
            <a:r>
              <a:rPr lang="en-US" sz="1200" kern="1200" dirty="0" smtClean="0">
                <a:solidFill>
                  <a:schemeClr val="tx1"/>
                </a:solidFill>
                <a:effectLst/>
                <a:latin typeface="+mn-lt"/>
                <a:ea typeface="+mn-ea"/>
                <a:cs typeface="+mn-cs"/>
              </a:rPr>
              <a:t> cuts the cell DNA and retrovirus DNA is inserted into the cell DNA</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increase transcription of stem cell specific genes and reprogramed the fibroblast cells to the </a:t>
            </a:r>
            <a:r>
              <a:rPr lang="en-US" sz="1200" kern="1200" baseline="0" dirty="0" err="1" smtClean="0">
                <a:solidFill>
                  <a:schemeClr val="tx1"/>
                </a:solidFill>
                <a:effectLst/>
                <a:latin typeface="+mn-lt"/>
                <a:ea typeface="+mn-ea"/>
                <a:cs typeface="+mn-cs"/>
              </a:rPr>
              <a:t>ipsc</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5</a:t>
            </a:fld>
            <a:endParaRPr lang="en-US"/>
          </a:p>
        </p:txBody>
      </p:sp>
    </p:spTree>
    <p:extLst>
      <p:ext uri="{BB962C8B-B14F-4D97-AF65-F5344CB8AC3E}">
        <p14:creationId xmlns:p14="http://schemas.microsoft.com/office/powerpoint/2010/main" val="121617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generation</a:t>
            </a:r>
            <a:r>
              <a:rPr lang="en-US" baseline="0" dirty="0" smtClean="0"/>
              <a:t> of </a:t>
            </a:r>
            <a:r>
              <a:rPr lang="en-US" baseline="0" dirty="0" err="1" smtClean="0"/>
              <a:t>iPSc</a:t>
            </a:r>
            <a:r>
              <a:rPr lang="en-US" baseline="0" dirty="0" smtClean="0"/>
              <a:t> colonies, </a:t>
            </a:r>
            <a:r>
              <a:rPr lang="en-US" dirty="0" smtClean="0"/>
              <a:t>ROS level will be measured with</a:t>
            </a:r>
            <a:r>
              <a:rPr lang="en-US" baseline="0" dirty="0" smtClean="0"/>
              <a:t> the probes which will become </a:t>
            </a:r>
            <a:r>
              <a:rPr lang="en-US" baseline="0" dirty="0" err="1" smtClean="0"/>
              <a:t>fluroscent</a:t>
            </a:r>
            <a:r>
              <a:rPr lang="en-US" baseline="0" dirty="0" smtClean="0"/>
              <a:t> when they will come in contact with the reactive oxygen species. </a:t>
            </a:r>
            <a:endParaRPr lang="en-US" baseline="0" dirty="0" smtClean="0"/>
          </a:p>
          <a:p>
            <a:endParaRPr lang="en-US" baseline="0" dirty="0" smtClean="0"/>
          </a:p>
          <a:p>
            <a:r>
              <a:rPr lang="en-US" dirty="0" err="1" smtClean="0"/>
              <a:t>Dihydroethidium</a:t>
            </a:r>
            <a:r>
              <a:rPr lang="en-US" dirty="0" smtClean="0"/>
              <a:t> (DHE) </a:t>
            </a:r>
            <a:r>
              <a:rPr lang="en-US" sz="1200" b="0" i="0" kern="1200" dirty="0" smtClean="0">
                <a:solidFill>
                  <a:schemeClr val="tx1"/>
                </a:solidFill>
                <a:effectLst/>
                <a:latin typeface="+mn-lt"/>
                <a:ea typeface="+mn-ea"/>
                <a:cs typeface="+mn-cs"/>
              </a:rPr>
              <a:t>(OH)</a:t>
            </a:r>
          </a:p>
          <a:p>
            <a:r>
              <a:rPr lang="en-US" sz="1200" b="0" i="0" kern="1200" dirty="0" err="1" smtClean="0">
                <a:solidFill>
                  <a:schemeClr val="tx1"/>
                </a:solidFill>
                <a:effectLst/>
                <a:latin typeface="+mn-lt"/>
                <a:ea typeface="+mn-ea"/>
                <a:cs typeface="+mn-cs"/>
              </a:rPr>
              <a:t>MitoSOX</a:t>
            </a:r>
            <a:r>
              <a:rPr lang="en-US" sz="1200" b="0" i="0" kern="1200" dirty="0" smtClean="0">
                <a:solidFill>
                  <a:schemeClr val="tx1"/>
                </a:solidFill>
                <a:effectLst/>
                <a:latin typeface="+mn-lt"/>
                <a:ea typeface="+mn-ea"/>
                <a:cs typeface="+mn-cs"/>
              </a:rPr>
              <a:t> Red </a:t>
            </a:r>
            <a:r>
              <a:rPr lang="en-US" sz="1200" b="0" i="0" kern="1200" dirty="0" err="1" smtClean="0">
                <a:solidFill>
                  <a:schemeClr val="tx1"/>
                </a:solidFill>
                <a:effectLst/>
                <a:latin typeface="+mn-lt"/>
                <a:ea typeface="+mn-ea"/>
                <a:cs typeface="+mn-cs"/>
              </a:rPr>
              <a:t>mitrochondira</a:t>
            </a:r>
            <a:r>
              <a:rPr lang="en-US" sz="1200" b="0" i="0" kern="1200" dirty="0" smtClean="0">
                <a:solidFill>
                  <a:schemeClr val="tx1"/>
                </a:solidFill>
                <a:effectLst/>
                <a:latin typeface="+mn-lt"/>
                <a:ea typeface="+mn-ea"/>
                <a:cs typeface="+mn-cs"/>
              </a:rPr>
              <a:t> (superoxide)</a:t>
            </a:r>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6</a:t>
            </a:fld>
            <a:endParaRPr lang="en-US"/>
          </a:p>
        </p:txBody>
      </p:sp>
    </p:spTree>
    <p:extLst>
      <p:ext uri="{BB962C8B-B14F-4D97-AF65-F5344CB8AC3E}">
        <p14:creationId xmlns:p14="http://schemas.microsoft.com/office/powerpoint/2010/main" val="134938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I</a:t>
            </a:r>
            <a:r>
              <a:rPr lang="en-US" sz="2000" baseline="0" dirty="0" smtClean="0"/>
              <a:t> will extract the DNA with the help of </a:t>
            </a:r>
            <a:r>
              <a:rPr lang="en-US" sz="2000" baseline="0" dirty="0" err="1" smtClean="0"/>
              <a:t>Gentra</a:t>
            </a:r>
            <a:r>
              <a:rPr lang="en-US" sz="2000" baseline="0" dirty="0" smtClean="0"/>
              <a:t> DNA extraction kit. The principal behind this kit is that it will first break the cell membrane and nuclear membrane with a detergent which breaks the lipids in the membrane and then the RNA and proteins will be degraded using the salt and protein degrading enzymes and at end will purify the DNA by ethanol. </a:t>
            </a:r>
          </a:p>
          <a:p>
            <a:endParaRPr lang="en-US" sz="2000" baseline="0" dirty="0" smtClean="0"/>
          </a:p>
          <a:p>
            <a:r>
              <a:rPr lang="en-US" sz="2000" baseline="0" dirty="0" smtClean="0"/>
              <a:t>After the DNA is extracted, the centrifugation will be performed to separate the </a:t>
            </a:r>
            <a:r>
              <a:rPr lang="en-US" sz="2000" baseline="0" dirty="0" err="1" smtClean="0"/>
              <a:t>mtDNA</a:t>
            </a:r>
            <a:r>
              <a:rPr lang="en-US" sz="2000" baseline="0" dirty="0" smtClean="0"/>
              <a:t> from nuclear DNA, as nuclear DNA is larger in size</a:t>
            </a:r>
          </a:p>
          <a:p>
            <a:endParaRPr lang="en-US" sz="2000" dirty="0" smtClean="0"/>
          </a:p>
          <a:p>
            <a:r>
              <a:rPr lang="en-US" sz="2000" dirty="0" smtClean="0"/>
              <a:t>Cell</a:t>
            </a:r>
            <a:r>
              <a:rPr lang="en-US" sz="2000" baseline="0" dirty="0" smtClean="0"/>
              <a:t> lysis- the cell membrane is composed of lipid bilayer and detergent captures the lipids and proteins </a:t>
            </a:r>
          </a:p>
          <a:p>
            <a:endParaRPr lang="en-US" baseline="0" dirty="0" smtClean="0"/>
          </a:p>
          <a:p>
            <a:r>
              <a:rPr lang="en-US" baseline="0" dirty="0" smtClean="0"/>
              <a:t>Ethanol </a:t>
            </a:r>
            <a:r>
              <a:rPr lang="mr-IN" baseline="0" dirty="0" smtClean="0"/>
              <a:t>–</a:t>
            </a:r>
            <a:r>
              <a:rPr lang="en-US" baseline="0" dirty="0" smtClean="0"/>
              <a:t> DNA is insoluble in it </a:t>
            </a:r>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7</a:t>
            </a:fld>
            <a:endParaRPr lang="en-US"/>
          </a:p>
        </p:txBody>
      </p:sp>
    </p:spTree>
    <p:extLst>
      <p:ext uri="{BB962C8B-B14F-4D97-AF65-F5344CB8AC3E}">
        <p14:creationId xmlns:p14="http://schemas.microsoft.com/office/powerpoint/2010/main" val="125473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mtDNA</a:t>
            </a:r>
            <a:r>
              <a:rPr lang="en-US" baseline="0" dirty="0" smtClean="0"/>
              <a:t> will be amplified using the PCR.</a:t>
            </a:r>
          </a:p>
          <a:p>
            <a:r>
              <a:rPr lang="en-US" baseline="0" dirty="0" smtClean="0"/>
              <a:t>The double stranded template will be denatured by high temperature. </a:t>
            </a:r>
          </a:p>
          <a:p>
            <a:r>
              <a:rPr lang="en-US" baseline="0" dirty="0" smtClean="0"/>
              <a:t> Then Primer F2120 and R2119 will anneal to their corresponding sequencing </a:t>
            </a:r>
            <a:r>
              <a:rPr lang="en-US" baseline="0" dirty="0" err="1" smtClean="0"/>
              <a:t>sites,these</a:t>
            </a:r>
            <a:r>
              <a:rPr lang="en-US" baseline="0" dirty="0" smtClean="0"/>
              <a:t> primers are designed differentiate </a:t>
            </a:r>
            <a:r>
              <a:rPr lang="en-US" baseline="0" dirty="0" err="1" smtClean="0"/>
              <a:t>mtDNA</a:t>
            </a:r>
            <a:r>
              <a:rPr lang="en-US" baseline="0" dirty="0" smtClean="0"/>
              <a:t> from the nuclear DNA.</a:t>
            </a:r>
          </a:p>
          <a:p>
            <a:r>
              <a:rPr lang="en-US" baseline="0" dirty="0" smtClean="0"/>
              <a:t>After the primers are attached, TAKARA </a:t>
            </a:r>
            <a:r>
              <a:rPr lang="en-US" baseline="0" dirty="0" smtClean="0"/>
              <a:t>LA </a:t>
            </a:r>
            <a:r>
              <a:rPr lang="en-US" baseline="0" dirty="0" err="1" smtClean="0"/>
              <a:t>taq</a:t>
            </a:r>
            <a:r>
              <a:rPr lang="en-US" baseline="0" dirty="0" smtClean="0"/>
              <a:t> polymerase will start synthesizing the new copy of </a:t>
            </a:r>
            <a:r>
              <a:rPr lang="en-US" baseline="0" dirty="0" err="1" smtClean="0"/>
              <a:t>mtDNA</a:t>
            </a:r>
            <a:r>
              <a:rPr lang="en-US" baseline="0" dirty="0" smtClean="0"/>
              <a:t> by adding bases to the strand. As shown in the picture the entire </a:t>
            </a:r>
            <a:r>
              <a:rPr lang="en-US" baseline="0" dirty="0" err="1" smtClean="0"/>
              <a:t>mtDNA</a:t>
            </a:r>
            <a:r>
              <a:rPr lang="en-US" baseline="0" dirty="0" smtClean="0"/>
              <a:t> will be amplified using these primers. </a:t>
            </a:r>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8</a:t>
            </a:fld>
            <a:endParaRPr lang="en-US"/>
          </a:p>
        </p:txBody>
      </p:sp>
    </p:spTree>
    <p:extLst>
      <p:ext uri="{BB962C8B-B14F-4D97-AF65-F5344CB8AC3E}">
        <p14:creationId xmlns:p14="http://schemas.microsoft.com/office/powerpoint/2010/main" val="141616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the </a:t>
            </a:r>
            <a:r>
              <a:rPr lang="en-US" baseline="0" dirty="0" err="1" smtClean="0"/>
              <a:t>mtDNA</a:t>
            </a:r>
            <a:r>
              <a:rPr lang="en-US" baseline="0" dirty="0" smtClean="0"/>
              <a:t> will be sequenced using the bioinformatics tool next generation sequencing, </a:t>
            </a:r>
          </a:p>
          <a:p>
            <a:r>
              <a:rPr lang="en-US" baseline="0" dirty="0" smtClean="0"/>
              <a:t>in which the </a:t>
            </a:r>
            <a:r>
              <a:rPr lang="en-US" baseline="0" dirty="0" err="1" smtClean="0"/>
              <a:t>mtDNA</a:t>
            </a:r>
            <a:r>
              <a:rPr lang="en-US" baseline="0" dirty="0" smtClean="0"/>
              <a:t> is randomly fragmented and adapters are added.</a:t>
            </a:r>
          </a:p>
          <a:p>
            <a:r>
              <a:rPr lang="en-US" baseline="0" dirty="0" smtClean="0"/>
              <a:t>Four different </a:t>
            </a:r>
            <a:r>
              <a:rPr lang="en-US" sz="1200" kern="1200" dirty="0" smtClean="0">
                <a:solidFill>
                  <a:schemeClr val="tx1"/>
                </a:solidFill>
                <a:effectLst/>
                <a:latin typeface="+mn-lt"/>
                <a:ea typeface="+mn-ea"/>
                <a:cs typeface="+mn-cs"/>
              </a:rPr>
              <a:t>fluorescent dyes each corresponding to the unique </a:t>
            </a:r>
            <a:r>
              <a:rPr lang="en-US" sz="1200" kern="1200" dirty="0" err="1" smtClean="0">
                <a:solidFill>
                  <a:schemeClr val="tx1"/>
                </a:solidFill>
                <a:effectLst/>
                <a:latin typeface="+mn-lt"/>
                <a:ea typeface="+mn-ea"/>
                <a:cs typeface="+mn-cs"/>
              </a:rPr>
              <a:t>mtDNA</a:t>
            </a:r>
            <a:r>
              <a:rPr lang="en-US" sz="1200" kern="1200" dirty="0" smtClean="0">
                <a:solidFill>
                  <a:schemeClr val="tx1"/>
                </a:solidFill>
                <a:effectLst/>
                <a:latin typeface="+mn-lt"/>
                <a:ea typeface="+mn-ea"/>
                <a:cs typeface="+mn-cs"/>
              </a:rPr>
              <a:t> base are added</a:t>
            </a:r>
            <a:r>
              <a:rPr lang="en-US" sz="1200" kern="1200" baseline="0" dirty="0" smtClean="0">
                <a:solidFill>
                  <a:schemeClr val="tx1"/>
                </a:solidFill>
                <a:effectLst/>
                <a:latin typeface="+mn-lt"/>
                <a:ea typeface="+mn-ea"/>
                <a:cs typeface="+mn-cs"/>
              </a:rPr>
              <a:t> to the solution </a:t>
            </a:r>
          </a:p>
          <a:p>
            <a:r>
              <a:rPr lang="en-US" sz="1200" kern="1200" baseline="0" dirty="0" smtClean="0">
                <a:solidFill>
                  <a:schemeClr val="tx1"/>
                </a:solidFill>
                <a:effectLst/>
                <a:latin typeface="+mn-lt"/>
                <a:ea typeface="+mn-ea"/>
                <a:cs typeface="+mn-cs"/>
              </a:rPr>
              <a:t>When the solution will pass through the laser light, it </a:t>
            </a:r>
            <a:r>
              <a:rPr lang="en-US" sz="1200" kern="1200" dirty="0" smtClean="0">
                <a:solidFill>
                  <a:schemeClr val="tx1"/>
                </a:solidFill>
                <a:effectLst/>
                <a:latin typeface="+mn-lt"/>
                <a:ea typeface="+mn-ea"/>
                <a:cs typeface="+mn-cs"/>
              </a:rPr>
              <a:t>will cause the molecule to fluoresce, and machine will detect the color and software will read the base corresponding to the color.</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9</a:t>
            </a:fld>
            <a:endParaRPr lang="en-US"/>
          </a:p>
        </p:txBody>
      </p:sp>
    </p:spTree>
    <p:extLst>
      <p:ext uri="{BB962C8B-B14F-4D97-AF65-F5344CB8AC3E}">
        <p14:creationId xmlns:p14="http://schemas.microsoft.com/office/powerpoint/2010/main" val="73646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significant difference in the </a:t>
            </a:r>
            <a:r>
              <a:rPr lang="en-US" sz="1200" kern="1200" dirty="0" err="1" smtClean="0">
                <a:solidFill>
                  <a:schemeClr val="tx1"/>
                </a:solidFill>
                <a:effectLst/>
                <a:latin typeface="+mn-lt"/>
                <a:ea typeface="+mn-ea"/>
                <a:cs typeface="+mn-cs"/>
              </a:rPr>
              <a:t>mtDNA</a:t>
            </a:r>
            <a:r>
              <a:rPr lang="en-US" sz="1200" kern="1200" dirty="0" smtClean="0">
                <a:solidFill>
                  <a:schemeClr val="tx1"/>
                </a:solidFill>
                <a:effectLst/>
                <a:latin typeface="+mn-lt"/>
                <a:ea typeface="+mn-ea"/>
                <a:cs typeface="+mn-cs"/>
              </a:rPr>
              <a:t> mutations of the control and the experimental group will be found, I will be tempted to conclude that in the experimental cells vitamin C controlled the increasing level increasing of ROS and protected the proteins and </a:t>
            </a:r>
            <a:r>
              <a:rPr lang="en-US" sz="1200" kern="1200" dirty="0" err="1" smtClean="0">
                <a:solidFill>
                  <a:schemeClr val="tx1"/>
                </a:solidFill>
                <a:effectLst/>
                <a:latin typeface="+mn-lt"/>
                <a:ea typeface="+mn-ea"/>
                <a:cs typeface="+mn-cs"/>
              </a:rPr>
              <a:t>mtDNA</a:t>
            </a:r>
            <a:r>
              <a:rPr lang="en-US" sz="1200" kern="1200" dirty="0" smtClean="0">
                <a:solidFill>
                  <a:schemeClr val="tx1"/>
                </a:solidFill>
                <a:effectLst/>
                <a:latin typeface="+mn-lt"/>
                <a:ea typeface="+mn-ea"/>
                <a:cs typeface="+mn-cs"/>
              </a:rPr>
              <a:t> from further damage. I will conclude that the vitamin C does play role in aging and also in obtaining the better quality of induced pluripotent stem </a:t>
            </a:r>
            <a:r>
              <a:rPr lang="en-US" sz="1200" kern="1200" dirty="0" smtClean="0">
                <a:solidFill>
                  <a:schemeClr val="tx1"/>
                </a:solidFill>
                <a:effectLst/>
                <a:latin typeface="+mn-lt"/>
                <a:ea typeface="+mn-ea"/>
                <a:cs typeface="+mn-cs"/>
              </a:rPr>
              <a:t>cells.</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Induced pluripotent stem cells are being used to </a:t>
            </a:r>
            <a:r>
              <a:rPr lang="en-US" sz="1200" kern="1200" dirty="0" smtClean="0">
                <a:solidFill>
                  <a:schemeClr val="tx1"/>
                </a:solidFill>
                <a:effectLst/>
                <a:latin typeface="+mn-lt"/>
                <a:ea typeface="+mn-ea"/>
                <a:cs typeface="+mn-cs"/>
              </a:rPr>
              <a:t>study </a:t>
            </a:r>
            <a:r>
              <a:rPr lang="en-US" sz="1200" kern="1200" dirty="0" smtClean="0">
                <a:solidFill>
                  <a:schemeClr val="tx1"/>
                </a:solidFill>
                <a:effectLst/>
                <a:latin typeface="+mn-lt"/>
                <a:ea typeface="+mn-ea"/>
                <a:cs typeface="+mn-cs"/>
              </a:rPr>
              <a:t>cancer, premature aging diseases, so it is of utmost importance to obtain better quality induced pluripotent stem cells. If the study is successful, it may help scientists in making better quality induced pluripotent stem cell and also discovering a way to slow down the aging process.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35F53D-356E-1F4E-BBB0-273FFAE7C3AE}" type="slidenum">
              <a:rPr lang="en-US" smtClean="0"/>
              <a:t>10</a:t>
            </a:fld>
            <a:endParaRPr lang="en-US"/>
          </a:p>
        </p:txBody>
      </p:sp>
    </p:spTree>
    <p:extLst>
      <p:ext uri="{BB962C8B-B14F-4D97-AF65-F5344CB8AC3E}">
        <p14:creationId xmlns:p14="http://schemas.microsoft.com/office/powerpoint/2010/main" val="56768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5/7/17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02111984F56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751041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688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86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978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796027F-7875-4030-9381-8BD8C4F21935}" type="datetimeFigureOut">
              <a:rPr lang="en-US" smtClean="0"/>
              <a:t>5/7/17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02111984F56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250479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5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958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091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177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5/7/17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302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5/7/17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0949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AAD347D-5ACD-4C99-B74B-A9C85AD731AF}" type="datetimeFigureOut">
              <a:rPr lang="en-US" smtClean="0"/>
              <a:t>5/7/17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02111984F565}"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704666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34878"/>
            <a:ext cx="8825658" cy="3329581"/>
          </a:xfrm>
        </p:spPr>
        <p:txBody>
          <a:bodyPr/>
          <a:lstStyle/>
          <a:p>
            <a:r>
              <a:rPr lang="en-US" sz="4400" dirty="0" smtClean="0"/>
              <a:t>Can ascorbic acid(vitamin C) reduce the </a:t>
            </a:r>
            <a:r>
              <a:rPr lang="en-US" sz="4400" dirty="0" err="1" smtClean="0"/>
              <a:t>mtDNA</a:t>
            </a:r>
            <a:r>
              <a:rPr lang="en-US" sz="4400" dirty="0" smtClean="0"/>
              <a:t> mutations in the aged induced pluripotent stem cells?</a:t>
            </a:r>
            <a:endParaRPr lang="en-US" sz="4400" dirty="0"/>
          </a:p>
        </p:txBody>
      </p:sp>
      <p:sp>
        <p:nvSpPr>
          <p:cNvPr id="3" name="Subtitle 2"/>
          <p:cNvSpPr>
            <a:spLocks noGrp="1"/>
          </p:cNvSpPr>
          <p:nvPr>
            <p:ph type="subTitle" idx="1"/>
          </p:nvPr>
        </p:nvSpPr>
        <p:spPr>
          <a:xfrm>
            <a:off x="2696839" y="4193345"/>
            <a:ext cx="6831673" cy="1086237"/>
          </a:xfrm>
        </p:spPr>
        <p:txBody>
          <a:bodyPr/>
          <a:lstStyle/>
          <a:p>
            <a:pPr algn="ctr"/>
            <a:r>
              <a:rPr lang="en-US" dirty="0" smtClean="0"/>
              <a:t>Alina </a:t>
            </a:r>
            <a:r>
              <a:rPr lang="en-US" dirty="0"/>
              <a:t>A</a:t>
            </a:r>
            <a:r>
              <a:rPr lang="en-US" dirty="0" smtClean="0"/>
              <a:t>fzal</a:t>
            </a:r>
          </a:p>
          <a:p>
            <a:pPr algn="ctr"/>
            <a:r>
              <a:rPr lang="en-US" dirty="0" smtClean="0"/>
              <a:t>BNFO 300 Spring 2017</a:t>
            </a:r>
            <a:endParaRPr lang="en-US" dirty="0"/>
          </a:p>
        </p:txBody>
      </p:sp>
    </p:spTree>
    <p:extLst>
      <p:ext uri="{BB962C8B-B14F-4D97-AF65-F5344CB8AC3E}">
        <p14:creationId xmlns:p14="http://schemas.microsoft.com/office/powerpoint/2010/main" val="51337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642738"/>
              </p:ext>
            </p:extLst>
          </p:nvPr>
        </p:nvGraphicFramePr>
        <p:xfrm>
          <a:off x="5876791" y="2048933"/>
          <a:ext cx="5715941" cy="42769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46667" y="2455333"/>
            <a:ext cx="5030123" cy="2308324"/>
          </a:xfrm>
          <a:prstGeom prst="rect">
            <a:avLst/>
          </a:prstGeom>
          <a:noFill/>
        </p:spPr>
        <p:txBody>
          <a:bodyPr wrap="square" rtlCol="0">
            <a:spAutoFit/>
          </a:bodyPr>
          <a:lstStyle/>
          <a:p>
            <a:pPr marL="285750" indent="-285750">
              <a:buFont typeface="Arial" charset="0"/>
              <a:buChar char="•"/>
            </a:pPr>
            <a:r>
              <a:rPr lang="en-US" dirty="0" smtClean="0"/>
              <a:t>Can vitamin C control the increased level of ROS?</a:t>
            </a:r>
          </a:p>
          <a:p>
            <a:pPr marL="285750" indent="-285750">
              <a:buFont typeface="Arial" charset="0"/>
              <a:buChar char="•"/>
            </a:pPr>
            <a:endParaRPr lang="en-US" dirty="0"/>
          </a:p>
          <a:p>
            <a:pPr marL="285750" indent="-285750">
              <a:buFont typeface="Arial" charset="0"/>
              <a:buChar char="•"/>
            </a:pPr>
            <a:r>
              <a:rPr lang="en-US" dirty="0" smtClean="0"/>
              <a:t>Can vitamin C protect the </a:t>
            </a:r>
            <a:r>
              <a:rPr lang="en-US" dirty="0" err="1" smtClean="0"/>
              <a:t>mtDNA</a:t>
            </a:r>
            <a:r>
              <a:rPr lang="en-US" dirty="0" smtClean="0"/>
              <a:t> from further damage?</a:t>
            </a:r>
          </a:p>
          <a:p>
            <a:pPr marL="285750" indent="-285750">
              <a:buFont typeface="Arial" charset="0"/>
              <a:buChar char="•"/>
            </a:pPr>
            <a:endParaRPr lang="en-US" dirty="0"/>
          </a:p>
          <a:p>
            <a:pPr marL="285750" indent="-285750">
              <a:buFont typeface="Arial" charset="0"/>
              <a:buChar char="•"/>
            </a:pPr>
            <a:r>
              <a:rPr lang="en-US" dirty="0" smtClean="0"/>
              <a:t>Can vitamin C improve the quality of induced pluripotent stem cells?</a:t>
            </a:r>
            <a:endParaRPr lang="en-US" dirty="0"/>
          </a:p>
        </p:txBody>
      </p:sp>
      <p:sp>
        <p:nvSpPr>
          <p:cNvPr id="5" name="TextBox 4"/>
          <p:cNvSpPr txBox="1"/>
          <p:nvPr/>
        </p:nvSpPr>
        <p:spPr>
          <a:xfrm>
            <a:off x="14967284" y="2526632"/>
            <a:ext cx="184731" cy="369332"/>
          </a:xfrm>
          <a:prstGeom prst="rect">
            <a:avLst/>
          </a:prstGeom>
          <a:noFill/>
          <a:ln>
            <a:solidFill>
              <a:schemeClr val="accent1"/>
            </a:solidFill>
          </a:ln>
        </p:spPr>
        <p:txBody>
          <a:bodyPr wrap="none" rtlCol="0">
            <a:spAutoFit/>
          </a:bodyPr>
          <a:lstStyle/>
          <a:p>
            <a:endParaRPr lang="en-US" dirty="0"/>
          </a:p>
        </p:txBody>
      </p:sp>
    </p:spTree>
    <p:extLst>
      <p:ext uri="{BB962C8B-B14F-4D97-AF65-F5344CB8AC3E}">
        <p14:creationId xmlns:p14="http://schemas.microsoft.com/office/powerpoint/2010/main" val="196112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538" y="1785572"/>
            <a:ext cx="9404723" cy="2786428"/>
          </a:xfrm>
        </p:spPr>
        <p:txBody>
          <a:bodyPr/>
          <a:lstStyle/>
          <a:p>
            <a:r>
              <a:rPr lang="en-US" sz="11500" dirty="0" smtClean="0"/>
              <a:t>THANK YOU !</a:t>
            </a:r>
            <a:endParaRPr lang="en-US" sz="11500" dirty="0"/>
          </a:p>
        </p:txBody>
      </p:sp>
    </p:spTree>
    <p:extLst>
      <p:ext uri="{BB962C8B-B14F-4D97-AF65-F5344CB8AC3E}">
        <p14:creationId xmlns:p14="http://schemas.microsoft.com/office/powerpoint/2010/main" val="153465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94690" y="2171700"/>
            <a:ext cx="5711310" cy="3581400"/>
          </a:xfrm>
        </p:spPr>
        <p:txBody>
          <a:bodyPr/>
          <a:lstStyle/>
          <a:p>
            <a:r>
              <a:rPr lang="en-US" dirty="0" smtClean="0"/>
              <a:t>Free radical theory of aging </a:t>
            </a:r>
          </a:p>
          <a:p>
            <a:r>
              <a:rPr lang="en-US" dirty="0" smtClean="0"/>
              <a:t>Increased </a:t>
            </a:r>
            <a:r>
              <a:rPr lang="en-US" dirty="0" err="1" smtClean="0"/>
              <a:t>mtDNA</a:t>
            </a:r>
            <a:r>
              <a:rPr lang="en-US" dirty="0" smtClean="0"/>
              <a:t> mutations</a:t>
            </a:r>
          </a:p>
          <a:p>
            <a:r>
              <a:rPr lang="en-US" dirty="0" smtClean="0"/>
              <a:t>ROS level (contains unpaired electron)</a:t>
            </a:r>
          </a:p>
          <a:p>
            <a:r>
              <a:rPr lang="en-US" dirty="0" smtClean="0"/>
              <a:t>Vitamin C (donate or accept free electron )</a:t>
            </a:r>
          </a:p>
          <a:p>
            <a:pPr marL="0" lvl="4" indent="0">
              <a:buNone/>
            </a:pPr>
            <a:endParaRPr lang="en-US" dirty="0" smtClean="0"/>
          </a:p>
        </p:txBody>
      </p:sp>
      <p:sp>
        <p:nvSpPr>
          <p:cNvPr id="4" name="Oval 3"/>
          <p:cNvSpPr/>
          <p:nvPr/>
        </p:nvSpPr>
        <p:spPr>
          <a:xfrm>
            <a:off x="7904136" y="1441342"/>
            <a:ext cx="2588217" cy="6819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Respiratory chain </a:t>
            </a:r>
            <a:endParaRPr lang="en-US" dirty="0"/>
          </a:p>
        </p:txBody>
      </p:sp>
      <p:cxnSp>
        <p:nvCxnSpPr>
          <p:cNvPr id="6" name="Straight Arrow Connector 5"/>
          <p:cNvCxnSpPr>
            <a:stCxn id="4" idx="4"/>
          </p:cNvCxnSpPr>
          <p:nvPr/>
        </p:nvCxnSpPr>
        <p:spPr>
          <a:xfrm flipH="1">
            <a:off x="9198244" y="2123268"/>
            <a:ext cx="1" cy="61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57465" y="2742560"/>
            <a:ext cx="1193369" cy="369332"/>
          </a:xfrm>
          <a:prstGeom prst="rect">
            <a:avLst/>
          </a:prstGeom>
          <a:noFill/>
        </p:spPr>
        <p:txBody>
          <a:bodyPr wrap="square" rtlCol="0">
            <a:spAutoFit/>
          </a:bodyPr>
          <a:lstStyle/>
          <a:p>
            <a:r>
              <a:rPr lang="en-US" smtClean="0"/>
              <a:t>ROS</a:t>
            </a:r>
            <a:endParaRPr lang="en-US"/>
          </a:p>
        </p:txBody>
      </p:sp>
      <p:cxnSp>
        <p:nvCxnSpPr>
          <p:cNvPr id="11" name="Straight Arrow Connector 10"/>
          <p:cNvCxnSpPr/>
          <p:nvPr/>
        </p:nvCxnSpPr>
        <p:spPr>
          <a:xfrm>
            <a:off x="9198244" y="3111892"/>
            <a:ext cx="0" cy="406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555065" y="3704095"/>
            <a:ext cx="1495770" cy="6044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mtDNA</a:t>
            </a:r>
            <a:endParaRPr lang="en-US" dirty="0"/>
          </a:p>
        </p:txBody>
      </p:sp>
      <p:cxnSp>
        <p:nvCxnSpPr>
          <p:cNvPr id="14" name="Straight Arrow Connector 13"/>
          <p:cNvCxnSpPr>
            <a:stCxn id="12" idx="4"/>
          </p:cNvCxnSpPr>
          <p:nvPr/>
        </p:nvCxnSpPr>
        <p:spPr>
          <a:xfrm>
            <a:off x="9302950" y="4308529"/>
            <a:ext cx="11531" cy="44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84027" y="4900732"/>
            <a:ext cx="2340243" cy="854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Aging and other neurodegenerative diseases</a:t>
            </a:r>
            <a:endParaRPr lang="en-US" sz="1600" dirty="0"/>
          </a:p>
        </p:txBody>
      </p:sp>
      <p:sp>
        <p:nvSpPr>
          <p:cNvPr id="13" name="Donut 12"/>
          <p:cNvSpPr/>
          <p:nvPr/>
        </p:nvSpPr>
        <p:spPr>
          <a:xfrm>
            <a:off x="7041148" y="360048"/>
            <a:ext cx="4826000" cy="6316134"/>
          </a:xfrm>
          <a:custGeom>
            <a:avLst/>
            <a:gdLst>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1206500 w 4826000"/>
              <a:gd name="connsiteY5" fmla="*/ 3158067 h 6316134"/>
              <a:gd name="connsiteX6" fmla="*/ 2413000 w 4826000"/>
              <a:gd name="connsiteY6" fmla="*/ 5109634 h 6316134"/>
              <a:gd name="connsiteX7" fmla="*/ 3619500 w 4826000"/>
              <a:gd name="connsiteY7" fmla="*/ 3158067 h 6316134"/>
              <a:gd name="connsiteX8" fmla="*/ 2413000 w 4826000"/>
              <a:gd name="connsiteY8" fmla="*/ 1206500 h 6316134"/>
              <a:gd name="connsiteX9" fmla="*/ 1206500 w 4826000"/>
              <a:gd name="connsiteY9" fmla="*/ 3158067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512233 w 4826000"/>
              <a:gd name="connsiteY5" fmla="*/ 3141134 h 6316134"/>
              <a:gd name="connsiteX6" fmla="*/ 2413000 w 4826000"/>
              <a:gd name="connsiteY6" fmla="*/ 5109634 h 6316134"/>
              <a:gd name="connsiteX7" fmla="*/ 3619500 w 4826000"/>
              <a:gd name="connsiteY7" fmla="*/ 3158067 h 6316134"/>
              <a:gd name="connsiteX8" fmla="*/ 2413000 w 4826000"/>
              <a:gd name="connsiteY8" fmla="*/ 1206500 h 6316134"/>
              <a:gd name="connsiteX9" fmla="*/ 512233 w 4826000"/>
              <a:gd name="connsiteY9"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512233 w 4826000"/>
              <a:gd name="connsiteY5" fmla="*/ 3141134 h 6316134"/>
              <a:gd name="connsiteX6" fmla="*/ 2413000 w 4826000"/>
              <a:gd name="connsiteY6" fmla="*/ 5109634 h 6316134"/>
              <a:gd name="connsiteX7" fmla="*/ 4500034 w 4826000"/>
              <a:gd name="connsiteY7" fmla="*/ 3225800 h 6316134"/>
              <a:gd name="connsiteX8" fmla="*/ 2413000 w 4826000"/>
              <a:gd name="connsiteY8" fmla="*/ 1206500 h 6316134"/>
              <a:gd name="connsiteX9" fmla="*/ 512233 w 4826000"/>
              <a:gd name="connsiteY9"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512233 w 4826000"/>
              <a:gd name="connsiteY5" fmla="*/ 3141134 h 6316134"/>
              <a:gd name="connsiteX6" fmla="*/ 2446867 w 4826000"/>
              <a:gd name="connsiteY6" fmla="*/ 5990167 h 6316134"/>
              <a:gd name="connsiteX7" fmla="*/ 4500034 w 4826000"/>
              <a:gd name="connsiteY7" fmla="*/ 3225800 h 6316134"/>
              <a:gd name="connsiteX8" fmla="*/ 2413000 w 4826000"/>
              <a:gd name="connsiteY8" fmla="*/ 1206500 h 6316134"/>
              <a:gd name="connsiteX9" fmla="*/ 512233 w 4826000"/>
              <a:gd name="connsiteY9"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512233 w 4826000"/>
              <a:gd name="connsiteY5" fmla="*/ 3141134 h 6316134"/>
              <a:gd name="connsiteX6" fmla="*/ 2446867 w 4826000"/>
              <a:gd name="connsiteY6" fmla="*/ 5990167 h 6316134"/>
              <a:gd name="connsiteX7" fmla="*/ 4500034 w 4826000"/>
              <a:gd name="connsiteY7" fmla="*/ 3225800 h 6316134"/>
              <a:gd name="connsiteX8" fmla="*/ 2396066 w 4826000"/>
              <a:gd name="connsiteY8" fmla="*/ 241300 h 6316134"/>
              <a:gd name="connsiteX9" fmla="*/ 512233 w 4826000"/>
              <a:gd name="connsiteY9"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5990167 h 6316134"/>
              <a:gd name="connsiteX7" fmla="*/ 4500034 w 4826000"/>
              <a:gd name="connsiteY7" fmla="*/ 3225800 h 6316134"/>
              <a:gd name="connsiteX8" fmla="*/ 2396066 w 4826000"/>
              <a:gd name="connsiteY8" fmla="*/ 241300 h 6316134"/>
              <a:gd name="connsiteX9" fmla="*/ 224366 w 4826000"/>
              <a:gd name="connsiteY9"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5990167 h 6316134"/>
              <a:gd name="connsiteX7" fmla="*/ 4500034 w 4826000"/>
              <a:gd name="connsiteY7" fmla="*/ 3225800 h 6316134"/>
              <a:gd name="connsiteX8" fmla="*/ 2396066 w 4826000"/>
              <a:gd name="connsiteY8" fmla="*/ 241300 h 6316134"/>
              <a:gd name="connsiteX9" fmla="*/ 982134 w 4826000"/>
              <a:gd name="connsiteY9" fmla="*/ 1168400 h 6316134"/>
              <a:gd name="connsiteX10" fmla="*/ 224366 w 4826000"/>
              <a:gd name="connsiteY10"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5990167 h 6316134"/>
              <a:gd name="connsiteX7" fmla="*/ 4500034 w 4826000"/>
              <a:gd name="connsiteY7" fmla="*/ 3225800 h 6316134"/>
              <a:gd name="connsiteX8" fmla="*/ 3860800 w 4826000"/>
              <a:gd name="connsiteY8" fmla="*/ 1202267 h 6316134"/>
              <a:gd name="connsiteX9" fmla="*/ 2396066 w 4826000"/>
              <a:gd name="connsiteY9" fmla="*/ 241300 h 6316134"/>
              <a:gd name="connsiteX10" fmla="*/ 982134 w 4826000"/>
              <a:gd name="connsiteY10" fmla="*/ 1168400 h 6316134"/>
              <a:gd name="connsiteX11" fmla="*/ 224366 w 4826000"/>
              <a:gd name="connsiteY11"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6125634 h 6316134"/>
              <a:gd name="connsiteX7" fmla="*/ 4500034 w 4826000"/>
              <a:gd name="connsiteY7" fmla="*/ 3225800 h 6316134"/>
              <a:gd name="connsiteX8" fmla="*/ 3860800 w 4826000"/>
              <a:gd name="connsiteY8" fmla="*/ 1202267 h 6316134"/>
              <a:gd name="connsiteX9" fmla="*/ 2396066 w 4826000"/>
              <a:gd name="connsiteY9" fmla="*/ 241300 h 6316134"/>
              <a:gd name="connsiteX10" fmla="*/ 982134 w 4826000"/>
              <a:gd name="connsiteY10" fmla="*/ 1168400 h 6316134"/>
              <a:gd name="connsiteX11" fmla="*/ 224366 w 4826000"/>
              <a:gd name="connsiteY11"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6125634 h 6316134"/>
              <a:gd name="connsiteX7" fmla="*/ 4359186 w 4826000"/>
              <a:gd name="connsiteY7" fmla="*/ 4601419 h 6316134"/>
              <a:gd name="connsiteX8" fmla="*/ 4500034 w 4826000"/>
              <a:gd name="connsiteY8" fmla="*/ 3225800 h 6316134"/>
              <a:gd name="connsiteX9" fmla="*/ 3860800 w 4826000"/>
              <a:gd name="connsiteY9" fmla="*/ 1202267 h 6316134"/>
              <a:gd name="connsiteX10" fmla="*/ 2396066 w 4826000"/>
              <a:gd name="connsiteY10" fmla="*/ 241300 h 6316134"/>
              <a:gd name="connsiteX11" fmla="*/ 982134 w 4826000"/>
              <a:gd name="connsiteY11" fmla="*/ 1168400 h 6316134"/>
              <a:gd name="connsiteX12" fmla="*/ 224366 w 4826000"/>
              <a:gd name="connsiteY12"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2446867 w 4826000"/>
              <a:gd name="connsiteY6" fmla="*/ 6125634 h 6316134"/>
              <a:gd name="connsiteX7" fmla="*/ 3885052 w 4826000"/>
              <a:gd name="connsiteY7" fmla="*/ 5414219 h 6316134"/>
              <a:gd name="connsiteX8" fmla="*/ 4359186 w 4826000"/>
              <a:gd name="connsiteY8" fmla="*/ 4601419 h 6316134"/>
              <a:gd name="connsiteX9" fmla="*/ 4500034 w 4826000"/>
              <a:gd name="connsiteY9" fmla="*/ 3225800 h 6316134"/>
              <a:gd name="connsiteX10" fmla="*/ 3860800 w 4826000"/>
              <a:gd name="connsiteY10" fmla="*/ 1202267 h 6316134"/>
              <a:gd name="connsiteX11" fmla="*/ 2396066 w 4826000"/>
              <a:gd name="connsiteY11" fmla="*/ 241300 h 6316134"/>
              <a:gd name="connsiteX12" fmla="*/ 982134 w 4826000"/>
              <a:gd name="connsiteY12" fmla="*/ 1168400 h 6316134"/>
              <a:gd name="connsiteX13" fmla="*/ 224366 w 4826000"/>
              <a:gd name="connsiteY13"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500034 w 4826000"/>
              <a:gd name="connsiteY10" fmla="*/ 3225800 h 6316134"/>
              <a:gd name="connsiteX11" fmla="*/ 3860800 w 4826000"/>
              <a:gd name="connsiteY11" fmla="*/ 1202267 h 6316134"/>
              <a:gd name="connsiteX12" fmla="*/ 2396066 w 4826000"/>
              <a:gd name="connsiteY12" fmla="*/ 241300 h 6316134"/>
              <a:gd name="connsiteX13" fmla="*/ 982134 w 4826000"/>
              <a:gd name="connsiteY13" fmla="*/ 1168400 h 6316134"/>
              <a:gd name="connsiteX14" fmla="*/ 224366 w 4826000"/>
              <a:gd name="connsiteY14"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500034 w 4826000"/>
              <a:gd name="connsiteY10" fmla="*/ 3225800 h 6316134"/>
              <a:gd name="connsiteX11" fmla="*/ 3860800 w 4826000"/>
              <a:gd name="connsiteY11" fmla="*/ 1202267 h 6316134"/>
              <a:gd name="connsiteX12" fmla="*/ 2396066 w 4826000"/>
              <a:gd name="connsiteY12" fmla="*/ 241300 h 6316134"/>
              <a:gd name="connsiteX13" fmla="*/ 897467 w 4826000"/>
              <a:gd name="connsiteY13" fmla="*/ 1032934 h 6316134"/>
              <a:gd name="connsiteX14" fmla="*/ 224366 w 4826000"/>
              <a:gd name="connsiteY14"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500034 w 4826000"/>
              <a:gd name="connsiteY10" fmla="*/ 3225800 h 6316134"/>
              <a:gd name="connsiteX11" fmla="*/ 4030133 w 4826000"/>
              <a:gd name="connsiteY11" fmla="*/ 1049867 h 6316134"/>
              <a:gd name="connsiteX12" fmla="*/ 2396066 w 4826000"/>
              <a:gd name="connsiteY12" fmla="*/ 241300 h 6316134"/>
              <a:gd name="connsiteX13" fmla="*/ 897467 w 4826000"/>
              <a:gd name="connsiteY13" fmla="*/ 1032934 h 6316134"/>
              <a:gd name="connsiteX14" fmla="*/ 224366 w 4826000"/>
              <a:gd name="connsiteY14"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500034 w 4826000"/>
              <a:gd name="connsiteY10" fmla="*/ 3225800 h 6316134"/>
              <a:gd name="connsiteX11" fmla="*/ 4642852 w 4826000"/>
              <a:gd name="connsiteY11" fmla="*/ 2891152 h 6316134"/>
              <a:gd name="connsiteX12" fmla="*/ 4030133 w 4826000"/>
              <a:gd name="connsiteY12" fmla="*/ 1049867 h 6316134"/>
              <a:gd name="connsiteX13" fmla="*/ 2396066 w 4826000"/>
              <a:gd name="connsiteY13" fmla="*/ 241300 h 6316134"/>
              <a:gd name="connsiteX14" fmla="*/ 897467 w 4826000"/>
              <a:gd name="connsiteY14" fmla="*/ 1032934 h 6316134"/>
              <a:gd name="connsiteX15" fmla="*/ 224366 w 4826000"/>
              <a:gd name="connsiteY15"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625919 w 4826000"/>
              <a:gd name="connsiteY10" fmla="*/ 3331419 h 6316134"/>
              <a:gd name="connsiteX11" fmla="*/ 4500034 w 4826000"/>
              <a:gd name="connsiteY11" fmla="*/ 3225800 h 6316134"/>
              <a:gd name="connsiteX12" fmla="*/ 4642852 w 4826000"/>
              <a:gd name="connsiteY12" fmla="*/ 2891152 h 6316134"/>
              <a:gd name="connsiteX13" fmla="*/ 4030133 w 4826000"/>
              <a:gd name="connsiteY13" fmla="*/ 1049867 h 6316134"/>
              <a:gd name="connsiteX14" fmla="*/ 2396066 w 4826000"/>
              <a:gd name="connsiteY14" fmla="*/ 241300 h 6316134"/>
              <a:gd name="connsiteX15" fmla="*/ 897467 w 4826000"/>
              <a:gd name="connsiteY15" fmla="*/ 1032934 h 6316134"/>
              <a:gd name="connsiteX16" fmla="*/ 224366 w 4826000"/>
              <a:gd name="connsiteY16"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608985 w 4826000"/>
              <a:gd name="connsiteY10" fmla="*/ 3788619 h 6316134"/>
              <a:gd name="connsiteX11" fmla="*/ 4625919 w 4826000"/>
              <a:gd name="connsiteY11" fmla="*/ 3331419 h 6316134"/>
              <a:gd name="connsiteX12" fmla="*/ 4500034 w 4826000"/>
              <a:gd name="connsiteY12" fmla="*/ 3225800 h 6316134"/>
              <a:gd name="connsiteX13" fmla="*/ 4642852 w 4826000"/>
              <a:gd name="connsiteY13" fmla="*/ 2891152 h 6316134"/>
              <a:gd name="connsiteX14" fmla="*/ 4030133 w 4826000"/>
              <a:gd name="connsiteY14" fmla="*/ 1049867 h 6316134"/>
              <a:gd name="connsiteX15" fmla="*/ 2396066 w 4826000"/>
              <a:gd name="connsiteY15" fmla="*/ 241300 h 6316134"/>
              <a:gd name="connsiteX16" fmla="*/ 897467 w 4826000"/>
              <a:gd name="connsiteY16" fmla="*/ 1032934 h 6316134"/>
              <a:gd name="connsiteX17" fmla="*/ 224366 w 4826000"/>
              <a:gd name="connsiteY17"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608985 w 4826000"/>
              <a:gd name="connsiteY10" fmla="*/ 3788619 h 6316134"/>
              <a:gd name="connsiteX11" fmla="*/ 4625919 w 4826000"/>
              <a:gd name="connsiteY11" fmla="*/ 3331419 h 6316134"/>
              <a:gd name="connsiteX12" fmla="*/ 4618567 w 4826000"/>
              <a:gd name="connsiteY12" fmla="*/ 3225800 h 6316134"/>
              <a:gd name="connsiteX13" fmla="*/ 4642852 w 4826000"/>
              <a:gd name="connsiteY13" fmla="*/ 2891152 h 6316134"/>
              <a:gd name="connsiteX14" fmla="*/ 4030133 w 4826000"/>
              <a:gd name="connsiteY14" fmla="*/ 1049867 h 6316134"/>
              <a:gd name="connsiteX15" fmla="*/ 2396066 w 4826000"/>
              <a:gd name="connsiteY15" fmla="*/ 241300 h 6316134"/>
              <a:gd name="connsiteX16" fmla="*/ 897467 w 4826000"/>
              <a:gd name="connsiteY16" fmla="*/ 1032934 h 6316134"/>
              <a:gd name="connsiteX17" fmla="*/ 224366 w 4826000"/>
              <a:gd name="connsiteY17"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608985 w 4826000"/>
              <a:gd name="connsiteY10" fmla="*/ 3788619 h 6316134"/>
              <a:gd name="connsiteX11" fmla="*/ 4625919 w 4826000"/>
              <a:gd name="connsiteY11" fmla="*/ 3331419 h 6316134"/>
              <a:gd name="connsiteX12" fmla="*/ 4669367 w 4826000"/>
              <a:gd name="connsiteY12" fmla="*/ 3225800 h 6316134"/>
              <a:gd name="connsiteX13" fmla="*/ 4642852 w 4826000"/>
              <a:gd name="connsiteY13" fmla="*/ 2891152 h 6316134"/>
              <a:gd name="connsiteX14" fmla="*/ 4030133 w 4826000"/>
              <a:gd name="connsiteY14" fmla="*/ 1049867 h 6316134"/>
              <a:gd name="connsiteX15" fmla="*/ 2396066 w 4826000"/>
              <a:gd name="connsiteY15" fmla="*/ 241300 h 6316134"/>
              <a:gd name="connsiteX16" fmla="*/ 897467 w 4826000"/>
              <a:gd name="connsiteY16" fmla="*/ 1032934 h 6316134"/>
              <a:gd name="connsiteX17" fmla="*/ 224366 w 4826000"/>
              <a:gd name="connsiteY17" fmla="*/ 3141134 h 6316134"/>
              <a:gd name="connsiteX0" fmla="*/ 0 w 4826000"/>
              <a:gd name="connsiteY0" fmla="*/ 3158067 h 6316134"/>
              <a:gd name="connsiteX1" fmla="*/ 2413000 w 4826000"/>
              <a:gd name="connsiteY1" fmla="*/ 0 h 6316134"/>
              <a:gd name="connsiteX2" fmla="*/ 4826000 w 4826000"/>
              <a:gd name="connsiteY2" fmla="*/ 3158067 h 6316134"/>
              <a:gd name="connsiteX3" fmla="*/ 2413000 w 4826000"/>
              <a:gd name="connsiteY3" fmla="*/ 6316134 h 6316134"/>
              <a:gd name="connsiteX4" fmla="*/ 0 w 4826000"/>
              <a:gd name="connsiteY4" fmla="*/ 3158067 h 6316134"/>
              <a:gd name="connsiteX5" fmla="*/ 224366 w 4826000"/>
              <a:gd name="connsiteY5" fmla="*/ 3141134 h 6316134"/>
              <a:gd name="connsiteX6" fmla="*/ 837052 w 4826000"/>
              <a:gd name="connsiteY6" fmla="*/ 5244885 h 6316134"/>
              <a:gd name="connsiteX7" fmla="*/ 2446867 w 4826000"/>
              <a:gd name="connsiteY7" fmla="*/ 6125634 h 6316134"/>
              <a:gd name="connsiteX8" fmla="*/ 3885052 w 4826000"/>
              <a:gd name="connsiteY8" fmla="*/ 5414219 h 6316134"/>
              <a:gd name="connsiteX9" fmla="*/ 4359186 w 4826000"/>
              <a:gd name="connsiteY9" fmla="*/ 4601419 h 6316134"/>
              <a:gd name="connsiteX10" fmla="*/ 4608985 w 4826000"/>
              <a:gd name="connsiteY10" fmla="*/ 3788619 h 6316134"/>
              <a:gd name="connsiteX11" fmla="*/ 4693652 w 4826000"/>
              <a:gd name="connsiteY11" fmla="*/ 3314486 h 6316134"/>
              <a:gd name="connsiteX12" fmla="*/ 4669367 w 4826000"/>
              <a:gd name="connsiteY12" fmla="*/ 3225800 h 6316134"/>
              <a:gd name="connsiteX13" fmla="*/ 4642852 w 4826000"/>
              <a:gd name="connsiteY13" fmla="*/ 2891152 h 6316134"/>
              <a:gd name="connsiteX14" fmla="*/ 4030133 w 4826000"/>
              <a:gd name="connsiteY14" fmla="*/ 1049867 h 6316134"/>
              <a:gd name="connsiteX15" fmla="*/ 2396066 w 4826000"/>
              <a:gd name="connsiteY15" fmla="*/ 241300 h 6316134"/>
              <a:gd name="connsiteX16" fmla="*/ 897467 w 4826000"/>
              <a:gd name="connsiteY16" fmla="*/ 1032934 h 6316134"/>
              <a:gd name="connsiteX17" fmla="*/ 224366 w 4826000"/>
              <a:gd name="connsiteY17" fmla="*/ 3141134 h 63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6000" h="6316134">
                <a:moveTo>
                  <a:pt x="0" y="3158067"/>
                </a:moveTo>
                <a:cubicBezTo>
                  <a:pt x="0" y="1413915"/>
                  <a:pt x="1080337" y="0"/>
                  <a:pt x="2413000" y="0"/>
                </a:cubicBezTo>
                <a:cubicBezTo>
                  <a:pt x="3745663" y="0"/>
                  <a:pt x="4826000" y="1413915"/>
                  <a:pt x="4826000" y="3158067"/>
                </a:cubicBezTo>
                <a:cubicBezTo>
                  <a:pt x="4826000" y="4902219"/>
                  <a:pt x="3745663" y="6316134"/>
                  <a:pt x="2413000" y="6316134"/>
                </a:cubicBezTo>
                <a:cubicBezTo>
                  <a:pt x="1080337" y="6316134"/>
                  <a:pt x="0" y="4902219"/>
                  <a:pt x="0" y="3158067"/>
                </a:cubicBezTo>
                <a:close/>
                <a:moveTo>
                  <a:pt x="224366" y="3141134"/>
                </a:moveTo>
                <a:cubicBezTo>
                  <a:pt x="214297" y="3843126"/>
                  <a:pt x="466635" y="4747468"/>
                  <a:pt x="837052" y="5244885"/>
                </a:cubicBezTo>
                <a:cubicBezTo>
                  <a:pt x="1207469" y="5742302"/>
                  <a:pt x="1938867" y="6097412"/>
                  <a:pt x="2446867" y="6125634"/>
                </a:cubicBezTo>
                <a:cubicBezTo>
                  <a:pt x="2954867" y="6153856"/>
                  <a:pt x="3566332" y="5668255"/>
                  <a:pt x="3885052" y="5414219"/>
                </a:cubicBezTo>
                <a:cubicBezTo>
                  <a:pt x="4203772" y="5160183"/>
                  <a:pt x="4249819" y="4872352"/>
                  <a:pt x="4359186" y="4601419"/>
                </a:cubicBezTo>
                <a:cubicBezTo>
                  <a:pt x="4468553" y="4330486"/>
                  <a:pt x="4564530" y="4000286"/>
                  <a:pt x="4608985" y="3788619"/>
                </a:cubicBezTo>
                <a:cubicBezTo>
                  <a:pt x="4653441" y="3576952"/>
                  <a:pt x="4700522" y="3408289"/>
                  <a:pt x="4693652" y="3314486"/>
                </a:cubicBezTo>
                <a:cubicBezTo>
                  <a:pt x="4686782" y="3220683"/>
                  <a:pt x="4641145" y="3299178"/>
                  <a:pt x="4669367" y="3225800"/>
                </a:cubicBezTo>
                <a:cubicBezTo>
                  <a:pt x="4697589" y="3152422"/>
                  <a:pt x="4721169" y="3253808"/>
                  <a:pt x="4642852" y="2891152"/>
                </a:cubicBezTo>
                <a:cubicBezTo>
                  <a:pt x="4564535" y="2528496"/>
                  <a:pt x="4379197" y="1494331"/>
                  <a:pt x="4030133" y="1049867"/>
                </a:cubicBezTo>
                <a:cubicBezTo>
                  <a:pt x="3681069" y="605403"/>
                  <a:pt x="2918177" y="244122"/>
                  <a:pt x="2396066" y="241300"/>
                </a:cubicBezTo>
                <a:cubicBezTo>
                  <a:pt x="1873955" y="238478"/>
                  <a:pt x="1259417" y="549628"/>
                  <a:pt x="897467" y="1032934"/>
                </a:cubicBezTo>
                <a:cubicBezTo>
                  <a:pt x="535517" y="1516240"/>
                  <a:pt x="234435" y="2439142"/>
                  <a:pt x="224366" y="314113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287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a:t>
            </a:r>
            <a:r>
              <a:rPr lang="en-US" dirty="0" smtClean="0"/>
              <a:t>Pluripotent </a:t>
            </a:r>
            <a:r>
              <a:rPr lang="en-US" dirty="0"/>
              <a:t>S</a:t>
            </a:r>
            <a:r>
              <a:rPr lang="en-US" dirty="0" smtClean="0"/>
              <a:t>tem </a:t>
            </a:r>
            <a:r>
              <a:rPr lang="en-US" dirty="0"/>
              <a:t>C</a:t>
            </a:r>
            <a:r>
              <a:rPr lang="en-US" dirty="0" smtClean="0"/>
              <a:t>ells (</a:t>
            </a:r>
            <a:r>
              <a:rPr lang="en-US" dirty="0" err="1" smtClean="0"/>
              <a:t>iPSC</a:t>
            </a:r>
            <a:r>
              <a:rPr lang="en-US" dirty="0" smtClean="0"/>
              <a:t>)</a:t>
            </a:r>
            <a:endParaRPr lang="en-US" dirty="0"/>
          </a:p>
        </p:txBody>
      </p:sp>
      <p:sp>
        <p:nvSpPr>
          <p:cNvPr id="3" name="Content Placeholder 2"/>
          <p:cNvSpPr>
            <a:spLocks noGrp="1"/>
          </p:cNvSpPr>
          <p:nvPr>
            <p:ph idx="1"/>
          </p:nvPr>
        </p:nvSpPr>
        <p:spPr>
          <a:xfrm>
            <a:off x="1517904" y="2171700"/>
            <a:ext cx="5419609" cy="3581400"/>
          </a:xfrm>
        </p:spPr>
        <p:txBody>
          <a:bodyPr/>
          <a:lstStyle/>
          <a:p>
            <a:r>
              <a:rPr lang="en-US" dirty="0" smtClean="0"/>
              <a:t>Generated from adults cells</a:t>
            </a:r>
          </a:p>
          <a:p>
            <a:r>
              <a:rPr lang="en-US" dirty="0" smtClean="0"/>
              <a:t>Can be reprogramed to any other cell</a:t>
            </a:r>
          </a:p>
          <a:p>
            <a:r>
              <a:rPr lang="en-US" dirty="0" smtClean="0"/>
              <a:t>ROS </a:t>
            </a:r>
            <a:r>
              <a:rPr lang="en-US" dirty="0"/>
              <a:t>level increases</a:t>
            </a:r>
            <a:r>
              <a:rPr lang="en-US" dirty="0" smtClean="0"/>
              <a:t>.</a:t>
            </a:r>
          </a:p>
          <a:p>
            <a:r>
              <a:rPr lang="en-US" dirty="0" smtClean="0"/>
              <a:t>Yield and efficiency are two limitations. </a:t>
            </a:r>
            <a:endParaRPr lang="en-US" dirty="0" smtClean="0"/>
          </a:p>
          <a:p>
            <a:r>
              <a:rPr lang="en-US" dirty="0"/>
              <a:t>Used to study neurodegenerative diseases, </a:t>
            </a:r>
            <a:r>
              <a:rPr lang="en-US" dirty="0" smtClean="0"/>
              <a:t>aging and cancer.</a:t>
            </a:r>
            <a:endParaRPr lang="en-US" dirty="0" smtClean="0"/>
          </a:p>
        </p:txBody>
      </p:sp>
      <p:sp>
        <p:nvSpPr>
          <p:cNvPr id="4" name="Oval 3"/>
          <p:cNvSpPr/>
          <p:nvPr/>
        </p:nvSpPr>
        <p:spPr>
          <a:xfrm>
            <a:off x="9382537" y="1861101"/>
            <a:ext cx="417443" cy="4969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60835" y="3083614"/>
            <a:ext cx="417443" cy="496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243392" y="3130824"/>
            <a:ext cx="417443" cy="496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471991" y="3580571"/>
            <a:ext cx="417443" cy="496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8225413" y="5168348"/>
            <a:ext cx="278295" cy="584752"/>
          </a:xfrm>
          <a:prstGeom prst="parallelogram">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7971183" y="5168348"/>
            <a:ext cx="318052" cy="584752"/>
          </a:xfrm>
          <a:prstGeom prst="parallelogram">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rot="1378095">
            <a:off x="10018642" y="5136875"/>
            <a:ext cx="516836" cy="775252"/>
          </a:xfrm>
          <a:prstGeom prst="star4">
            <a:avLst>
              <a:gd name="adj" fmla="val 1650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171583" y="5136874"/>
            <a:ext cx="357808" cy="7752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12"/>
          <p:cNvSpPr/>
          <p:nvPr/>
        </p:nvSpPr>
        <p:spPr>
          <a:xfrm>
            <a:off x="9163877" y="5168348"/>
            <a:ext cx="218660" cy="584752"/>
          </a:xfrm>
          <a:prstGeom prst="snip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36696" y="1882221"/>
            <a:ext cx="1411356" cy="369332"/>
          </a:xfrm>
          <a:prstGeom prst="rect">
            <a:avLst/>
          </a:prstGeom>
          <a:noFill/>
        </p:spPr>
        <p:txBody>
          <a:bodyPr wrap="square" rtlCol="0">
            <a:spAutoFit/>
          </a:bodyPr>
          <a:lstStyle/>
          <a:p>
            <a:r>
              <a:rPr lang="en-US" dirty="0" smtClean="0"/>
              <a:t>Somatic cell</a:t>
            </a:r>
            <a:endParaRPr lang="en-US" dirty="0"/>
          </a:p>
        </p:txBody>
      </p:sp>
      <p:sp>
        <p:nvSpPr>
          <p:cNvPr id="16" name="TextBox 15"/>
          <p:cNvSpPr txBox="1"/>
          <p:nvPr/>
        </p:nvSpPr>
        <p:spPr>
          <a:xfrm>
            <a:off x="10725888" y="3130824"/>
            <a:ext cx="1240825" cy="369332"/>
          </a:xfrm>
          <a:prstGeom prst="rect">
            <a:avLst/>
          </a:prstGeom>
          <a:noFill/>
        </p:spPr>
        <p:txBody>
          <a:bodyPr wrap="square" rtlCol="0">
            <a:spAutoFit/>
          </a:bodyPr>
          <a:lstStyle/>
          <a:p>
            <a:r>
              <a:rPr lang="en-US" dirty="0" smtClean="0"/>
              <a:t>IPSC</a:t>
            </a:r>
            <a:endParaRPr lang="en-US" dirty="0"/>
          </a:p>
        </p:txBody>
      </p:sp>
      <p:sp>
        <p:nvSpPr>
          <p:cNvPr id="17" name="TextBox 16"/>
          <p:cNvSpPr txBox="1"/>
          <p:nvPr/>
        </p:nvSpPr>
        <p:spPr>
          <a:xfrm>
            <a:off x="11171583" y="5982236"/>
            <a:ext cx="795130" cy="923330"/>
          </a:xfrm>
          <a:prstGeom prst="rect">
            <a:avLst/>
          </a:prstGeom>
          <a:noFill/>
        </p:spPr>
        <p:txBody>
          <a:bodyPr wrap="square" rtlCol="0">
            <a:spAutoFit/>
          </a:bodyPr>
          <a:lstStyle/>
          <a:p>
            <a:r>
              <a:rPr lang="en-US" dirty="0" smtClean="0"/>
              <a:t>Red blood cells</a:t>
            </a:r>
            <a:endParaRPr lang="en-US" dirty="0"/>
          </a:p>
        </p:txBody>
      </p:sp>
      <p:sp>
        <p:nvSpPr>
          <p:cNvPr id="18" name="TextBox 17"/>
          <p:cNvSpPr txBox="1"/>
          <p:nvPr/>
        </p:nvSpPr>
        <p:spPr>
          <a:xfrm>
            <a:off x="9869556" y="6052347"/>
            <a:ext cx="1470992" cy="646331"/>
          </a:xfrm>
          <a:prstGeom prst="rect">
            <a:avLst/>
          </a:prstGeom>
          <a:noFill/>
        </p:spPr>
        <p:txBody>
          <a:bodyPr wrap="square" rtlCol="0">
            <a:spAutoFit/>
          </a:bodyPr>
          <a:lstStyle/>
          <a:p>
            <a:r>
              <a:rPr lang="en-US" smtClean="0"/>
              <a:t>Neuronal cells</a:t>
            </a:r>
            <a:endParaRPr lang="en-US"/>
          </a:p>
        </p:txBody>
      </p:sp>
      <p:sp>
        <p:nvSpPr>
          <p:cNvPr id="19" name="TextBox 18"/>
          <p:cNvSpPr txBox="1"/>
          <p:nvPr/>
        </p:nvSpPr>
        <p:spPr>
          <a:xfrm>
            <a:off x="7275444" y="5934670"/>
            <a:ext cx="1391478" cy="923330"/>
          </a:xfrm>
          <a:prstGeom prst="rect">
            <a:avLst/>
          </a:prstGeom>
          <a:noFill/>
        </p:spPr>
        <p:txBody>
          <a:bodyPr wrap="square" rtlCol="0">
            <a:spAutoFit/>
          </a:bodyPr>
          <a:lstStyle/>
          <a:p>
            <a:r>
              <a:rPr lang="en-US" smtClean="0"/>
              <a:t>Bronchiolar cells</a:t>
            </a:r>
          </a:p>
          <a:p>
            <a:endParaRPr lang="en-US" dirty="0"/>
          </a:p>
        </p:txBody>
      </p:sp>
      <p:sp>
        <p:nvSpPr>
          <p:cNvPr id="20" name="TextBox 19"/>
          <p:cNvSpPr txBox="1"/>
          <p:nvPr/>
        </p:nvSpPr>
        <p:spPr>
          <a:xfrm>
            <a:off x="8466576" y="6006179"/>
            <a:ext cx="1411356" cy="369332"/>
          </a:xfrm>
          <a:prstGeom prst="rect">
            <a:avLst/>
          </a:prstGeom>
          <a:noFill/>
        </p:spPr>
        <p:txBody>
          <a:bodyPr wrap="square" rtlCol="0">
            <a:spAutoFit/>
          </a:bodyPr>
          <a:lstStyle/>
          <a:p>
            <a:r>
              <a:rPr lang="en-US" smtClean="0"/>
              <a:t>Hepatocytes</a:t>
            </a:r>
            <a:endParaRPr lang="en-US"/>
          </a:p>
        </p:txBody>
      </p:sp>
      <p:cxnSp>
        <p:nvCxnSpPr>
          <p:cNvPr id="22" name="Straight Arrow Connector 21"/>
          <p:cNvCxnSpPr/>
          <p:nvPr/>
        </p:nvCxnSpPr>
        <p:spPr>
          <a:xfrm>
            <a:off x="9660833" y="2544417"/>
            <a:ext cx="0" cy="5391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8466576" y="3962400"/>
            <a:ext cx="498520" cy="7288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H="1">
            <a:off x="9273207" y="4077528"/>
            <a:ext cx="178906" cy="772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9877932" y="4180133"/>
            <a:ext cx="200346" cy="7399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10277060" y="3962400"/>
            <a:ext cx="765314" cy="8878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023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43933"/>
            <a:ext cx="9601200" cy="1485900"/>
          </a:xfrm>
        </p:spPr>
        <p:txBody>
          <a:bodyPr/>
          <a:lstStyle/>
          <a:p>
            <a:r>
              <a:rPr lang="en-US" dirty="0" smtClean="0"/>
              <a:t>Experimental </a:t>
            </a:r>
            <a:r>
              <a:rPr lang="en-US" dirty="0" smtClean="0"/>
              <a:t>Design</a:t>
            </a:r>
            <a:endParaRPr lang="en-US" dirty="0"/>
          </a:p>
        </p:txBody>
      </p:sp>
      <p:pic>
        <p:nvPicPr>
          <p:cNvPr id="4" name="Content Placeholder 3" descr="/Users/Alina/Desktop/Screen Shot 2016-05-04 at 4.11.34 PM.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31136" y="1100667"/>
            <a:ext cx="7315199" cy="5501301"/>
          </a:xfrm>
          <a:prstGeom prst="rect">
            <a:avLst/>
          </a:prstGeom>
          <a:noFill/>
          <a:ln>
            <a:noFill/>
          </a:ln>
        </p:spPr>
      </p:pic>
    </p:spTree>
    <p:extLst>
      <p:ext uri="{BB962C8B-B14F-4D97-AF65-F5344CB8AC3E}">
        <p14:creationId xmlns:p14="http://schemas.microsoft.com/office/powerpoint/2010/main" val="1318412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76" y="246241"/>
            <a:ext cx="9570199" cy="1400530"/>
          </a:xfrm>
        </p:spPr>
        <p:txBody>
          <a:bodyPr>
            <a:normAutofit/>
          </a:bodyPr>
          <a:lstStyle/>
          <a:p>
            <a:r>
              <a:rPr lang="en-US" dirty="0" smtClean="0"/>
              <a:t>Mechanism for </a:t>
            </a:r>
            <a:r>
              <a:rPr lang="en-US" dirty="0" err="1" smtClean="0"/>
              <a:t>i</a:t>
            </a:r>
            <a:r>
              <a:rPr lang="en-US" dirty="0" err="1" smtClean="0"/>
              <a:t>PSCs</a:t>
            </a:r>
            <a:r>
              <a:rPr lang="en-US" dirty="0" smtClean="0"/>
              <a:t> </a:t>
            </a:r>
            <a:r>
              <a:rPr lang="en-US" dirty="0" smtClean="0"/>
              <a:t>reprogramming</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316" y="1276488"/>
            <a:ext cx="6402084" cy="33704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316" y="5463877"/>
            <a:ext cx="6402084" cy="970790"/>
          </a:xfrm>
          <a:prstGeom prst="rect">
            <a:avLst/>
          </a:prstGeom>
        </p:spPr>
      </p:pic>
      <p:cxnSp>
        <p:nvCxnSpPr>
          <p:cNvPr id="14" name="Straight Arrow Connector 13"/>
          <p:cNvCxnSpPr/>
          <p:nvPr/>
        </p:nvCxnSpPr>
        <p:spPr>
          <a:xfrm>
            <a:off x="9097506" y="4071158"/>
            <a:ext cx="15497" cy="65582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3234316" y="4630419"/>
            <a:ext cx="6402084" cy="810807"/>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20" name="Straight Arrow Connector 19"/>
          <p:cNvCxnSpPr/>
          <p:nvPr/>
        </p:nvCxnSpPr>
        <p:spPr>
          <a:xfrm>
            <a:off x="6435358" y="4653070"/>
            <a:ext cx="0" cy="8108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7104309" y="4670350"/>
            <a:ext cx="1821592" cy="7647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Insertion of retro DNA into host cell DNA  </a:t>
            </a:r>
            <a:endParaRPr lang="en-US"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729" y="6434667"/>
            <a:ext cx="6466671" cy="235559"/>
          </a:xfrm>
          <a:prstGeom prst="rect">
            <a:avLst/>
          </a:prstGeom>
        </p:spPr>
      </p:pic>
    </p:spTree>
    <p:extLst>
      <p:ext uri="{BB962C8B-B14F-4D97-AF65-F5344CB8AC3E}">
        <p14:creationId xmlns:p14="http://schemas.microsoft.com/office/powerpoint/2010/main" val="1154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 </a:t>
            </a:r>
            <a:r>
              <a:rPr lang="en-US" dirty="0"/>
              <a:t>L</a:t>
            </a:r>
            <a:r>
              <a:rPr lang="en-US" dirty="0" smtClean="0"/>
              <a:t>evel Detection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474665"/>
            <a:ext cx="9601200" cy="3204070"/>
          </a:xfrm>
        </p:spPr>
      </p:pic>
    </p:spTree>
    <p:extLst>
      <p:ext uri="{BB962C8B-B14F-4D97-AF65-F5344CB8AC3E}">
        <p14:creationId xmlns:p14="http://schemas.microsoft.com/office/powerpoint/2010/main" val="18832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the DNA</a:t>
            </a:r>
            <a:endParaRPr lang="en-US" dirty="0"/>
          </a:p>
        </p:txBody>
      </p:sp>
      <p:sp>
        <p:nvSpPr>
          <p:cNvPr id="3" name="Content Placeholder 2"/>
          <p:cNvSpPr>
            <a:spLocks noGrp="1"/>
          </p:cNvSpPr>
          <p:nvPr>
            <p:ph idx="1"/>
          </p:nvPr>
        </p:nvSpPr>
        <p:spPr>
          <a:xfrm>
            <a:off x="1103312" y="2052918"/>
            <a:ext cx="5343983" cy="4195481"/>
          </a:xfrm>
        </p:spPr>
        <p:txBody>
          <a:bodyPr/>
          <a:lstStyle/>
          <a:p>
            <a:r>
              <a:rPr lang="en-US" dirty="0" err="1" smtClean="0"/>
              <a:t>Gentra</a:t>
            </a:r>
            <a:r>
              <a:rPr lang="en-US" dirty="0" smtClean="0"/>
              <a:t> DNA extraction kit</a:t>
            </a:r>
          </a:p>
          <a:p>
            <a:r>
              <a:rPr lang="en-US" dirty="0" smtClean="0"/>
              <a:t>Centrifuge to extract </a:t>
            </a:r>
            <a:r>
              <a:rPr lang="en-US" dirty="0" err="1" smtClean="0"/>
              <a:t>mtDNA</a:t>
            </a:r>
            <a:r>
              <a:rPr lang="en-US" dirty="0" smtClean="0"/>
              <a:t> </a:t>
            </a:r>
            <a:endParaRPr lang="en-US" dirty="0"/>
          </a:p>
        </p:txBody>
      </p:sp>
      <p:sp>
        <p:nvSpPr>
          <p:cNvPr id="4" name="Rectangle 3"/>
          <p:cNvSpPr/>
          <p:nvPr/>
        </p:nvSpPr>
        <p:spPr>
          <a:xfrm>
            <a:off x="1162263" y="4465043"/>
            <a:ext cx="1403109" cy="8366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Cell lysis </a:t>
            </a:r>
            <a:endParaRPr lang="en-US" dirty="0"/>
          </a:p>
        </p:txBody>
      </p:sp>
      <p:sp>
        <p:nvSpPr>
          <p:cNvPr id="5" name="Rounded Rectangle 4"/>
          <p:cNvSpPr/>
          <p:nvPr/>
        </p:nvSpPr>
        <p:spPr>
          <a:xfrm>
            <a:off x="3613386" y="4463511"/>
            <a:ext cx="1925234" cy="8366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RNA and protein degradation</a:t>
            </a:r>
            <a:endParaRPr lang="en-US" dirty="0"/>
          </a:p>
        </p:txBody>
      </p:sp>
      <p:sp>
        <p:nvSpPr>
          <p:cNvPr id="6" name="Rectangle 5"/>
          <p:cNvSpPr/>
          <p:nvPr/>
        </p:nvSpPr>
        <p:spPr>
          <a:xfrm>
            <a:off x="6448278" y="4463511"/>
            <a:ext cx="1739254" cy="836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Purify  DNA </a:t>
            </a:r>
            <a:endParaRPr lang="en-US" dirty="0"/>
          </a:p>
        </p:txBody>
      </p:sp>
      <p:cxnSp>
        <p:nvCxnSpPr>
          <p:cNvPr id="8" name="Straight Arrow Connector 7"/>
          <p:cNvCxnSpPr>
            <a:stCxn id="4" idx="3"/>
            <a:endCxn id="5" idx="1"/>
          </p:cNvCxnSpPr>
          <p:nvPr/>
        </p:nvCxnSpPr>
        <p:spPr>
          <a:xfrm flipV="1">
            <a:off x="2565372" y="4881822"/>
            <a:ext cx="1048014" cy="15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514998" y="4874396"/>
            <a:ext cx="894771"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Donut 6"/>
          <p:cNvSpPr/>
          <p:nvPr/>
        </p:nvSpPr>
        <p:spPr>
          <a:xfrm>
            <a:off x="9927770" y="4210016"/>
            <a:ext cx="1387749" cy="1343608"/>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8206790" y="4874397"/>
            <a:ext cx="1720980" cy="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264549" y="4278845"/>
            <a:ext cx="1586204" cy="369332"/>
          </a:xfrm>
          <a:prstGeom prst="rect">
            <a:avLst/>
          </a:prstGeom>
          <a:noFill/>
        </p:spPr>
        <p:txBody>
          <a:bodyPr wrap="square" rtlCol="0">
            <a:spAutoFit/>
          </a:bodyPr>
          <a:lstStyle/>
          <a:p>
            <a:r>
              <a:rPr lang="en-US" smtClean="0"/>
              <a:t>Centrifugation</a:t>
            </a:r>
            <a:endParaRPr lang="en-US"/>
          </a:p>
        </p:txBody>
      </p:sp>
      <p:sp>
        <p:nvSpPr>
          <p:cNvPr id="13" name="TextBox 12"/>
          <p:cNvSpPr txBox="1"/>
          <p:nvPr/>
        </p:nvSpPr>
        <p:spPr>
          <a:xfrm>
            <a:off x="10231691" y="4697154"/>
            <a:ext cx="970384" cy="369332"/>
          </a:xfrm>
          <a:prstGeom prst="rect">
            <a:avLst/>
          </a:prstGeom>
          <a:noFill/>
        </p:spPr>
        <p:txBody>
          <a:bodyPr wrap="square" rtlCol="0">
            <a:spAutoFit/>
          </a:bodyPr>
          <a:lstStyle/>
          <a:p>
            <a:r>
              <a:rPr lang="en-US" dirty="0" err="1" smtClean="0"/>
              <a:t>mtDNA</a:t>
            </a:r>
            <a:endParaRPr lang="en-US" dirty="0"/>
          </a:p>
        </p:txBody>
      </p:sp>
    </p:spTree>
    <p:extLst>
      <p:ext uri="{BB962C8B-B14F-4D97-AF65-F5344CB8AC3E}">
        <p14:creationId xmlns:p14="http://schemas.microsoft.com/office/powerpoint/2010/main" val="123844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1165185" y="1428750"/>
            <a:ext cx="5388015" cy="3581400"/>
          </a:xfrm>
        </p:spPr>
        <p:txBody>
          <a:bodyPr/>
          <a:lstStyle/>
          <a:p>
            <a:pPr marL="0" indent="0">
              <a:buNone/>
            </a:pPr>
            <a:endParaRPr lang="en-US" dirty="0" smtClean="0"/>
          </a:p>
          <a:p>
            <a:r>
              <a:rPr lang="en-US" dirty="0" smtClean="0"/>
              <a:t>Primers  </a:t>
            </a:r>
          </a:p>
          <a:p>
            <a:pPr marL="0" indent="0">
              <a:buNone/>
            </a:pPr>
            <a:r>
              <a:rPr lang="en-US" dirty="0" smtClean="0"/>
              <a:t>1)- </a:t>
            </a:r>
            <a:r>
              <a:rPr lang="en-US" dirty="0" smtClean="0"/>
              <a:t>mtDNA-F2120 </a:t>
            </a:r>
            <a:r>
              <a:rPr lang="en-US" dirty="0" smtClean="0"/>
              <a:t>(</a:t>
            </a:r>
            <a:r>
              <a:rPr lang="en-US" dirty="0"/>
              <a:t>GGACACTAGGAAAAAACCTTGTAGAGAGAG </a:t>
            </a:r>
            <a:r>
              <a:rPr lang="en-US" dirty="0" smtClean="0"/>
              <a:t>)</a:t>
            </a:r>
          </a:p>
          <a:p>
            <a:pPr marL="0" indent="0">
              <a:buNone/>
            </a:pPr>
            <a:r>
              <a:rPr lang="en-US" dirty="0" smtClean="0"/>
              <a:t>2)-mtDNA-R2119 </a:t>
            </a:r>
          </a:p>
          <a:p>
            <a:pPr marL="0" indent="0">
              <a:buNone/>
            </a:pPr>
            <a:r>
              <a:rPr lang="en-US" dirty="0" smtClean="0"/>
              <a:t>(</a:t>
            </a:r>
            <a:r>
              <a:rPr lang="en-US" dirty="0"/>
              <a:t>AAAGAGCTGTTCCTCTTTGGACTAACA </a:t>
            </a:r>
            <a:r>
              <a:rPr lang="en-US" dirty="0" smtClean="0"/>
              <a:t>)</a:t>
            </a:r>
          </a:p>
          <a:p>
            <a:r>
              <a:rPr lang="en-US" dirty="0" smtClean="0"/>
              <a:t>TAKARA LA </a:t>
            </a:r>
            <a:r>
              <a:rPr lang="en-US" dirty="0" err="1" smtClean="0"/>
              <a:t>Taq</a:t>
            </a:r>
            <a:r>
              <a:rPr lang="en-US" dirty="0" smtClean="0"/>
              <a:t> polymerase </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15" y="16209"/>
            <a:ext cx="5239881" cy="2170952"/>
          </a:xfrm>
          <a:prstGeom prst="rect">
            <a:avLst/>
          </a:prstGeom>
        </p:spPr>
      </p:pic>
      <p:pic>
        <p:nvPicPr>
          <p:cNvPr id="6" name="Picture 5" descr="../Pictures/Photos%20Library.photoslibrary/resources/proxies/derivatives/11/00/11bc/NHriMH30R+qYRfX+H+3H5g_thumb_11b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615" y="1796302"/>
            <a:ext cx="5239881" cy="5061698"/>
          </a:xfrm>
          <a:prstGeom prst="rect">
            <a:avLst/>
          </a:prstGeom>
          <a:noFill/>
          <a:ln>
            <a:noFill/>
          </a:ln>
        </p:spPr>
      </p:pic>
    </p:spTree>
    <p:extLst>
      <p:ext uri="{BB962C8B-B14F-4D97-AF65-F5344CB8AC3E}">
        <p14:creationId xmlns:p14="http://schemas.microsoft.com/office/powerpoint/2010/main" val="147937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79" y="231332"/>
            <a:ext cx="9601200" cy="1485900"/>
          </a:xfrm>
        </p:spPr>
        <p:txBody>
          <a:bodyPr>
            <a:normAutofit/>
          </a:bodyPr>
          <a:lstStyle/>
          <a:p>
            <a:r>
              <a:rPr lang="en-US" dirty="0"/>
              <a:t>Next generation sequencing </a:t>
            </a:r>
          </a:p>
        </p:txBody>
      </p:sp>
      <p:sp>
        <p:nvSpPr>
          <p:cNvPr id="3" name="Content Placeholder 2"/>
          <p:cNvSpPr>
            <a:spLocks noGrp="1"/>
          </p:cNvSpPr>
          <p:nvPr>
            <p:ph idx="1"/>
          </p:nvPr>
        </p:nvSpPr>
        <p:spPr>
          <a:xfrm>
            <a:off x="1336367" y="1717232"/>
            <a:ext cx="4301412" cy="3581400"/>
          </a:xfrm>
        </p:spPr>
        <p:txBody>
          <a:bodyPr/>
          <a:lstStyle/>
          <a:p>
            <a:r>
              <a:rPr lang="en-US" dirty="0" smtClean="0"/>
              <a:t>Sequencing the </a:t>
            </a:r>
            <a:r>
              <a:rPr lang="en-US" dirty="0" err="1" smtClean="0"/>
              <a:t>mtDNA</a:t>
            </a:r>
            <a:r>
              <a:rPr lang="en-US" dirty="0" smtClean="0"/>
              <a:t> </a:t>
            </a:r>
          </a:p>
          <a:p>
            <a:r>
              <a:rPr lang="en-US" dirty="0" smtClean="0"/>
              <a:t>Aligned with revised </a:t>
            </a:r>
            <a:r>
              <a:rPr lang="en-US" dirty="0"/>
              <a:t>Cambridge Reference Sequence (</a:t>
            </a:r>
            <a:r>
              <a:rPr lang="en-US" dirty="0" err="1"/>
              <a:t>rCRS</a:t>
            </a:r>
            <a:r>
              <a:rPr lang="en-US" dirty="0"/>
              <a:t>) of the human </a:t>
            </a:r>
            <a:r>
              <a:rPr lang="en-US" dirty="0" err="1"/>
              <a:t>mtDNA</a:t>
            </a:r>
            <a:r>
              <a:rPr lang="en-US" dirty="0"/>
              <a:t> </a:t>
            </a:r>
            <a:endParaRPr lang="en-US" dirty="0" smtClean="0"/>
          </a:p>
          <a:p>
            <a:r>
              <a:rPr lang="en-US" dirty="0" smtClean="0"/>
              <a:t>Analyze mutations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46" y="1717232"/>
            <a:ext cx="5817201" cy="44143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34" y="3768614"/>
            <a:ext cx="4923712" cy="2356987"/>
          </a:xfrm>
          <a:prstGeom prst="rect">
            <a:avLst/>
          </a:prstGeom>
        </p:spPr>
      </p:pic>
      <p:sp>
        <p:nvSpPr>
          <p:cNvPr id="6" name="TextBox 5"/>
          <p:cNvSpPr txBox="1"/>
          <p:nvPr/>
        </p:nvSpPr>
        <p:spPr>
          <a:xfrm>
            <a:off x="1073134" y="6125601"/>
            <a:ext cx="1069124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err="1" smtClean="0"/>
              <a:t>Ranjan</a:t>
            </a:r>
            <a:r>
              <a:rPr lang="en-US" dirty="0"/>
              <a:t> </a:t>
            </a:r>
            <a:r>
              <a:rPr lang="en-US" dirty="0" smtClean="0"/>
              <a:t>et al.,. </a:t>
            </a:r>
            <a:r>
              <a:rPr lang="en-US" dirty="0"/>
              <a:t>"Application of Molecular and Serological Diagnostics in Veterinary Parasitology." </a:t>
            </a:r>
            <a:r>
              <a:rPr lang="en-US" i="1" dirty="0"/>
              <a:t>The Journal of Advances in Parasitology</a:t>
            </a:r>
            <a:r>
              <a:rPr lang="en-US" dirty="0"/>
              <a:t> 2.4 (2016): 80-99. Web.</a:t>
            </a:r>
            <a:endParaRPr lang="en-US" dirty="0"/>
          </a:p>
        </p:txBody>
      </p:sp>
    </p:spTree>
    <p:extLst>
      <p:ext uri="{BB962C8B-B14F-4D97-AF65-F5344CB8AC3E}">
        <p14:creationId xmlns:p14="http://schemas.microsoft.com/office/powerpoint/2010/main" val="110715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6087</TotalTime>
  <Words>1084</Words>
  <Application>Microsoft Macintosh PowerPoint</Application>
  <PresentationFormat>Widescreen</PresentationFormat>
  <Paragraphs>104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Franklin Gothic Book</vt:lpstr>
      <vt:lpstr>Mangal</vt:lpstr>
      <vt:lpstr>Tahoma</vt:lpstr>
      <vt:lpstr>Arial</vt:lpstr>
      <vt:lpstr>Crop</vt:lpstr>
      <vt:lpstr>Can ascorbic acid(vitamin C) reduce the mtDNA mutations in the aged induced pluripotent stem cells?</vt:lpstr>
      <vt:lpstr>Introduction</vt:lpstr>
      <vt:lpstr>Induced Pluripotent Stem Cells (iPSC)</vt:lpstr>
      <vt:lpstr>Experimental Design</vt:lpstr>
      <vt:lpstr>Mechanism for iPSCs reprogramming</vt:lpstr>
      <vt:lpstr>ROS Level Detection</vt:lpstr>
      <vt:lpstr>Extract the DNA</vt:lpstr>
      <vt:lpstr>PCR</vt:lpstr>
      <vt:lpstr>Next generation sequencing </vt:lpstr>
      <vt:lpstr>Expected result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ascorbic acid(vitamin C) reduce the mtDNA mutations in the aged induced pluripotent stem cells?</dc:title>
  <dc:creator>Microsoft Office User</dc:creator>
  <cp:lastModifiedBy>Microsoft Office User</cp:lastModifiedBy>
  <cp:revision>73</cp:revision>
  <dcterms:created xsi:type="dcterms:W3CDTF">2017-05-01T21:52:52Z</dcterms:created>
  <dcterms:modified xsi:type="dcterms:W3CDTF">2017-05-08T16:29:13Z</dcterms:modified>
</cp:coreProperties>
</file>