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356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740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0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9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69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30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8FC5C9D-43AB-4A1A-B2EF-0C154DE151B3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18C1D16-4DC2-4B6F-8632-B316D19603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10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Inhibiting aim2 IN ORDER TO RESTORE FUNCTION IN INJURED CARDIOMYOCYTES DUE TO Ischemia &amp; reperfusion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Ankita Thakur</a:t>
            </a:r>
          </a:p>
          <a:p>
            <a:r>
              <a:rPr lang="en-US" dirty="0" smtClean="0"/>
              <a:t>BNFO 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2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smtClean="0"/>
              <a:t>Mitochondrial DNA may be acting as a DAMP, which is what leads to the activation of AIM2.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can this be approached assuming the release of </a:t>
            </a:r>
            <a:r>
              <a:rPr lang="en-US" dirty="0" err="1" smtClean="0"/>
              <a:t>mtDNA</a:t>
            </a:r>
            <a:r>
              <a:rPr lang="en-US" dirty="0" smtClean="0"/>
              <a:t> is inevitable due to damage?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0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Checkpoints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Reduce AIM2 expression in the mouse &amp; Confirm </a:t>
            </a:r>
            <a:r>
              <a:rPr lang="en-US" dirty="0"/>
              <a:t>AIM2 inhibition </a:t>
            </a:r>
            <a:endParaRPr lang="en-US" dirty="0" smtClean="0"/>
          </a:p>
          <a:p>
            <a:pPr marL="1044702" lvl="1" indent="-514350">
              <a:buFont typeface="+mj-lt"/>
              <a:buAutoNum type="romanLcPeriod"/>
            </a:pPr>
            <a:r>
              <a:rPr lang="en-US" dirty="0" smtClean="0"/>
              <a:t>pay </a:t>
            </a:r>
            <a:r>
              <a:rPr lang="en-US" dirty="0"/>
              <a:t>attention to caspase-1, indicator for </a:t>
            </a:r>
            <a:r>
              <a:rPr lang="en-US" dirty="0" err="1"/>
              <a:t>inflammasome</a:t>
            </a:r>
            <a:r>
              <a:rPr lang="en-US" dirty="0"/>
              <a:t> </a:t>
            </a:r>
            <a:r>
              <a:rPr lang="en-US" dirty="0" smtClean="0"/>
              <a:t>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Induce Ischemia/Reperfusion Injury &amp; Measure Infarct size + Heart Function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Measure Mitochondrial DNA presence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1: Measure Reduced AIM2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660265" cy="3581400"/>
          </a:xfrm>
        </p:spPr>
        <p:txBody>
          <a:bodyPr/>
          <a:lstStyle/>
          <a:p>
            <a:r>
              <a:rPr lang="en-US" dirty="0" smtClean="0"/>
              <a:t>Two Methods to Reduce AIM2 expression:</a:t>
            </a:r>
          </a:p>
          <a:p>
            <a:pPr lvl="1"/>
            <a:r>
              <a:rPr lang="en-US" dirty="0"/>
              <a:t>Use of siRNAs</a:t>
            </a:r>
          </a:p>
          <a:p>
            <a:pPr lvl="1"/>
            <a:r>
              <a:rPr lang="en-US" dirty="0"/>
              <a:t>Use of commercially available knockout </a:t>
            </a:r>
            <a:r>
              <a:rPr lang="en-US" dirty="0" smtClean="0"/>
              <a:t>mouse (more promising + convenient)</a:t>
            </a:r>
          </a:p>
          <a:p>
            <a:r>
              <a:rPr lang="en-US" dirty="0" smtClean="0"/>
              <a:t>Need to run a Western Blot to confirm reduced AIM2 expression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Confirmation of reduction is necessary to make sure ischemic mechanisms take place without binding to intracellular dsDNA)</a:t>
            </a:r>
          </a:p>
        </p:txBody>
      </p:sp>
      <p:pic>
        <p:nvPicPr>
          <p:cNvPr id="3074" name="Picture 2" descr="https://lh4.googleusercontent.com/0pAiAZyGU0OnQ8_l47Yjer3i83DYR1g2oekaJ5NfHE4GObzWDl80GG-hMrdkkHW_U2mVYIG3KkZP08BkR-dpE7lRe11cLN8ktMMrGpmE6tJZsx7URNFQJNsvWib6z4-Mr6_PUy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29" y="1619249"/>
            <a:ext cx="36385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9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2: Induction of Ischemia/Reperfusion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918" y="2171700"/>
            <a:ext cx="5467082" cy="4435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Surgically performed: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Tie a suture around the coronary artery including a plastic tube inside the loop to compress the coronary artery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Keep artery closed for 30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artery by removing plastic and allow reperfusion for 24 hours</a:t>
            </a:r>
          </a:p>
          <a:p>
            <a:r>
              <a:rPr lang="en-US" dirty="0" smtClean="0"/>
              <a:t>Observation of Cells</a:t>
            </a:r>
          </a:p>
          <a:p>
            <a:pPr lvl="1"/>
            <a:r>
              <a:rPr lang="en-US" dirty="0" smtClean="0"/>
              <a:t>Use a combo of staining = </a:t>
            </a:r>
            <a:r>
              <a:rPr lang="en-US" dirty="0" err="1" smtClean="0"/>
              <a:t>Triphenyl</a:t>
            </a:r>
            <a:r>
              <a:rPr lang="en-US" dirty="0" smtClean="0"/>
              <a:t> tetrazolium chloride (TTC) + Evan’s blue</a:t>
            </a:r>
          </a:p>
          <a:p>
            <a:pPr lvl="1"/>
            <a:r>
              <a:rPr lang="en-US" dirty="0" smtClean="0"/>
              <a:t>Helps to see unaffected cells (blue), dead cells (white), and cells that were at risk (red)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53" y="2524259"/>
            <a:ext cx="5146357" cy="30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3: Measure </a:t>
            </a:r>
            <a:r>
              <a:rPr lang="en-US" dirty="0" err="1" smtClean="0"/>
              <a:t>mtDNA</a:t>
            </a:r>
            <a:r>
              <a:rPr lang="en-US" dirty="0" smtClean="0"/>
              <a:t> release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needs to be measured to see if the mitochondrial DNA is released into the </a:t>
            </a:r>
            <a:r>
              <a:rPr lang="en-US" dirty="0" smtClean="0"/>
              <a:t>cytoplasm</a:t>
            </a:r>
          </a:p>
          <a:p>
            <a:r>
              <a:rPr lang="en-US" dirty="0" smtClean="0"/>
              <a:t>Best measured by Real Time Polymerase Chain Reaction (qPCR)</a:t>
            </a:r>
          </a:p>
          <a:p>
            <a:r>
              <a:rPr lang="en-US" dirty="0" smtClean="0"/>
              <a:t>Sample for test will be from the affected mouse heart cells, from which there will be a mitochondrial and cytoplasmic extract prepared</a:t>
            </a:r>
          </a:p>
          <a:p>
            <a:r>
              <a:rPr lang="en-US" dirty="0" smtClean="0"/>
              <a:t>DNA from extracts should be </a:t>
            </a:r>
            <a:r>
              <a:rPr lang="en-US" dirty="0" err="1" smtClean="0"/>
              <a:t>precipated</a:t>
            </a:r>
            <a:endParaRPr lang="en-US" dirty="0"/>
          </a:p>
          <a:p>
            <a:r>
              <a:rPr lang="en-US" dirty="0" smtClean="0"/>
              <a:t>qPCR should be run on cytoplasmic fraction to measure how much </a:t>
            </a:r>
            <a:r>
              <a:rPr lang="en-US" dirty="0" err="1" smtClean="0"/>
              <a:t>mtDNA</a:t>
            </a:r>
            <a:r>
              <a:rPr lang="en-US" dirty="0" smtClean="0"/>
              <a:t> can be found</a:t>
            </a:r>
          </a:p>
          <a:p>
            <a:r>
              <a:rPr lang="en-US" dirty="0" smtClean="0"/>
              <a:t>Quantitative analysis should be performed using a known amount of </a:t>
            </a:r>
            <a:r>
              <a:rPr lang="en-US" dirty="0" err="1" smtClean="0"/>
              <a:t>mtDNA</a:t>
            </a:r>
            <a:r>
              <a:rPr lang="en-US" dirty="0" smtClean="0"/>
              <a:t> to prepare a standard curve to quantify the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AIM2 Silencing/Knocking out</a:t>
            </a:r>
          </a:p>
          <a:p>
            <a:pPr lvl="1"/>
            <a:r>
              <a:rPr lang="en-US" dirty="0"/>
              <a:t>Hope to not spend too much confirming reduced AIM2 expression</a:t>
            </a:r>
          </a:p>
          <a:p>
            <a:pPr lvl="1"/>
            <a:r>
              <a:rPr lang="en-US" dirty="0"/>
              <a:t>Need to confirm reduced caspase-1 activity: Noted through improved heart function &amp; reduction of cell death after reperfusion due to lack of </a:t>
            </a:r>
            <a:r>
              <a:rPr lang="en-US" dirty="0" err="1"/>
              <a:t>pyroptosis</a:t>
            </a:r>
            <a:r>
              <a:rPr lang="en-US" dirty="0"/>
              <a:t> in the area affected during </a:t>
            </a:r>
            <a:r>
              <a:rPr lang="en-US" dirty="0" smtClean="0"/>
              <a:t>ischemia</a:t>
            </a:r>
          </a:p>
          <a:p>
            <a:r>
              <a:rPr lang="en-US" dirty="0" smtClean="0"/>
              <a:t>Mitochondrial DNA presence</a:t>
            </a:r>
          </a:p>
          <a:p>
            <a:pPr lvl="1"/>
            <a:r>
              <a:rPr lang="en-US" dirty="0" smtClean="0"/>
              <a:t>Expected qPCR results: Inhibited AIM2 sample would have intact </a:t>
            </a:r>
            <a:r>
              <a:rPr lang="en-US" dirty="0" err="1" smtClean="0"/>
              <a:t>mtDNA</a:t>
            </a:r>
            <a:r>
              <a:rPr lang="en-US" dirty="0" smtClean="0"/>
              <a:t>, as opposed to sample with AIM2 expressed</a:t>
            </a:r>
          </a:p>
          <a:p>
            <a:r>
              <a:rPr lang="en-US" dirty="0" smtClean="0"/>
              <a:t>Hopes</a:t>
            </a:r>
          </a:p>
          <a:p>
            <a:pPr lvl="1"/>
            <a:r>
              <a:rPr lang="en-US" dirty="0" smtClean="0"/>
              <a:t>If AIM2 expression reduction shows to have significant impact on reduction of reperfusion injury, then there will be a need to develop specific AIM2 inhibitors to reduce AIM2 activity after AMI </a:t>
            </a:r>
          </a:p>
          <a:p>
            <a:pPr marL="53035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520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5161"/>
            <a:ext cx="9601200" cy="53060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Buja</a:t>
            </a:r>
            <a:r>
              <a:rPr lang="en-US" dirty="0"/>
              <a:t>, L.M. (2005) Myocardial ischemia and reperfusion injury. </a:t>
            </a:r>
            <a:r>
              <a:rPr lang="en-US" i="1" dirty="0"/>
              <a:t>Cardiovascular Pathology</a:t>
            </a:r>
            <a:r>
              <a:rPr lang="en-US" dirty="0"/>
              <a:t>, 14. 170-175. doi:10.1016/j.carpath.2005.03.006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Hausenloy</a:t>
            </a:r>
            <a:r>
              <a:rPr lang="en-US" dirty="0"/>
              <a:t>, D., </a:t>
            </a:r>
            <a:r>
              <a:rPr lang="en-US" dirty="0" err="1"/>
              <a:t>Yellon</a:t>
            </a:r>
            <a:r>
              <a:rPr lang="en-US" dirty="0"/>
              <a:t>, D. (2013) Myocardial ischemia-reperfusion injury: a neglected therapeutic target. </a:t>
            </a:r>
            <a:r>
              <a:rPr lang="en-US" i="1" dirty="0"/>
              <a:t>The Journal of Clinical Investigation</a:t>
            </a:r>
            <a:r>
              <a:rPr lang="en-US" dirty="0"/>
              <a:t>, 123(1) : 92–100. doi:10.1172/JCI62874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Jabir, M., Hopkins, L., Ritchie, N., </a:t>
            </a:r>
            <a:r>
              <a:rPr lang="en-US" dirty="0" err="1"/>
              <a:t>Ullah</a:t>
            </a:r>
            <a:r>
              <a:rPr lang="en-US" dirty="0"/>
              <a:t>, I., Bayes, H., Li, D., </a:t>
            </a:r>
            <a:r>
              <a:rPr lang="en-US" dirty="0" err="1"/>
              <a:t>Tourlomousis</a:t>
            </a:r>
            <a:r>
              <a:rPr lang="en-US" dirty="0"/>
              <a:t>, P., Lupton, A., </a:t>
            </a:r>
            <a:r>
              <a:rPr lang="en-US" dirty="0" err="1"/>
              <a:t>Puleston</a:t>
            </a:r>
            <a:r>
              <a:rPr lang="en-US" dirty="0"/>
              <a:t>, D., Simon, A., Bryant, C., and Evans, T. (2015) Mitochondrial damage contributes to Pseudomonas aeruginosa activation of the </a:t>
            </a:r>
            <a:r>
              <a:rPr lang="en-US" dirty="0" err="1"/>
              <a:t>inflammasome</a:t>
            </a:r>
            <a:r>
              <a:rPr lang="en-US" dirty="0"/>
              <a:t> and is downregulated by autophagy. Autophagy, 11(1). pp. 166-182. http://dx.doi.org/10.4161/15548627.2014.981915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Lian</a:t>
            </a:r>
            <a:r>
              <a:rPr lang="en-US" dirty="0"/>
              <a:t>, Q., Xu, J…..</a:t>
            </a:r>
            <a:r>
              <a:rPr lang="en-US" dirty="0" err="1"/>
              <a:t>Geng</a:t>
            </a:r>
            <a:r>
              <a:rPr lang="en-US" dirty="0"/>
              <a:t>, M. (2017) Chemotherapy-induced intestinal inflammatory responses are mediated by exosome secretion of double-strand DNA via AIM2 </a:t>
            </a:r>
            <a:r>
              <a:rPr lang="en-US" dirty="0" err="1"/>
              <a:t>inflammasome</a:t>
            </a:r>
            <a:r>
              <a:rPr lang="en-US" dirty="0"/>
              <a:t> activation. </a:t>
            </a:r>
            <a:r>
              <a:rPr lang="en-US" i="1" dirty="0"/>
              <a:t>Springer Nature: Cell Research</a:t>
            </a:r>
            <a:r>
              <a:rPr lang="en-US" dirty="0"/>
              <a:t>. 1-17.  doi:10.1038/cr.2017.54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Mangino</a:t>
            </a:r>
            <a:r>
              <a:rPr lang="en-US" dirty="0"/>
              <a:t>, M.J, Tian, T., Lindell, S.L. (2012). </a:t>
            </a:r>
            <a:r>
              <a:rPr lang="en-US" dirty="0" err="1"/>
              <a:t>Ezring</a:t>
            </a:r>
            <a:r>
              <a:rPr lang="en-US" dirty="0"/>
              <a:t> functionality and ischemia-reperfusion (I/R) injury in transplantation. </a:t>
            </a:r>
            <a:r>
              <a:rPr lang="en-US" i="1" dirty="0"/>
              <a:t>The FASEB Journal</a:t>
            </a:r>
            <a:r>
              <a:rPr lang="en-US" dirty="0"/>
              <a:t>, 26: 56.7. Retrieved from: http://www.fasebj.org/content/26/1_Supplement/56.7.short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Marchetti</a:t>
            </a:r>
            <a:r>
              <a:rPr lang="en-US" dirty="0"/>
              <a:t>, C., </a:t>
            </a:r>
            <a:r>
              <a:rPr lang="en-US" dirty="0" err="1"/>
              <a:t>Chojnacki</a:t>
            </a:r>
            <a:r>
              <a:rPr lang="en-US" dirty="0"/>
              <a:t>, J., </a:t>
            </a:r>
            <a:r>
              <a:rPr lang="en-US" dirty="0" err="1"/>
              <a:t>Toldo</a:t>
            </a:r>
            <a:r>
              <a:rPr lang="en-US" dirty="0"/>
              <a:t>, S.,...Abbate, A. (2014) A novel pharmacologic inhibitor of the nlrp3 </a:t>
            </a:r>
            <a:r>
              <a:rPr lang="en-US" dirty="0" err="1"/>
              <a:t>inflammasome</a:t>
            </a:r>
            <a:r>
              <a:rPr lang="en-US" dirty="0"/>
              <a:t> limits myocardial injury following ischemia-reperfusion in the mouse. </a:t>
            </a:r>
            <a:r>
              <a:rPr lang="en-US" i="1" dirty="0"/>
              <a:t>J </a:t>
            </a:r>
            <a:r>
              <a:rPr lang="en-US" i="1" dirty="0" err="1"/>
              <a:t>Cardiovasc</a:t>
            </a:r>
            <a:r>
              <a:rPr lang="en-US" i="1" dirty="0"/>
              <a:t> </a:t>
            </a:r>
            <a:r>
              <a:rPr lang="en-US" i="1" dirty="0" err="1"/>
              <a:t>Pharmacol</a:t>
            </a:r>
            <a:r>
              <a:rPr lang="en-US" dirty="0"/>
              <a:t>. 63(4): 316–322. doi:10.1097/FJC.0000000000000053.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Mezzaroma</a:t>
            </a:r>
            <a:r>
              <a:rPr lang="en-US" dirty="0"/>
              <a:t>, E., </a:t>
            </a:r>
            <a:r>
              <a:rPr lang="en-US" dirty="0" err="1"/>
              <a:t>Toldo</a:t>
            </a:r>
            <a:r>
              <a:rPr lang="en-US" dirty="0"/>
              <a:t>, S.,....Abbate, A. (2011) The </a:t>
            </a:r>
            <a:r>
              <a:rPr lang="en-US" dirty="0" err="1"/>
              <a:t>inflammasome</a:t>
            </a:r>
            <a:r>
              <a:rPr lang="en-US" dirty="0"/>
              <a:t> promotes adverse cardiac remodeling following acute myocardial infarction in the mouse. PNAS, 108(49). 19725-19730. doi:10.1073/pnas.1108586108.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Ming </a:t>
            </a:r>
            <a:r>
              <a:rPr lang="en-US" dirty="0"/>
              <a:t>Man, S., </a:t>
            </a:r>
            <a:r>
              <a:rPr lang="en-US" dirty="0" err="1"/>
              <a:t>Karki</a:t>
            </a:r>
            <a:r>
              <a:rPr lang="en-US" dirty="0"/>
              <a:t>, R., </a:t>
            </a:r>
            <a:r>
              <a:rPr lang="en-US" dirty="0" err="1"/>
              <a:t>Kanneganti</a:t>
            </a:r>
            <a:r>
              <a:rPr lang="en-US" dirty="0"/>
              <a:t>, T. (2016) AIM2 </a:t>
            </a:r>
            <a:r>
              <a:rPr lang="en-US" dirty="0" err="1"/>
              <a:t>inflammasome</a:t>
            </a:r>
            <a:r>
              <a:rPr lang="en-US" dirty="0"/>
              <a:t> in infection, cancer, and autoimmunity: Role in DNA sensing, inflammation, and innate immunity. </a:t>
            </a:r>
            <a:r>
              <a:rPr lang="en-US" i="1" dirty="0"/>
              <a:t>European Journal of Immunology</a:t>
            </a:r>
            <a:r>
              <a:rPr lang="en-US" dirty="0"/>
              <a:t>, 46. 269-280. DOI: 10.1002/eji.201545839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1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133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5313"/>
            <a:ext cx="9601200" cy="52674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Murphy, E., </a:t>
            </a:r>
            <a:r>
              <a:rPr lang="en-US" dirty="0" err="1"/>
              <a:t>Steenberg</a:t>
            </a:r>
            <a:r>
              <a:rPr lang="en-US" dirty="0"/>
              <a:t>, C. (2008) Mechanisms underlying acute protection from cardiac ischemia-reperfusion injury. </a:t>
            </a:r>
            <a:r>
              <a:rPr lang="en-US" i="1" dirty="0"/>
              <a:t>Physiology Review</a:t>
            </a:r>
            <a:r>
              <a:rPr lang="en-US" dirty="0"/>
              <a:t>, 88. 581-609. doi:10.1152/physrev.00024.2007.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Toldo</a:t>
            </a:r>
            <a:r>
              <a:rPr lang="en-US" dirty="0"/>
              <a:t>, S., </a:t>
            </a:r>
            <a:r>
              <a:rPr lang="en-US" dirty="0" err="1"/>
              <a:t>Arrosa</a:t>
            </a:r>
            <a:r>
              <a:rPr lang="en-US" dirty="0"/>
              <a:t>, J.F.,...</a:t>
            </a:r>
            <a:r>
              <a:rPr lang="en-US" dirty="0" err="1"/>
              <a:t>Quader</a:t>
            </a:r>
            <a:r>
              <a:rPr lang="en-US" dirty="0"/>
              <a:t>, M. (2016) Determination of optimal coronary flow for the preservation of “donation after circulatory death” heart. </a:t>
            </a:r>
            <a:r>
              <a:rPr lang="en-US" i="1" dirty="0"/>
              <a:t>Circulation</a:t>
            </a:r>
            <a:r>
              <a:rPr lang="en-US" dirty="0"/>
              <a:t>, (134): A18989. Retrieved from: http://circ.ahajournals.org/content/134/Suppl_1/A18989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Toldo</a:t>
            </a:r>
            <a:r>
              <a:rPr lang="en-US" dirty="0"/>
              <a:t>, S., </a:t>
            </a:r>
            <a:r>
              <a:rPr lang="en-US" dirty="0" err="1"/>
              <a:t>Marchetti</a:t>
            </a:r>
            <a:r>
              <a:rPr lang="en-US" dirty="0"/>
              <a:t>, C.,..., Abbate, A. (2016) Inhibition of NLRP3 </a:t>
            </a:r>
            <a:r>
              <a:rPr lang="en-US" dirty="0" err="1"/>
              <a:t>inflammasome</a:t>
            </a:r>
            <a:r>
              <a:rPr lang="en-US" dirty="0"/>
              <a:t> limits the inflammatory injury following myocardial ischemia–reperfusion in the mouse. </a:t>
            </a:r>
            <a:r>
              <a:rPr lang="en-US" i="1" dirty="0"/>
              <a:t>International Journal of Cardiology</a:t>
            </a:r>
            <a:r>
              <a:rPr lang="en-US" dirty="0"/>
              <a:t>, 209: 215-220. </a:t>
            </a:r>
            <a:r>
              <a:rPr lang="en-US" dirty="0" err="1"/>
              <a:t>doi</a:t>
            </a:r>
            <a:r>
              <a:rPr lang="en-US" dirty="0"/>
              <a:t>: http://dx.doi.org/10.1016/j.ijcard.2016.02.043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Trankle</a:t>
            </a:r>
            <a:r>
              <a:rPr lang="en-US" dirty="0"/>
              <a:t>, C., Thurber, C.J., </a:t>
            </a:r>
            <a:r>
              <a:rPr lang="en-US" dirty="0" err="1"/>
              <a:t>Toldo</a:t>
            </a:r>
            <a:r>
              <a:rPr lang="en-US" dirty="0"/>
              <a:t>, S., Abbate, A. (2016) Mitochondrial membrane permeability inhibitors in acute myocardial infarction: still awaiting translation. </a:t>
            </a:r>
            <a:r>
              <a:rPr lang="en-US" i="1" dirty="0"/>
              <a:t>JACC: Basic To Translational Science, </a:t>
            </a:r>
            <a:r>
              <a:rPr lang="en-US" dirty="0"/>
              <a:t>1(6): 524-535. </a:t>
            </a:r>
            <a:r>
              <a:rPr lang="en-US" dirty="0" err="1"/>
              <a:t>doi</a:t>
            </a:r>
            <a:r>
              <a:rPr lang="en-US" dirty="0"/>
              <a:t>: http://dx.doi.org/10.1016/j.jacbts.2016.06.012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Protocols: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://docs.abcam.com/pdf/protocols/general-western-blot-protocol.pdf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https://www.thermofisher.com/content/dam/LifeTech/Documents/PDFs/PG1503-PJ9169-CO019861-Update-qPCR-Handbook-branding-Americas-FLR.pdf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Protocol Image: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http://www.abcam.com/ps/pdf/protocols/Western_blot_diagram.pdf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Other Images:</a:t>
            </a:r>
          </a:p>
          <a:p>
            <a:pPr marL="0" indent="0">
              <a:buNone/>
            </a:pPr>
            <a:r>
              <a:rPr lang="en-US" dirty="0"/>
              <a:t>http://www.mayoclinic.org/diseases-conditions/myocardial-ischemia/multimedia/causes-of-myocardial-ischemia/img-20008606</a:t>
            </a:r>
          </a:p>
          <a:p>
            <a:pPr marL="0" indent="0">
              <a:buNone/>
            </a:pPr>
            <a:r>
              <a:rPr lang="en-US" dirty="0"/>
              <a:t>http://www.mayoclinic.org/diseases-conditions/myocardial-ischemia/basics/definition/con-20035096</a:t>
            </a:r>
          </a:p>
          <a:p>
            <a:pPr marL="0" indent="0">
              <a:buNone/>
            </a:pPr>
            <a:r>
              <a:rPr lang="en-US" dirty="0"/>
              <a:t>https://www.researchgate.net/figure/5862083_fig7_Figure-3-Excised-heart-stained-with-Evans-blue-dye-and-TTC-The-pictures-demonstrate-the</a:t>
            </a:r>
          </a:p>
        </p:txBody>
      </p:sp>
    </p:spTree>
    <p:extLst>
      <p:ext uri="{BB962C8B-B14F-4D97-AF65-F5344CB8AC3E}">
        <p14:creationId xmlns:p14="http://schemas.microsoft.com/office/powerpoint/2010/main" val="52731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990563" cy="3581400"/>
          </a:xfrm>
        </p:spPr>
        <p:txBody>
          <a:bodyPr/>
          <a:lstStyle/>
          <a:p>
            <a:r>
              <a:rPr lang="en-US" dirty="0" smtClean="0"/>
              <a:t>Most commonly known as: Heart Attack</a:t>
            </a:r>
          </a:p>
          <a:p>
            <a:r>
              <a:rPr lang="en-US" dirty="0" smtClean="0"/>
              <a:t>Affects about 735,000 Americans per year</a:t>
            </a:r>
          </a:p>
          <a:p>
            <a:r>
              <a:rPr lang="en-US" dirty="0" smtClean="0"/>
              <a:t>Most common reason: Coronary Artery Disease</a:t>
            </a:r>
          </a:p>
          <a:p>
            <a:pPr lvl="1"/>
            <a:r>
              <a:rPr lang="en-US" dirty="0" smtClean="0"/>
              <a:t>Blood Clot development</a:t>
            </a:r>
          </a:p>
          <a:p>
            <a:pPr lvl="1"/>
            <a:r>
              <a:rPr lang="en-US" dirty="0" smtClean="0"/>
              <a:t>Plaque Build up</a:t>
            </a:r>
          </a:p>
          <a:p>
            <a:pPr lvl="1"/>
            <a:r>
              <a:rPr lang="en-US" dirty="0" smtClean="0"/>
              <a:t>Spasms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800" y="1912511"/>
            <a:ext cx="5063915" cy="2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155" y="2079938"/>
            <a:ext cx="4668592" cy="3581400"/>
          </a:xfrm>
        </p:spPr>
        <p:txBody>
          <a:bodyPr/>
          <a:lstStyle/>
          <a:p>
            <a:r>
              <a:rPr lang="en-US" dirty="0" smtClean="0"/>
              <a:t>Definition: An inadequate blood supply to an area in myocardium</a:t>
            </a:r>
          </a:p>
          <a:p>
            <a:r>
              <a:rPr lang="en-US" dirty="0" smtClean="0"/>
              <a:t>Can cause damage to heart muscle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8546"/>
            <a:ext cx="4932608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Reperfusion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025425" cy="3581400"/>
          </a:xfrm>
        </p:spPr>
        <p:txBody>
          <a:bodyPr/>
          <a:lstStyle/>
          <a:p>
            <a:r>
              <a:rPr lang="en-US" dirty="0" smtClean="0"/>
              <a:t>Reperfusion is the act of restoring blood flow to the occluded area</a:t>
            </a:r>
          </a:p>
          <a:p>
            <a:r>
              <a:rPr lang="en-US" dirty="0" smtClean="0"/>
              <a:t>It is the standard approach to reduce damage to myocardium, since it reestablishes blood flow &amp; saves cells at 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52" y="2286000"/>
            <a:ext cx="3096013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3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 Reperfusion be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097" y="2011250"/>
            <a:ext cx="6297769" cy="3581400"/>
          </a:xfrm>
        </p:spPr>
        <p:txBody>
          <a:bodyPr/>
          <a:lstStyle/>
          <a:p>
            <a:r>
              <a:rPr lang="en-US" dirty="0" smtClean="0"/>
              <a:t>A problem that arises when blood flow is restored</a:t>
            </a:r>
          </a:p>
          <a:p>
            <a:r>
              <a:rPr lang="en-US" dirty="0" smtClean="0"/>
              <a:t>New Reactive Oxygen Species (ROS) react with byproducts of previously dying cell</a:t>
            </a:r>
          </a:p>
          <a:p>
            <a:r>
              <a:rPr lang="en-US" dirty="0" smtClean="0"/>
              <a:t>Damaged Electron Transport Chain (ETC) increases ROS production</a:t>
            </a:r>
          </a:p>
          <a:p>
            <a:r>
              <a:rPr lang="en-US" dirty="0" smtClean="0"/>
              <a:t>Increased ROS &amp; Ca2+ in mitochondria can lead to opening of mitochondrial permeability transition pore (MPT)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33" y="2080474"/>
            <a:ext cx="4475334" cy="31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Reperfusion Injury – 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mitochondria changes ion homeostasis &amp; causes ATP deficiency</a:t>
            </a:r>
          </a:p>
          <a:p>
            <a:r>
              <a:rPr lang="en-US" dirty="0" smtClean="0"/>
              <a:t>Leads to cell death</a:t>
            </a:r>
          </a:p>
          <a:p>
            <a:r>
              <a:rPr lang="en-US" dirty="0" smtClean="0"/>
              <a:t>ATP &amp; other damage associated molecular patterns (DAMPs) are released from dying cell</a:t>
            </a:r>
          </a:p>
          <a:p>
            <a:r>
              <a:rPr lang="en-US" dirty="0" smtClean="0"/>
              <a:t>Formation of </a:t>
            </a:r>
            <a:r>
              <a:rPr lang="en-US" dirty="0" err="1" smtClean="0"/>
              <a:t>inflammasome</a:t>
            </a:r>
            <a:r>
              <a:rPr lang="en-US" dirty="0" smtClean="0"/>
              <a:t> triggered</a:t>
            </a:r>
          </a:p>
          <a:p>
            <a:r>
              <a:rPr lang="en-US" dirty="0" err="1" smtClean="0"/>
              <a:t>Pyroptosis</a:t>
            </a:r>
            <a:r>
              <a:rPr lang="en-US" dirty="0" smtClean="0"/>
              <a:t> initiated</a:t>
            </a:r>
          </a:p>
        </p:txBody>
      </p:sp>
    </p:spTree>
    <p:extLst>
      <p:ext uri="{BB962C8B-B14F-4D97-AF65-F5344CB8AC3E}">
        <p14:creationId xmlns:p14="http://schemas.microsoft.com/office/powerpoint/2010/main" val="382709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9817"/>
          </a:xfrm>
        </p:spPr>
        <p:txBody>
          <a:bodyPr/>
          <a:lstStyle/>
          <a:p>
            <a:r>
              <a:rPr lang="en-US" dirty="0" smtClean="0"/>
              <a:t>Why is AIM2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AIM2 – DNA sensor that forms AIM2 </a:t>
            </a:r>
            <a:r>
              <a:rPr lang="en-US" dirty="0" err="1" smtClean="0"/>
              <a:t>inflammasome</a:t>
            </a:r>
            <a:r>
              <a:rPr lang="en-US" dirty="0" smtClean="0"/>
              <a:t> after detecting cytoplasmic dsDNA</a:t>
            </a:r>
          </a:p>
          <a:p>
            <a:r>
              <a:rPr lang="en-US" dirty="0" smtClean="0"/>
              <a:t>Normally recognizes dsDNA of viral or bacterial origin in a sequence-independent manner</a:t>
            </a:r>
          </a:p>
          <a:p>
            <a:pPr lvl="1"/>
            <a:r>
              <a:rPr lang="en-US" dirty="0" smtClean="0"/>
              <a:t>Which is why it can recognize dsDNA found in cytoplasm as a substrate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9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205" y="2385812"/>
            <a:ext cx="5029200" cy="1485900"/>
          </a:xfrm>
        </p:spPr>
        <p:txBody>
          <a:bodyPr/>
          <a:lstStyle/>
          <a:p>
            <a:r>
              <a:rPr lang="en-US" dirty="0" smtClean="0"/>
              <a:t>AIM2 Mechanism</a:t>
            </a:r>
            <a:endParaRPr lang="en-US" dirty="0"/>
          </a:p>
        </p:txBody>
      </p:sp>
      <p:pic>
        <p:nvPicPr>
          <p:cNvPr id="2050" name="Picture 2" descr="https://lh4.googleusercontent.com/U-Vh_9LqCwvOuteuhKE8oDSkYEEuB2FJtWjaOqEKxJH8tax8Fjbjq9bt-Qjbzbk7_VhQOK51REJ63ughX7-eTgB6yh3HsCvoYg3D5sRyIyCSzKqPyjyvA-8UQuIm9fpiqsU59S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96" y="289282"/>
            <a:ext cx="4224269" cy="61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Mitochondrial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mtDNA</a:t>
            </a:r>
            <a:r>
              <a:rPr lang="en-US" dirty="0" smtClean="0"/>
              <a:t> can be released from damaged mitochondria</a:t>
            </a:r>
          </a:p>
          <a:p>
            <a:r>
              <a:rPr lang="en-US" dirty="0" err="1" smtClean="0"/>
              <a:t>mtDNA</a:t>
            </a:r>
            <a:r>
              <a:rPr lang="en-US" dirty="0" smtClean="0"/>
              <a:t> enters cytoplasm of cell that underwent myocardial ischemia reperfusion injury</a:t>
            </a:r>
          </a:p>
          <a:p>
            <a:r>
              <a:rPr lang="en-US" dirty="0" smtClean="0"/>
              <a:t>AIM2 can recognize </a:t>
            </a:r>
            <a:r>
              <a:rPr lang="en-US" dirty="0" err="1" smtClean="0"/>
              <a:t>mtDNA</a:t>
            </a:r>
            <a:r>
              <a:rPr lang="en-US" dirty="0" smtClean="0"/>
              <a:t>, since similar to bacterial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564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469</TotalTime>
  <Words>737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Franklin Gothic Book</vt:lpstr>
      <vt:lpstr>Crop</vt:lpstr>
      <vt:lpstr>Inhibiting aim2 IN ORDER TO RESTORE FUNCTION IN INJURED CARDIOMYOCYTES DUE TO Ischemia &amp; reperfusion</vt:lpstr>
      <vt:lpstr>Acute Myocardial Infarction</vt:lpstr>
      <vt:lpstr>Ischemia</vt:lpstr>
      <vt:lpstr>Reperfusion</vt:lpstr>
      <vt:lpstr>Why can Reperfusion be bad?</vt:lpstr>
      <vt:lpstr>Reperfusion Injury –  continued</vt:lpstr>
      <vt:lpstr>Why is AIM2 important?</vt:lpstr>
      <vt:lpstr>AIM2 Mechanism</vt:lpstr>
      <vt:lpstr>Mitochondrial DNA</vt:lpstr>
      <vt:lpstr>Hypothesis</vt:lpstr>
      <vt:lpstr>Overview of Study</vt:lpstr>
      <vt:lpstr>Objective 1: Measure Reduced AIM2</vt:lpstr>
      <vt:lpstr>Objective 2: Induction of Ischemia/Reperfusion Injury</vt:lpstr>
      <vt:lpstr>Objective 3: Measure mtDNA release </vt:lpstr>
      <vt:lpstr>Discussion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</dc:creator>
  <cp:lastModifiedBy>A T</cp:lastModifiedBy>
  <cp:revision>23</cp:revision>
  <dcterms:created xsi:type="dcterms:W3CDTF">2017-05-02T05:19:20Z</dcterms:created>
  <dcterms:modified xsi:type="dcterms:W3CDTF">2017-05-02T13:08:26Z</dcterms:modified>
</cp:coreProperties>
</file>