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24"/>
  </p:normalViewPr>
  <p:slideViewPr>
    <p:cSldViewPr snapToGrid="0" snapToObjects="1">
      <p:cViewPr varScale="1">
        <p:scale>
          <a:sx n="110" d="100"/>
          <a:sy n="110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4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7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0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5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8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7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DD368-793E-7A48-BFA6-24745A9E4989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BA14D-6685-714F-8973-37D1357C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4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418" y="1649401"/>
            <a:ext cx="7573013" cy="2785439"/>
          </a:xfrm>
        </p:spPr>
        <p:txBody>
          <a:bodyPr anchor="ctr"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L-citrulline </a:t>
            </a:r>
            <a:r>
              <a:rPr lang="en-US" sz="36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c</a:t>
            </a:r>
            <a:r>
              <a:rPr lang="en-US" sz="36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oupled </a:t>
            </a:r>
            <a:r>
              <a:rPr lang="en-US" sz="36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with Arsenic Trioxide as a p</a:t>
            </a:r>
            <a:r>
              <a:rPr lang="en-US" sz="36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otential </a:t>
            </a:r>
            <a:r>
              <a:rPr lang="en-US" sz="36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i</a:t>
            </a:r>
            <a:r>
              <a:rPr lang="en-US" sz="36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nducer </a:t>
            </a:r>
            <a:r>
              <a:rPr lang="en-US" sz="36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of the PERK/eIF2-alpha apoptotic pathway in GBM </a:t>
            </a:r>
            <a:r>
              <a:rPr lang="en-US" sz="36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cells</a:t>
            </a:r>
            <a:endParaRPr lang="en-US" sz="36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3999" y="3840480"/>
            <a:ext cx="5911853" cy="2570162"/>
          </a:xfrm>
        </p:spPr>
        <p:txBody>
          <a:bodyPr anchor="ctr"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Peter Samuel</a:t>
            </a:r>
          </a:p>
          <a:p>
            <a:r>
              <a:rPr lang="en-US" sz="30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BNFO 300</a:t>
            </a:r>
            <a:endParaRPr lang="en-US" sz="30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2646" y="0"/>
            <a:ext cx="12213167" cy="942578"/>
            <a:chOff x="-2646" y="0"/>
            <a:chExt cx="12213167" cy="942578"/>
          </a:xfrm>
        </p:grpSpPr>
        <p:grpSp>
          <p:nvGrpSpPr>
            <p:cNvPr id="5" name="Group 4"/>
            <p:cNvGrpSpPr/>
            <p:nvPr/>
          </p:nvGrpSpPr>
          <p:grpSpPr>
            <a:xfrm>
              <a:off x="-2646" y="0"/>
              <a:ext cx="12213167" cy="942578"/>
              <a:chOff x="-2646" y="0"/>
              <a:chExt cx="12213167" cy="94257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269213"/>
                <a:ext cx="12192000" cy="6733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7887" tIns="18943" rIns="37887" bIns="18943" anchor="ctr"/>
              <a:lstStyle/>
              <a:p>
                <a:pPr algn="ctr" defTabSz="457127">
                  <a:defRPr/>
                </a:pPr>
                <a:endParaRPr lang="en-US" sz="375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8" name="Picture 11" descr="bar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46" y="0"/>
                <a:ext cx="12213167" cy="28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2" descr="master_brandmark_vcumc_reversed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13" y="304932"/>
                <a:ext cx="2147755" cy="637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430465" y="392922"/>
              <a:ext cx="9501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Center for the Study of Biological Complexity</a:t>
              </a:r>
              <a:endParaRPr lang="en-US" sz="2400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6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646" y="0"/>
            <a:ext cx="12213167" cy="942578"/>
            <a:chOff x="-2646" y="0"/>
            <a:chExt cx="12213167" cy="942578"/>
          </a:xfrm>
        </p:grpSpPr>
        <p:grpSp>
          <p:nvGrpSpPr>
            <p:cNvPr id="2" name="Group 1"/>
            <p:cNvGrpSpPr/>
            <p:nvPr/>
          </p:nvGrpSpPr>
          <p:grpSpPr>
            <a:xfrm>
              <a:off x="-2646" y="0"/>
              <a:ext cx="12213167" cy="942578"/>
              <a:chOff x="-2646" y="0"/>
              <a:chExt cx="12213167" cy="94257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269213"/>
                <a:ext cx="12192000" cy="6733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7887" tIns="18943" rIns="37887" bIns="18943" anchor="ctr"/>
              <a:lstStyle/>
              <a:p>
                <a:pPr algn="ctr" defTabSz="457127">
                  <a:defRPr/>
                </a:pPr>
                <a:endParaRPr lang="en-US" sz="375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1026" name="Picture 11" descr="bar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46" y="0"/>
                <a:ext cx="12213167" cy="28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12" descr="master_brandmark_vcumc_revers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13" y="304932"/>
                <a:ext cx="2147755" cy="637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430465" y="392922"/>
              <a:ext cx="9501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Center for the Study of Biological Complexity</a:t>
              </a:r>
              <a:endParaRPr lang="en-US" sz="2400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4413" y="1280160"/>
            <a:ext cx="1161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Questions and Objective</a:t>
            </a:r>
            <a:endParaRPr lang="en-US" sz="28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413" y="2202517"/>
            <a:ext cx="117472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What are some of the current difficulties that face cancer patients considering current cancer therapies?</a:t>
            </a:r>
          </a:p>
          <a:p>
            <a:pPr marL="914400" lvl="1" indent="-457200">
              <a:buClr>
                <a:schemeClr val="bg1"/>
              </a:buClr>
              <a:buFont typeface="Courier New" charset="0"/>
              <a:buChar char="o"/>
            </a:pP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Specificity</a:t>
            </a:r>
          </a:p>
          <a:p>
            <a:pPr marL="914400" lvl="1" indent="-457200">
              <a:buClr>
                <a:schemeClr val="bg1"/>
              </a:buClr>
              <a:buFont typeface="Courier New" charset="0"/>
              <a:buChar char="o"/>
            </a:pP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Cost</a:t>
            </a:r>
          </a:p>
          <a:p>
            <a:pPr marL="914400" lvl="1" indent="-457200">
              <a:buClr>
                <a:schemeClr val="bg1"/>
              </a:buClr>
              <a:buFont typeface="Courier New" charset="0"/>
              <a:buChar char="o"/>
            </a:pP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Malignancy</a:t>
            </a:r>
            <a:endParaRPr lang="en-US" sz="28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457200" indent="-457200">
              <a:buClr>
                <a:schemeClr val="bg1"/>
              </a:buClr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Learn more about the induction of apoptotic pathways in cancer cells</a:t>
            </a:r>
          </a:p>
          <a:p>
            <a:pPr marL="457200" indent="-457200">
              <a:buClr>
                <a:schemeClr val="bg1"/>
              </a:buClr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Investigate whether the proposed cancer therapy induces the PERK/eIF2-alpha apoptotic pathway</a:t>
            </a:r>
          </a:p>
          <a:p>
            <a:pPr marL="914400" lvl="1" indent="-457200">
              <a:buClr>
                <a:schemeClr val="bg1"/>
              </a:buClr>
              <a:buFont typeface="Courier New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Performing cell death </a:t>
            </a: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assay analysis</a:t>
            </a:r>
          </a:p>
          <a:p>
            <a:pPr marL="914400" lvl="1" indent="-457200">
              <a:buClr>
                <a:schemeClr val="bg1"/>
              </a:buClr>
              <a:buFont typeface="Courier New" charset="0"/>
              <a:buChar char="o"/>
            </a:pP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Performing western blot analysis</a:t>
            </a:r>
          </a:p>
        </p:txBody>
      </p:sp>
    </p:spTree>
    <p:extLst>
      <p:ext uri="{BB962C8B-B14F-4D97-AF65-F5344CB8AC3E}">
        <p14:creationId xmlns:p14="http://schemas.microsoft.com/office/powerpoint/2010/main" val="13249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646" y="0"/>
            <a:ext cx="12213167" cy="942578"/>
            <a:chOff x="-2646" y="0"/>
            <a:chExt cx="12213167" cy="942578"/>
          </a:xfrm>
        </p:grpSpPr>
        <p:grpSp>
          <p:nvGrpSpPr>
            <p:cNvPr id="2" name="Group 1"/>
            <p:cNvGrpSpPr/>
            <p:nvPr/>
          </p:nvGrpSpPr>
          <p:grpSpPr>
            <a:xfrm>
              <a:off x="-2646" y="0"/>
              <a:ext cx="12213167" cy="942578"/>
              <a:chOff x="-2646" y="0"/>
              <a:chExt cx="12213167" cy="94257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269213"/>
                <a:ext cx="12192000" cy="6733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7887" tIns="18943" rIns="37887" bIns="18943" anchor="ctr"/>
              <a:lstStyle/>
              <a:p>
                <a:pPr algn="ctr" defTabSz="457127">
                  <a:defRPr/>
                </a:pPr>
                <a:endParaRPr lang="en-US" sz="375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1026" name="Picture 11" descr="bar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46" y="0"/>
                <a:ext cx="12213167" cy="28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12" descr="master_brandmark_vcumc_revers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13" y="304932"/>
                <a:ext cx="2147755" cy="637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430465" y="392922"/>
              <a:ext cx="9501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Center for the Study of Biological Complexity</a:t>
              </a:r>
              <a:endParaRPr lang="en-US" sz="2400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4413" y="1280160"/>
            <a:ext cx="11611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Cellular Stress and Cell Death</a:t>
            </a:r>
            <a:endParaRPr lang="en-US" sz="36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0" y="2659380"/>
            <a:ext cx="6870700" cy="205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450" y="4831080"/>
            <a:ext cx="561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http://</a:t>
            </a:r>
            <a:r>
              <a:rPr lang="en-US" dirty="0" err="1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www.earthlotus.com</a:t>
            </a:r>
            <a:r>
              <a:rPr lang="en-US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/Cell-Breakdown-</a:t>
            </a:r>
            <a:r>
              <a:rPr lang="en-US" dirty="0" err="1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Image.jpg</a:t>
            </a:r>
            <a:endParaRPr lang="en-US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320" y="2685455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Apoptosis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2400" dirty="0" smtClean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Necroptosis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2400" dirty="0" smtClean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Autophagy</a:t>
            </a:r>
            <a:endParaRPr lang="en-US" sz="24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9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646" y="0"/>
            <a:ext cx="12213167" cy="942578"/>
            <a:chOff x="-2646" y="0"/>
            <a:chExt cx="12213167" cy="942578"/>
          </a:xfrm>
        </p:grpSpPr>
        <p:grpSp>
          <p:nvGrpSpPr>
            <p:cNvPr id="2" name="Group 1"/>
            <p:cNvGrpSpPr/>
            <p:nvPr/>
          </p:nvGrpSpPr>
          <p:grpSpPr>
            <a:xfrm>
              <a:off x="-2646" y="0"/>
              <a:ext cx="12213167" cy="942578"/>
              <a:chOff x="-2646" y="0"/>
              <a:chExt cx="12213167" cy="94257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269213"/>
                <a:ext cx="12192000" cy="6733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7887" tIns="18943" rIns="37887" bIns="18943" anchor="ctr"/>
              <a:lstStyle/>
              <a:p>
                <a:pPr algn="ctr" defTabSz="457127">
                  <a:defRPr/>
                </a:pPr>
                <a:endParaRPr lang="en-US" sz="375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1026" name="Picture 11" descr="bar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46" y="0"/>
                <a:ext cx="12213167" cy="28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12" descr="master_brandmark_vcumc_revers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13" y="304932"/>
                <a:ext cx="2147755" cy="637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430465" y="392922"/>
              <a:ext cx="9501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Center for the Study of Biological Complexity</a:t>
              </a:r>
              <a:endParaRPr lang="en-US" sz="2400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814" y="1280160"/>
            <a:ext cx="11876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L-citrulline &amp; Arsenic Trioxide (ATO) </a:t>
            </a: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  <a:sym typeface="Wingdings"/>
              </a:rPr>
              <a:t> Reactive Oxygen Species (ROS)</a:t>
            </a:r>
            <a:endParaRPr lang="en-US" sz="28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172" y="3483140"/>
            <a:ext cx="4529559" cy="2756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1" y="2202517"/>
            <a:ext cx="3386414" cy="270344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963119" y="3817472"/>
            <a:ext cx="1944547" cy="716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8961" y="4976232"/>
            <a:ext cx="3386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http://i585.photobucket.com/albums/ss297/stcasey34/Citrulline---Arginine--</a:t>
            </a:r>
            <a:r>
              <a:rPr lang="en-US" sz="1200" dirty="0" err="1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NO-cycle.png?t</a:t>
            </a:r>
            <a:r>
              <a:rPr lang="en-US" sz="12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=1329194472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4628" y="6346878"/>
            <a:ext cx="3386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Münzel</a:t>
            </a:r>
            <a:r>
              <a:rPr lang="en-US" sz="12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 et al. (2011)</a:t>
            </a:r>
            <a:endParaRPr lang="en-US" sz="12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731" y="2111540"/>
            <a:ext cx="2725922" cy="1182328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7083706" y="2728348"/>
            <a:ext cx="2004350" cy="9176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316725" y="3355807"/>
            <a:ext cx="265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http://</a:t>
            </a:r>
            <a:r>
              <a:rPr lang="en-US" sz="1200" dirty="0" err="1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www.chemspider.com</a:t>
            </a:r>
            <a:r>
              <a:rPr lang="en-US" sz="12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/</a:t>
            </a:r>
            <a:r>
              <a:rPr lang="en-US" sz="1200" dirty="0" err="1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ImagesHandler.ashx?id</a:t>
            </a:r>
            <a:r>
              <a:rPr lang="en-US" sz="12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=229103&amp;w=250&amp;h=250</a:t>
            </a:r>
          </a:p>
        </p:txBody>
      </p:sp>
    </p:spTree>
    <p:extLst>
      <p:ext uri="{BB962C8B-B14F-4D97-AF65-F5344CB8AC3E}">
        <p14:creationId xmlns:p14="http://schemas.microsoft.com/office/powerpoint/2010/main" val="4436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646" y="0"/>
            <a:ext cx="12213167" cy="942578"/>
            <a:chOff x="-2646" y="0"/>
            <a:chExt cx="12213167" cy="942578"/>
          </a:xfrm>
        </p:grpSpPr>
        <p:grpSp>
          <p:nvGrpSpPr>
            <p:cNvPr id="2" name="Group 1"/>
            <p:cNvGrpSpPr/>
            <p:nvPr/>
          </p:nvGrpSpPr>
          <p:grpSpPr>
            <a:xfrm>
              <a:off x="-2646" y="0"/>
              <a:ext cx="12213167" cy="942578"/>
              <a:chOff x="-2646" y="0"/>
              <a:chExt cx="12213167" cy="94257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269213"/>
                <a:ext cx="12192000" cy="6733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7887" tIns="18943" rIns="37887" bIns="18943" anchor="ctr"/>
              <a:lstStyle/>
              <a:p>
                <a:pPr algn="ctr" defTabSz="457127">
                  <a:defRPr/>
                </a:pPr>
                <a:endParaRPr lang="en-US" sz="375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1026" name="Picture 11" descr="bar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46" y="0"/>
                <a:ext cx="12213167" cy="28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12" descr="master_brandmark_vcumc_revers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13" y="304932"/>
                <a:ext cx="2147755" cy="637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430465" y="392922"/>
              <a:ext cx="9501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Center for the Study of Biological Complexity</a:t>
              </a:r>
              <a:endParaRPr lang="en-US" sz="2400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2838" y="1141263"/>
            <a:ext cx="11611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ROS in the ER results in ER Stress</a:t>
            </a:r>
            <a:endParaRPr lang="en-US" sz="36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15313" y="6428248"/>
            <a:ext cx="3386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Adapted from Velasco et al. (2010)</a:t>
            </a:r>
            <a:endParaRPr lang="en-US" sz="12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88" y="1864935"/>
            <a:ext cx="2422003" cy="48440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81059" y="2047834"/>
            <a:ext cx="38984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ROS </a:t>
            </a: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  <a:sym typeface="Wingdings"/>
              </a:rPr>
              <a:t> ER </a:t>
            </a:r>
            <a:r>
              <a:rPr lang="en-US" sz="28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  <a:sym typeface="Wingdings"/>
              </a:rPr>
              <a:t>Stress (</a:t>
            </a:r>
            <a:r>
              <a:rPr lang="en-US" sz="2800" dirty="0" err="1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  <a:sym typeface="Wingdings"/>
              </a:rPr>
              <a:t>Verfaillie</a:t>
            </a: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  <a:sym typeface="Wingdings"/>
              </a:rPr>
              <a:t> et al. 2012)</a:t>
            </a:r>
            <a:endParaRPr lang="en-US" sz="2800" dirty="0" smtClean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28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Protein synthesis arrested</a:t>
            </a:r>
            <a:endParaRPr lang="en-US" sz="28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2800" dirty="0" smtClean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ATF4/CHOP proteins generated</a:t>
            </a:r>
            <a:endParaRPr lang="en-US" sz="28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2800" dirty="0" smtClean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Eventually, apoptosis</a:t>
            </a:r>
            <a:endParaRPr lang="en-US" sz="28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646" y="0"/>
            <a:ext cx="12213167" cy="942578"/>
            <a:chOff x="-2646" y="0"/>
            <a:chExt cx="12213167" cy="942578"/>
          </a:xfrm>
        </p:grpSpPr>
        <p:grpSp>
          <p:nvGrpSpPr>
            <p:cNvPr id="2" name="Group 1"/>
            <p:cNvGrpSpPr/>
            <p:nvPr/>
          </p:nvGrpSpPr>
          <p:grpSpPr>
            <a:xfrm>
              <a:off x="-2646" y="0"/>
              <a:ext cx="12213167" cy="942578"/>
              <a:chOff x="-2646" y="0"/>
              <a:chExt cx="12213167" cy="94257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269213"/>
                <a:ext cx="12192000" cy="6733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7887" tIns="18943" rIns="37887" bIns="18943" anchor="ctr"/>
              <a:lstStyle/>
              <a:p>
                <a:pPr algn="ctr" defTabSz="457127">
                  <a:defRPr/>
                </a:pPr>
                <a:endParaRPr lang="en-US" sz="375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1026" name="Picture 11" descr="bar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46" y="0"/>
                <a:ext cx="12213167" cy="28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12" descr="master_brandmark_vcumc_revers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13" y="304932"/>
                <a:ext cx="2147755" cy="637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430465" y="392922"/>
              <a:ext cx="9501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Center for the Study of Biological Complexity</a:t>
              </a:r>
              <a:endParaRPr lang="en-US" sz="2400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941" y="1280160"/>
            <a:ext cx="5842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Experiment </a:t>
            </a:r>
            <a:r>
              <a:rPr lang="mr-IN" sz="40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–</a:t>
            </a:r>
            <a:r>
              <a:rPr lang="en-US" sz="40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 Negative Control vs.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Treatment Group </a:t>
            </a:r>
            <a:endParaRPr lang="en-US" sz="40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grpSp>
        <p:nvGrpSpPr>
          <p:cNvPr id="1035" name="Group 1034"/>
          <p:cNvGrpSpPr/>
          <p:nvPr/>
        </p:nvGrpSpPr>
        <p:grpSpPr>
          <a:xfrm>
            <a:off x="4445891" y="1530592"/>
            <a:ext cx="7414883" cy="4855338"/>
            <a:chOff x="2031446" y="1403271"/>
            <a:chExt cx="7414883" cy="4855338"/>
          </a:xfrm>
        </p:grpSpPr>
        <p:sp>
          <p:nvSpPr>
            <p:cNvPr id="10" name="TextBox 9"/>
            <p:cNvSpPr txBox="1"/>
            <p:nvPr/>
          </p:nvSpPr>
          <p:spPr>
            <a:xfrm>
              <a:off x="4800600" y="1403271"/>
              <a:ext cx="1844040" cy="9233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endParaRPr lang="en-US" b="1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GBM Cells</a:t>
              </a:r>
              <a:endParaRPr lang="en-US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  <a:p>
              <a:endParaRPr lang="en-US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  <p:cxnSp>
          <p:nvCxnSpPr>
            <p:cNvPr id="12" name="Straight Arrow Connector 11"/>
            <p:cNvCxnSpPr>
              <a:endCxn id="28" idx="0"/>
            </p:cNvCxnSpPr>
            <p:nvPr/>
          </p:nvCxnSpPr>
          <p:spPr>
            <a:xfrm flipH="1">
              <a:off x="3143197" y="2326600"/>
              <a:ext cx="1657403" cy="123273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25" idx="0"/>
            </p:cNvCxnSpPr>
            <p:nvPr/>
          </p:nvCxnSpPr>
          <p:spPr>
            <a:xfrm>
              <a:off x="6644640" y="2326600"/>
              <a:ext cx="1689939" cy="1217341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412559" y="3543941"/>
              <a:ext cx="1844040" cy="67710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No use of </a:t>
              </a:r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siRNA</a:t>
              </a:r>
            </a:p>
            <a:p>
              <a:pPr algn="ctr"/>
              <a:endParaRPr lang="en-US" sz="100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21177" y="3559331"/>
              <a:ext cx="1844040" cy="64633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siRNA knock down of PERK</a:t>
              </a:r>
              <a:endParaRPr lang="en-US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9423477">
              <a:off x="2787604" y="2467813"/>
              <a:ext cx="21230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Negative Control</a:t>
              </a:r>
              <a:endParaRPr lang="en-US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218195">
              <a:off x="6707037" y="2577913"/>
              <a:ext cx="21193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Treatment Group</a:t>
              </a:r>
              <a:endParaRPr lang="en-US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31446" y="4781281"/>
              <a:ext cx="2223501" cy="14773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Sub-groups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Saline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L-citrulline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ATO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L-citrulline/ATO</a:t>
              </a:r>
              <a:endParaRPr lang="en-US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22828" y="4781281"/>
              <a:ext cx="2223501" cy="14773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Sub-groups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Saline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L-citrulline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ATO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L-citrulline/ATO</a:t>
              </a:r>
              <a:endParaRPr lang="en-US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  <p:cxnSp>
          <p:nvCxnSpPr>
            <p:cNvPr id="41" name="Straight Arrow Connector 40"/>
            <p:cNvCxnSpPr>
              <a:stCxn id="28" idx="2"/>
              <a:endCxn id="39" idx="0"/>
            </p:cNvCxnSpPr>
            <p:nvPr/>
          </p:nvCxnSpPr>
          <p:spPr>
            <a:xfrm>
              <a:off x="3143197" y="4205662"/>
              <a:ext cx="0" cy="57561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25" idx="2"/>
              <a:endCxn id="40" idx="0"/>
            </p:cNvCxnSpPr>
            <p:nvPr/>
          </p:nvCxnSpPr>
          <p:spPr>
            <a:xfrm>
              <a:off x="8334579" y="4221049"/>
              <a:ext cx="0" cy="56023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10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646" y="0"/>
            <a:ext cx="12213167" cy="942578"/>
            <a:chOff x="-2646" y="0"/>
            <a:chExt cx="12213167" cy="942578"/>
          </a:xfrm>
        </p:grpSpPr>
        <p:grpSp>
          <p:nvGrpSpPr>
            <p:cNvPr id="2" name="Group 1"/>
            <p:cNvGrpSpPr/>
            <p:nvPr/>
          </p:nvGrpSpPr>
          <p:grpSpPr>
            <a:xfrm>
              <a:off x="-2646" y="0"/>
              <a:ext cx="12213167" cy="942578"/>
              <a:chOff x="-2646" y="0"/>
              <a:chExt cx="12213167" cy="94257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269213"/>
                <a:ext cx="12192000" cy="6733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7887" tIns="18943" rIns="37887" bIns="18943" anchor="ctr"/>
              <a:lstStyle/>
              <a:p>
                <a:pPr algn="ctr" defTabSz="457127">
                  <a:defRPr/>
                </a:pPr>
                <a:endParaRPr lang="en-US" sz="375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1026" name="Picture 11" descr="bar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46" y="0"/>
                <a:ext cx="12213167" cy="28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12" descr="master_brandmark_vcumc_revers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13" y="304932"/>
                <a:ext cx="2147755" cy="637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430465" y="392922"/>
              <a:ext cx="9501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Center for the Study of Biological Complexity</a:t>
              </a:r>
              <a:endParaRPr lang="en-US" sz="2400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4413" y="1280160"/>
            <a:ext cx="1161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Measurements </a:t>
            </a:r>
            <a:r>
              <a:rPr lang="mr-IN" sz="32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–</a:t>
            </a:r>
            <a:r>
              <a:rPr lang="en-US" sz="32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 Western Blot and Trypan Blue Assays</a:t>
            </a:r>
            <a:endParaRPr lang="en-US" sz="28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970" y="2069166"/>
            <a:ext cx="273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Western Blots</a:t>
            </a:r>
            <a:endParaRPr lang="en-US" sz="28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92124" y="2069166"/>
            <a:ext cx="3427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Trypan Blue Assays</a:t>
            </a:r>
            <a:endParaRPr lang="en-US" sz="28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6465" r="34179" b="44308"/>
          <a:stretch/>
        </p:blipFill>
        <p:spPr>
          <a:xfrm>
            <a:off x="3159277" y="4467828"/>
            <a:ext cx="3055718" cy="2037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5" t="5059" r="34970" b="43952"/>
          <a:stretch/>
        </p:blipFill>
        <p:spPr>
          <a:xfrm>
            <a:off x="184413" y="2719806"/>
            <a:ext cx="2767131" cy="19963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3362" y="4785350"/>
            <a:ext cx="2323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Treatment Group</a:t>
            </a:r>
            <a:endParaRPr lang="en-US" sz="20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99505" y="3983518"/>
            <a:ext cx="3015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Negative Control Group</a:t>
            </a:r>
            <a:endParaRPr lang="en-US" sz="20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059" y="2719805"/>
            <a:ext cx="3571822" cy="330588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262111" y="6083792"/>
            <a:ext cx="3490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https://</a:t>
            </a:r>
            <a:r>
              <a:rPr lang="en-US" sz="1600" dirty="0" err="1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eurekabrewing.files.wordpress.com</a:t>
            </a:r>
            <a:r>
              <a:rPr lang="en-US" sz="1600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/2012/07/</a:t>
            </a:r>
            <a:r>
              <a:rPr lang="en-US" sz="1600" dirty="0" err="1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yeastcount.jpg</a:t>
            </a:r>
            <a:endParaRPr lang="en-US" sz="16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2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646" y="0"/>
            <a:ext cx="12213167" cy="942578"/>
            <a:chOff x="-2646" y="0"/>
            <a:chExt cx="12213167" cy="942578"/>
          </a:xfrm>
        </p:grpSpPr>
        <p:grpSp>
          <p:nvGrpSpPr>
            <p:cNvPr id="2" name="Group 1"/>
            <p:cNvGrpSpPr/>
            <p:nvPr/>
          </p:nvGrpSpPr>
          <p:grpSpPr>
            <a:xfrm>
              <a:off x="-2646" y="0"/>
              <a:ext cx="12213167" cy="942578"/>
              <a:chOff x="-2646" y="0"/>
              <a:chExt cx="12213167" cy="94257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269213"/>
                <a:ext cx="12192000" cy="6733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7887" tIns="18943" rIns="37887" bIns="18943" anchor="ctr"/>
              <a:lstStyle/>
              <a:p>
                <a:pPr algn="ctr" defTabSz="457127">
                  <a:defRPr/>
                </a:pPr>
                <a:endParaRPr lang="en-US" sz="375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1026" name="Picture 11" descr="bar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46" y="0"/>
                <a:ext cx="12213167" cy="28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12" descr="master_brandmark_vcumc_revers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13" y="304932"/>
                <a:ext cx="2147755" cy="637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430465" y="392922"/>
              <a:ext cx="9501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Center for the Study of Biological Complexity</a:t>
              </a:r>
              <a:endParaRPr lang="en-US" sz="2400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4413" y="1280160"/>
            <a:ext cx="11611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Understanding Apoptosis in GBM</a:t>
            </a:r>
            <a:endParaRPr lang="en-US" sz="36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458" y="2280210"/>
            <a:ext cx="10984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Learned more about PERK/eIF2-alpha apoptotic pathway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ROS </a:t>
            </a: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  <a:sym typeface="Wingdings"/>
              </a:rPr>
              <a:t> ER Stress  PERK  </a:t>
            </a:r>
            <a:r>
              <a:rPr lang="en-US" sz="2400" i="1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  <a:sym typeface="Wingdings"/>
              </a:rPr>
              <a:t>p</a:t>
            </a: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  <a:sym typeface="Wingdings"/>
              </a:rPr>
              <a:t>eIF2-alpha  apoptosis</a:t>
            </a:r>
            <a:endParaRPr lang="en-US" sz="24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2400" dirty="0" smtClean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Different Results/Possible Explanation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Trypan Blue Assays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Different apoptotic pathway?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 smtClean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Understanding the interactions between drug therapies and apoptosis in cancer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Further studies needed</a:t>
            </a:r>
            <a:endParaRPr lang="en-US" sz="24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646" y="0"/>
            <a:ext cx="12213167" cy="942578"/>
            <a:chOff x="-2646" y="0"/>
            <a:chExt cx="12213167" cy="942578"/>
          </a:xfrm>
        </p:grpSpPr>
        <p:grpSp>
          <p:nvGrpSpPr>
            <p:cNvPr id="2" name="Group 1"/>
            <p:cNvGrpSpPr/>
            <p:nvPr/>
          </p:nvGrpSpPr>
          <p:grpSpPr>
            <a:xfrm>
              <a:off x="-2646" y="0"/>
              <a:ext cx="12213167" cy="942578"/>
              <a:chOff x="-2646" y="0"/>
              <a:chExt cx="12213167" cy="94257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269213"/>
                <a:ext cx="12192000" cy="6733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37887" tIns="18943" rIns="37887" bIns="18943" anchor="ctr"/>
              <a:lstStyle/>
              <a:p>
                <a:pPr algn="ctr" defTabSz="457127">
                  <a:defRPr/>
                </a:pPr>
                <a:endParaRPr lang="en-US" sz="375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1026" name="Picture 11" descr="bar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46" y="0"/>
                <a:ext cx="12213167" cy="28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12" descr="master_brandmark_vcumc_revers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13" y="304932"/>
                <a:ext cx="2147755" cy="637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430465" y="392922"/>
              <a:ext cx="9501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Univers LT Std 47 Light Condensed" charset="0"/>
                  <a:ea typeface="Univers LT Std 47 Light Condensed" charset="0"/>
                  <a:cs typeface="Univers LT Std 47 Light Condensed" charset="0"/>
                </a:rPr>
                <a:t>Center for the Study of Biological Complexity</a:t>
              </a:r>
              <a:endParaRPr lang="en-US" sz="2400" b="1" dirty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22708" y="2935339"/>
            <a:ext cx="3867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Univers LT Std 47 Light Condensed" charset="0"/>
                <a:ea typeface="Univers LT Std 47 Light Condensed" charset="0"/>
                <a:cs typeface="Univers LT Std 47 Light Condensed" charset="0"/>
              </a:rPr>
              <a:t>Questions?</a:t>
            </a:r>
            <a:endParaRPr lang="en-US" sz="4800" dirty="0">
              <a:solidFill>
                <a:schemeClr val="bg1"/>
              </a:solidFill>
              <a:latin typeface="Univers LT Std 47 Light Condensed" charset="0"/>
              <a:ea typeface="Univers LT Std 47 Light Condensed" charset="0"/>
              <a:cs typeface="Univers LT Std 47 Ligh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6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315</Words>
  <Application>Microsoft Office PowerPoint</Application>
  <PresentationFormat>Widescreen</PresentationFormat>
  <Paragraphs>79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ＭＳ Ｐゴシック</vt:lpstr>
      <vt:lpstr>Arial</vt:lpstr>
      <vt:lpstr>Calibri</vt:lpstr>
      <vt:lpstr>Calibri Light</vt:lpstr>
      <vt:lpstr>Courier New</vt:lpstr>
      <vt:lpstr>Times New Roman</vt:lpstr>
      <vt:lpstr>Univers LT Std 47 Light Condensed</vt:lpstr>
      <vt:lpstr>Wingdings</vt:lpstr>
      <vt:lpstr>Office Theme</vt:lpstr>
      <vt:lpstr>L-citrulline coupled with Arsenic Trioxide as a potential inducer of the PERK/eIF2-alpha apoptotic pathway in GBM cells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Samuel</dc:creator>
  <cp:lastModifiedBy>BCCL-USER</cp:lastModifiedBy>
  <cp:revision>29</cp:revision>
  <dcterms:created xsi:type="dcterms:W3CDTF">2017-05-02T17:54:25Z</dcterms:created>
  <dcterms:modified xsi:type="dcterms:W3CDTF">2017-05-03T11:45:59Z</dcterms:modified>
</cp:coreProperties>
</file>