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774" r:id="rId1"/>
  </p:sldMasterIdLst>
  <p:notesMasterIdLst>
    <p:notesMasterId r:id="rId14"/>
  </p:notesMasterIdLst>
  <p:sldIdLst>
    <p:sldId id="264" r:id="rId2"/>
    <p:sldId id="258" r:id="rId3"/>
    <p:sldId id="259" r:id="rId4"/>
    <p:sldId id="260" r:id="rId5"/>
    <p:sldId id="261" r:id="rId6"/>
    <p:sldId id="265" r:id="rId7"/>
    <p:sldId id="262" r:id="rId8"/>
    <p:sldId id="266" r:id="rId9"/>
    <p:sldId id="267" r:id="rId10"/>
    <p:sldId id="268" r:id="rId11"/>
    <p:sldId id="269" r:id="rId12"/>
    <p:sldId id="270"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B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31"/>
  </p:normalViewPr>
  <p:slideViewPr>
    <p:cSldViewPr snapToGrid="0" snapToObjects="1">
      <p:cViewPr varScale="1">
        <p:scale>
          <a:sx n="101" d="100"/>
          <a:sy n="101" d="100"/>
        </p:scale>
        <p:origin x="464" y="20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663BB2-E28A-8741-AE91-E4A78B99F54C}" type="datetimeFigureOut">
              <a:rPr lang="en-US" smtClean="0"/>
              <a:t>5/2/17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C60FAE-B3DB-B94E-9F5C-69CD9F36C90D}" type="slidenum">
              <a:rPr lang="en-US" smtClean="0"/>
              <a:t>‹#›</a:t>
            </a:fld>
            <a:endParaRPr lang="en-US"/>
          </a:p>
        </p:txBody>
      </p:sp>
    </p:spTree>
    <p:extLst>
      <p:ext uri="{BB962C8B-B14F-4D97-AF65-F5344CB8AC3E}">
        <p14:creationId xmlns:p14="http://schemas.microsoft.com/office/powerpoint/2010/main" val="1875117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Cancer no longer responsive to chemotherapy</a:t>
            </a:r>
          </a:p>
          <a:p>
            <a:r>
              <a:rPr lang="en-US" dirty="0" smtClean="0"/>
              <a:t>Difficult</a:t>
            </a:r>
            <a:r>
              <a:rPr lang="en-US" baseline="0" dirty="0" smtClean="0"/>
              <a:t> to target just cancer cells</a:t>
            </a:r>
            <a:endParaRPr lang="en-US" dirty="0"/>
          </a:p>
        </p:txBody>
      </p:sp>
      <p:sp>
        <p:nvSpPr>
          <p:cNvPr id="4" name="Slide Number Placeholder 3"/>
          <p:cNvSpPr>
            <a:spLocks noGrp="1"/>
          </p:cNvSpPr>
          <p:nvPr>
            <p:ph type="sldNum" sz="quarter" idx="10"/>
          </p:nvPr>
        </p:nvSpPr>
        <p:spPr/>
        <p:txBody>
          <a:bodyPr/>
          <a:lstStyle/>
          <a:p>
            <a:fld id="{E9C60FAE-B3DB-B94E-9F5C-69CD9F36C90D}" type="slidenum">
              <a:rPr lang="en-US" smtClean="0"/>
              <a:t>2</a:t>
            </a:fld>
            <a:endParaRPr lang="en-US"/>
          </a:p>
        </p:txBody>
      </p:sp>
    </p:spTree>
    <p:extLst>
      <p:ext uri="{BB962C8B-B14F-4D97-AF65-F5344CB8AC3E}">
        <p14:creationId xmlns:p14="http://schemas.microsoft.com/office/powerpoint/2010/main" val="772680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cancer become metastatic?</a:t>
            </a:r>
            <a:r>
              <a:rPr lang="en-US" baseline="0" dirty="0" smtClean="0"/>
              <a:t> Undergoes specific cell-type transition called epithelial-mesenchymal transition. Epithelial cells are more stationary while mesenchymal cells have more motile and invasive properties, able to travel throughout the body and differentiate improperly. Reversing this transition is crucial to prevent metastasis and stop cell proliferation </a:t>
            </a:r>
            <a:endParaRPr lang="en-US" dirty="0"/>
          </a:p>
        </p:txBody>
      </p:sp>
      <p:sp>
        <p:nvSpPr>
          <p:cNvPr id="4" name="Slide Number Placeholder 3"/>
          <p:cNvSpPr>
            <a:spLocks noGrp="1"/>
          </p:cNvSpPr>
          <p:nvPr>
            <p:ph type="sldNum" sz="quarter" idx="10"/>
          </p:nvPr>
        </p:nvSpPr>
        <p:spPr/>
        <p:txBody>
          <a:bodyPr/>
          <a:lstStyle/>
          <a:p>
            <a:fld id="{E9C60FAE-B3DB-B94E-9F5C-69CD9F36C90D}" type="slidenum">
              <a:rPr lang="en-US" smtClean="0"/>
              <a:t>3</a:t>
            </a:fld>
            <a:endParaRPr lang="en-US"/>
          </a:p>
        </p:txBody>
      </p:sp>
    </p:spTree>
    <p:extLst>
      <p:ext uri="{BB962C8B-B14F-4D97-AF65-F5344CB8AC3E}">
        <p14:creationId xmlns:p14="http://schemas.microsoft.com/office/powerpoint/2010/main" val="701331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834876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5/2/17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759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5/2/17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64023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5/2/17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46755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5/2/17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42586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5/2/17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22898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5/2/17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49129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02877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5/2/17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4373483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70607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5/2/17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9693864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5/2/17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7686510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5/2/17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6770165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5/2/17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71483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5/2/17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8521617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5/2/17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1734326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48A87A34-81AB-432B-8DAE-1953F412C126}" type="datetimeFigureOut">
              <a:rPr lang="en-US" smtClean="0"/>
              <a:t>5/2/17</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r>
              <a:rPr lang="en-US" smtClean="0"/>
              <a:t>
              </a:t>
            </a:r>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164360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8A87A34-81AB-432B-8DAE-1953F412C126}" type="datetimeFigureOut">
              <a:rPr lang="en-US" smtClean="0"/>
              <a:pPr/>
              <a:t>5/2/17</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74354575"/>
      </p:ext>
    </p:extLst>
  </p:cSld>
  <p:clrMap bg1="dk1" tx1="lt1" bg2="dk2" tx2="lt2" accent1="accent1" accent2="accent2" accent3="accent3" accent4="accent4" accent5="accent5" accent6="accent6" hlink="hlink" folHlink="folHlink"/>
  <p:sldLayoutIdLst>
    <p:sldLayoutId id="2147484775" r:id="rId1"/>
    <p:sldLayoutId id="2147484776" r:id="rId2"/>
    <p:sldLayoutId id="2147484777" r:id="rId3"/>
    <p:sldLayoutId id="2147484778" r:id="rId4"/>
    <p:sldLayoutId id="2147484779" r:id="rId5"/>
    <p:sldLayoutId id="2147484780" r:id="rId6"/>
    <p:sldLayoutId id="2147484781" r:id="rId7"/>
    <p:sldLayoutId id="2147484782" r:id="rId8"/>
    <p:sldLayoutId id="2147484783" r:id="rId9"/>
    <p:sldLayoutId id="2147484784" r:id="rId10"/>
    <p:sldLayoutId id="2147484785" r:id="rId11"/>
    <p:sldLayoutId id="2147484786" r:id="rId12"/>
    <p:sldLayoutId id="2147484787" r:id="rId13"/>
    <p:sldLayoutId id="2147484788" r:id="rId14"/>
    <p:sldLayoutId id="2147484789" r:id="rId15"/>
    <p:sldLayoutId id="2147484790" r:id="rId16"/>
    <p:sldLayoutId id="2147484791"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tiff"/><Relationship Id="rId6"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tiff"/><Relationship Id="rId5" Type="http://schemas.openxmlformats.org/officeDocument/2006/relationships/image" Target="../media/image7.tiff"/><Relationship Id="rId6"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9.tiff"/><Relationship Id="rId5"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3600" y="609601"/>
            <a:ext cx="10414000" cy="3200400"/>
          </a:xfrm>
        </p:spPr>
        <p:txBody>
          <a:bodyPr>
            <a:normAutofit/>
          </a:bodyPr>
          <a:lstStyle/>
          <a:p>
            <a:r>
              <a:rPr lang="en-US" sz="3200" b="1" cap="none" dirty="0" smtClean="0">
                <a:effectLst/>
                <a:latin typeface="Helvetica" charset="0"/>
                <a:ea typeface="Helvetica" charset="0"/>
                <a:cs typeface="Helvetica" charset="0"/>
              </a:rPr>
              <a:t>Targeting Cancer Metastasis Through Inhibiting Crucial Metabolic Enzyme</a:t>
            </a:r>
            <a:endParaRPr lang="en-US" sz="3200" cap="none" dirty="0">
              <a:latin typeface="Helvetica" charset="0"/>
              <a:ea typeface="Helvetica" charset="0"/>
              <a:cs typeface="Helvetica" charset="0"/>
            </a:endParaRPr>
          </a:p>
        </p:txBody>
      </p:sp>
      <p:sp>
        <p:nvSpPr>
          <p:cNvPr id="3" name="Subtitle 2"/>
          <p:cNvSpPr>
            <a:spLocks noGrp="1"/>
          </p:cNvSpPr>
          <p:nvPr>
            <p:ph type="subTitle" idx="1"/>
          </p:nvPr>
        </p:nvSpPr>
        <p:spPr/>
        <p:txBody>
          <a:bodyPr/>
          <a:lstStyle/>
          <a:p>
            <a:endParaRPr lang="en-US" dirty="0" smtClean="0">
              <a:latin typeface="Helvetica" charset="0"/>
              <a:ea typeface="Helvetica" charset="0"/>
              <a:cs typeface="Helvetica" charset="0"/>
            </a:endParaRPr>
          </a:p>
          <a:p>
            <a:endParaRPr lang="en-US" dirty="0" smtClean="0">
              <a:latin typeface="Helvetica" charset="0"/>
              <a:ea typeface="Helvetica" charset="0"/>
              <a:cs typeface="Helvetica" charset="0"/>
            </a:endParaRPr>
          </a:p>
          <a:p>
            <a:r>
              <a:rPr lang="en-US" dirty="0" smtClean="0">
                <a:latin typeface="Helvetica" charset="0"/>
                <a:ea typeface="Helvetica" charset="0"/>
                <a:cs typeface="Helvetica" charset="0"/>
              </a:rPr>
              <a:t>Lucas Rizkalla</a:t>
            </a:r>
          </a:p>
        </p:txBody>
      </p:sp>
      <p:sp>
        <p:nvSpPr>
          <p:cNvPr id="4" name="Rectangle 3"/>
          <p:cNvSpPr/>
          <p:nvPr/>
        </p:nvSpPr>
        <p:spPr>
          <a:xfrm>
            <a:off x="0" y="396213"/>
            <a:ext cx="12192000" cy="6733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7887" tIns="18943" rIns="37887" bIns="18943" anchor="ctr"/>
          <a:lstStyle/>
          <a:p>
            <a:pPr algn="ctr" defTabSz="457127">
              <a:defRPr/>
            </a:pPr>
            <a:endParaRPr lang="en-US" sz="375">
              <a:solidFill>
                <a:sysClr val="windowText" lastClr="000000"/>
              </a:solidFill>
              <a:latin typeface="Times New Roman" charset="0"/>
              <a:ea typeface="ＭＳ Ｐゴシック" charset="0"/>
              <a:cs typeface="ＭＳ Ｐゴシック" charset="0"/>
            </a:endParaRPr>
          </a:p>
        </p:txBody>
      </p:sp>
      <p:pic>
        <p:nvPicPr>
          <p:cNvPr id="5" name="Picture 11" descr="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838"/>
            <a:ext cx="12192000" cy="37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master_brandmark_vcumc_revers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940" y="417182"/>
            <a:ext cx="2147755" cy="63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0" y="558800"/>
            <a:ext cx="12192000" cy="369332"/>
          </a:xfrm>
          <a:prstGeom prst="rect">
            <a:avLst/>
          </a:prstGeom>
          <a:noFill/>
        </p:spPr>
        <p:txBody>
          <a:bodyPr wrap="square" rtlCol="0">
            <a:spAutoFit/>
          </a:bodyPr>
          <a:lstStyle/>
          <a:p>
            <a:pPr algn="ctr"/>
            <a:r>
              <a:rPr lang="en-US" b="1" dirty="0" smtClean="0"/>
              <a:t>Center for the Study of Biological Complexity</a:t>
            </a:r>
            <a:endParaRPr lang="en-US" b="1" dirty="0"/>
          </a:p>
        </p:txBody>
      </p:sp>
    </p:spTree>
    <p:extLst>
      <p:ext uri="{BB962C8B-B14F-4D97-AF65-F5344CB8AC3E}">
        <p14:creationId xmlns:p14="http://schemas.microsoft.com/office/powerpoint/2010/main" val="13551006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40" y="1326890"/>
            <a:ext cx="11236060" cy="660665"/>
          </a:xfrm>
        </p:spPr>
        <p:txBody>
          <a:bodyPr>
            <a:normAutofit/>
          </a:bodyPr>
          <a:lstStyle/>
          <a:p>
            <a:r>
              <a:rPr lang="en-US" cap="none" dirty="0" smtClean="0">
                <a:solidFill>
                  <a:schemeClr val="tx1"/>
                </a:solidFill>
                <a:latin typeface="Helvetica" charset="0"/>
                <a:ea typeface="Helvetica" charset="0"/>
                <a:cs typeface="Helvetica" charset="0"/>
              </a:rPr>
              <a:t>Given the expected results:</a:t>
            </a:r>
            <a:endParaRPr lang="en-US" cap="none" dirty="0">
              <a:solidFill>
                <a:schemeClr val="tx1"/>
              </a:solidFill>
              <a:latin typeface="Helvetica" charset="0"/>
              <a:ea typeface="Helvetica" charset="0"/>
              <a:cs typeface="Helvetica" charset="0"/>
            </a:endParaRPr>
          </a:p>
        </p:txBody>
      </p:sp>
      <p:sp>
        <p:nvSpPr>
          <p:cNvPr id="4" name="Rectangle 3"/>
          <p:cNvSpPr/>
          <p:nvPr/>
        </p:nvSpPr>
        <p:spPr>
          <a:xfrm>
            <a:off x="0" y="396213"/>
            <a:ext cx="12192000" cy="6733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7887" tIns="18943" rIns="37887" bIns="18943" anchor="ctr"/>
          <a:lstStyle/>
          <a:p>
            <a:pPr algn="ctr" defTabSz="457127">
              <a:defRPr/>
            </a:pPr>
            <a:endParaRPr lang="en-US" sz="375">
              <a:solidFill>
                <a:sysClr val="windowText" lastClr="000000"/>
              </a:solidFill>
              <a:latin typeface="Times New Roman" charset="0"/>
              <a:ea typeface="ＭＳ Ｐゴシック" charset="0"/>
              <a:cs typeface="ＭＳ Ｐゴシック" charset="0"/>
            </a:endParaRPr>
          </a:p>
        </p:txBody>
      </p:sp>
      <p:pic>
        <p:nvPicPr>
          <p:cNvPr id="5" name="Picture 11" descr="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838"/>
            <a:ext cx="12192000" cy="37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master_brandmark_vcumc_revers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940" y="417182"/>
            <a:ext cx="2147755" cy="63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0" y="558800"/>
            <a:ext cx="12192000" cy="369332"/>
          </a:xfrm>
          <a:prstGeom prst="rect">
            <a:avLst/>
          </a:prstGeom>
          <a:noFill/>
        </p:spPr>
        <p:txBody>
          <a:bodyPr wrap="square" rtlCol="0">
            <a:spAutoFit/>
          </a:bodyPr>
          <a:lstStyle/>
          <a:p>
            <a:pPr algn="ctr"/>
            <a:r>
              <a:rPr lang="en-US" b="1" dirty="0" smtClean="0"/>
              <a:t>Center for the Study of Biological Complexity</a:t>
            </a:r>
            <a:endParaRPr lang="en-US" b="1" dirty="0"/>
          </a:p>
        </p:txBody>
      </p:sp>
      <p:sp>
        <p:nvSpPr>
          <p:cNvPr id="9" name="TextBox 8"/>
          <p:cNvSpPr txBox="1"/>
          <p:nvPr/>
        </p:nvSpPr>
        <p:spPr>
          <a:xfrm>
            <a:off x="533400" y="2244867"/>
            <a:ext cx="10896600" cy="5262979"/>
          </a:xfrm>
          <a:prstGeom prst="rect">
            <a:avLst/>
          </a:prstGeom>
          <a:noFill/>
        </p:spPr>
        <p:txBody>
          <a:bodyPr wrap="square" rtlCol="0">
            <a:spAutoFit/>
          </a:bodyPr>
          <a:lstStyle/>
          <a:p>
            <a:pPr marL="457200" indent="-457200">
              <a:buFont typeface="+mj-lt"/>
              <a:buAutoNum type="arabicParenR"/>
            </a:pPr>
            <a:r>
              <a:rPr lang="en-US" sz="2400" dirty="0" smtClean="0">
                <a:latin typeface="Helvetica" charset="0"/>
                <a:ea typeface="Helvetica" charset="0"/>
                <a:cs typeface="Helvetica" charset="0"/>
              </a:rPr>
              <a:t>PDK1 inhibition correlated to inducing mesenchymal-epithelial transition</a:t>
            </a:r>
          </a:p>
          <a:p>
            <a:pPr marL="457200" indent="-457200">
              <a:buFont typeface="+mj-lt"/>
              <a:buAutoNum type="arabicParenR"/>
            </a:pPr>
            <a:endParaRPr lang="en-US" sz="2400" dirty="0" smtClean="0">
              <a:latin typeface="Helvetica" charset="0"/>
              <a:ea typeface="Helvetica" charset="0"/>
              <a:cs typeface="Helvetica" charset="0"/>
            </a:endParaRPr>
          </a:p>
          <a:p>
            <a:pPr marL="457200" indent="-457200">
              <a:buFont typeface="+mj-lt"/>
              <a:buAutoNum type="arabicParenR"/>
            </a:pPr>
            <a:r>
              <a:rPr lang="en-US" sz="2400" dirty="0" smtClean="0">
                <a:latin typeface="Helvetica" charset="0"/>
                <a:ea typeface="Helvetica" charset="0"/>
                <a:cs typeface="Helvetica" charset="0"/>
              </a:rPr>
              <a:t>Alternative results?</a:t>
            </a:r>
          </a:p>
          <a:p>
            <a:pPr marL="914400" lvl="1" indent="-457200">
              <a:buFont typeface="+mj-lt"/>
              <a:buAutoNum type="alphaLcParenR"/>
            </a:pPr>
            <a:r>
              <a:rPr lang="en-US" sz="2400" dirty="0" smtClean="0">
                <a:latin typeface="Helvetica" charset="0"/>
                <a:ea typeface="Helvetica" charset="0"/>
                <a:cs typeface="Helvetica" charset="0"/>
              </a:rPr>
              <a:t>Problem with qRT-PCR</a:t>
            </a:r>
          </a:p>
          <a:p>
            <a:pPr marL="914400" lvl="1" indent="-457200">
              <a:buFont typeface="+mj-lt"/>
              <a:buAutoNum type="alphaLcParenR"/>
            </a:pPr>
            <a:endParaRPr lang="en-US" sz="2400" dirty="0" smtClean="0">
              <a:latin typeface="Helvetica" charset="0"/>
              <a:ea typeface="Helvetica" charset="0"/>
              <a:cs typeface="Helvetica" charset="0"/>
            </a:endParaRPr>
          </a:p>
          <a:p>
            <a:pPr marL="914400" lvl="1" indent="-457200">
              <a:buFont typeface="+mj-lt"/>
              <a:buAutoNum type="alphaLcParenR"/>
            </a:pPr>
            <a:r>
              <a:rPr lang="en-US" sz="2400" dirty="0" smtClean="0">
                <a:latin typeface="Helvetica" charset="0"/>
                <a:ea typeface="Helvetica" charset="0"/>
                <a:cs typeface="Helvetica" charset="0"/>
              </a:rPr>
              <a:t>No correlation</a:t>
            </a:r>
          </a:p>
          <a:p>
            <a:pPr marL="914400" lvl="1" indent="-457200">
              <a:buFont typeface="+mj-lt"/>
              <a:buAutoNum type="alphaLcParenR"/>
            </a:pPr>
            <a:endParaRPr lang="en-US" sz="2400" dirty="0" smtClean="0">
              <a:latin typeface="Helvetica" charset="0"/>
              <a:ea typeface="Helvetica" charset="0"/>
              <a:cs typeface="Helvetica" charset="0"/>
            </a:endParaRPr>
          </a:p>
          <a:p>
            <a:pPr marL="914400" lvl="1" indent="-457200">
              <a:buFont typeface="+mj-lt"/>
              <a:buAutoNum type="alphaLcParenR"/>
            </a:pPr>
            <a:r>
              <a:rPr lang="en-US" sz="2400" dirty="0" smtClean="0">
                <a:latin typeface="Helvetica" charset="0"/>
                <a:ea typeface="Helvetica" charset="0"/>
                <a:cs typeface="Helvetica" charset="0"/>
              </a:rPr>
              <a:t>No PDK1 inhibition</a:t>
            </a:r>
          </a:p>
          <a:p>
            <a:pPr marL="914400" lvl="1" indent="-457200">
              <a:buFont typeface="+mj-lt"/>
              <a:buAutoNum type="alphaLcParenR"/>
            </a:pPr>
            <a:endParaRPr lang="en-US" sz="2400" dirty="0">
              <a:latin typeface="Helvetica" charset="0"/>
              <a:ea typeface="Helvetica" charset="0"/>
              <a:cs typeface="Helvetica" charset="0"/>
            </a:endParaRPr>
          </a:p>
          <a:p>
            <a:pPr marL="914400" lvl="1" indent="-457200">
              <a:buFont typeface="+mj-lt"/>
              <a:buAutoNum type="alphaLcParenR"/>
            </a:pPr>
            <a:r>
              <a:rPr lang="en-US" sz="2400" dirty="0" smtClean="0">
                <a:latin typeface="Helvetica" charset="0"/>
                <a:ea typeface="Helvetica" charset="0"/>
                <a:cs typeface="Helvetica" charset="0"/>
              </a:rPr>
              <a:t>Apoptosis</a:t>
            </a:r>
          </a:p>
          <a:p>
            <a:pPr marL="914400" lvl="1" indent="-457200">
              <a:buFont typeface="+mj-lt"/>
              <a:buAutoNum type="alphaLcParenR"/>
            </a:pPr>
            <a:endParaRPr lang="en-US" sz="2400" dirty="0" smtClean="0">
              <a:latin typeface="Helvetica" charset="0"/>
              <a:ea typeface="Helvetica" charset="0"/>
              <a:cs typeface="Helvetica" charset="0"/>
            </a:endParaRPr>
          </a:p>
          <a:p>
            <a:pPr marL="914400" lvl="1" indent="-457200">
              <a:buFont typeface="+mj-lt"/>
              <a:buAutoNum type="alphaLcParenR"/>
            </a:pPr>
            <a:endParaRPr lang="en-US" sz="2400" dirty="0" smtClean="0">
              <a:latin typeface="Helvetica" charset="0"/>
              <a:ea typeface="Helvetica" charset="0"/>
              <a:cs typeface="Helvetica" charset="0"/>
            </a:endParaRPr>
          </a:p>
          <a:p>
            <a:pPr marL="914400" lvl="1" indent="-457200">
              <a:buFont typeface="+mj-lt"/>
              <a:buAutoNum type="alphaLcParenR"/>
            </a:pPr>
            <a:endParaRPr lang="en-US" sz="2400" dirty="0" smtClean="0">
              <a:latin typeface="Helvetica" charset="0"/>
              <a:ea typeface="Helvetica" charset="0"/>
              <a:cs typeface="Helvetica" charset="0"/>
            </a:endParaRPr>
          </a:p>
          <a:p>
            <a:pPr marL="457200" indent="-457200">
              <a:buFont typeface="+mj-lt"/>
              <a:buAutoNum type="arabicParenR"/>
            </a:pPr>
            <a:endParaRPr lang="en-US" sz="2400" dirty="0">
              <a:latin typeface="Helvetica" charset="0"/>
              <a:ea typeface="Helvetica" charset="0"/>
              <a:cs typeface="Helvetica" charset="0"/>
            </a:endParaRPr>
          </a:p>
        </p:txBody>
      </p:sp>
      <p:cxnSp>
        <p:nvCxnSpPr>
          <p:cNvPr id="7" name="Straight Arrow Connector 6"/>
          <p:cNvCxnSpPr/>
          <p:nvPr/>
        </p:nvCxnSpPr>
        <p:spPr>
          <a:xfrm>
            <a:off x="5067300" y="3514464"/>
            <a:ext cx="2501900" cy="127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067300" y="5048359"/>
            <a:ext cx="2501900" cy="127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70800" y="3289981"/>
            <a:ext cx="3619500" cy="461665"/>
          </a:xfrm>
          <a:prstGeom prst="rect">
            <a:avLst/>
          </a:prstGeom>
          <a:noFill/>
        </p:spPr>
        <p:txBody>
          <a:bodyPr wrap="square" rtlCol="0">
            <a:spAutoFit/>
          </a:bodyPr>
          <a:lstStyle/>
          <a:p>
            <a:r>
              <a:rPr lang="en-US" sz="2400" dirty="0" smtClean="0">
                <a:latin typeface="Helvetica" charset="0"/>
                <a:ea typeface="Helvetica" charset="0"/>
                <a:cs typeface="Helvetica" charset="0"/>
              </a:rPr>
              <a:t>Rerun</a:t>
            </a:r>
            <a:endParaRPr lang="en-US" sz="2400" dirty="0">
              <a:latin typeface="Helvetica" charset="0"/>
              <a:ea typeface="Helvetica" charset="0"/>
              <a:cs typeface="Helvetica" charset="0"/>
            </a:endParaRPr>
          </a:p>
        </p:txBody>
      </p:sp>
      <p:sp>
        <p:nvSpPr>
          <p:cNvPr id="13" name="TextBox 12"/>
          <p:cNvSpPr txBox="1"/>
          <p:nvPr/>
        </p:nvSpPr>
        <p:spPr>
          <a:xfrm>
            <a:off x="7670800" y="3868041"/>
            <a:ext cx="4343400" cy="830997"/>
          </a:xfrm>
          <a:prstGeom prst="rect">
            <a:avLst/>
          </a:prstGeom>
          <a:noFill/>
        </p:spPr>
        <p:txBody>
          <a:bodyPr wrap="square" rtlCol="0">
            <a:spAutoFit/>
          </a:bodyPr>
          <a:lstStyle/>
          <a:p>
            <a:r>
              <a:rPr lang="en-US" sz="2400" dirty="0" smtClean="0">
                <a:latin typeface="Helvetica" charset="0"/>
                <a:ea typeface="Helvetica" charset="0"/>
                <a:cs typeface="Helvetica" charset="0"/>
              </a:rPr>
              <a:t>Confirm with different signature genes</a:t>
            </a:r>
            <a:endParaRPr lang="en-US" sz="2400" dirty="0">
              <a:latin typeface="Helvetica" charset="0"/>
              <a:ea typeface="Helvetica" charset="0"/>
              <a:cs typeface="Helvetica" charset="0"/>
            </a:endParaRPr>
          </a:p>
        </p:txBody>
      </p:sp>
      <p:sp>
        <p:nvSpPr>
          <p:cNvPr id="14" name="TextBox 13"/>
          <p:cNvSpPr txBox="1"/>
          <p:nvPr/>
        </p:nvSpPr>
        <p:spPr>
          <a:xfrm>
            <a:off x="7670800" y="4695191"/>
            <a:ext cx="4013200" cy="830997"/>
          </a:xfrm>
          <a:prstGeom prst="rect">
            <a:avLst/>
          </a:prstGeom>
          <a:noFill/>
        </p:spPr>
        <p:txBody>
          <a:bodyPr wrap="square" rtlCol="0">
            <a:spAutoFit/>
          </a:bodyPr>
          <a:lstStyle/>
          <a:p>
            <a:r>
              <a:rPr lang="en-US" sz="2400" dirty="0" smtClean="0">
                <a:latin typeface="Helvetica" charset="0"/>
                <a:ea typeface="Helvetica" charset="0"/>
                <a:cs typeface="Helvetica" charset="0"/>
              </a:rPr>
              <a:t>Western blot for inhibition assay</a:t>
            </a:r>
            <a:endParaRPr lang="en-US" sz="2400" dirty="0">
              <a:latin typeface="Helvetica" charset="0"/>
              <a:ea typeface="Helvetica" charset="0"/>
              <a:cs typeface="Helvetica" charset="0"/>
            </a:endParaRPr>
          </a:p>
        </p:txBody>
      </p:sp>
      <p:cxnSp>
        <p:nvCxnSpPr>
          <p:cNvPr id="15" name="Straight Arrow Connector 14"/>
          <p:cNvCxnSpPr/>
          <p:nvPr/>
        </p:nvCxnSpPr>
        <p:spPr>
          <a:xfrm>
            <a:off x="5067300" y="4277190"/>
            <a:ext cx="2501900" cy="127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067300" y="5796238"/>
            <a:ext cx="2501900" cy="127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670800" y="5578105"/>
            <a:ext cx="4013200" cy="461665"/>
          </a:xfrm>
          <a:prstGeom prst="rect">
            <a:avLst/>
          </a:prstGeom>
          <a:noFill/>
        </p:spPr>
        <p:txBody>
          <a:bodyPr wrap="square" rtlCol="0">
            <a:spAutoFit/>
          </a:bodyPr>
          <a:lstStyle/>
          <a:p>
            <a:r>
              <a:rPr lang="en-US" sz="2400" smtClean="0">
                <a:latin typeface="Helvetica" charset="0"/>
                <a:ea typeface="Helvetica" charset="0"/>
                <a:cs typeface="Helvetica" charset="0"/>
              </a:rPr>
              <a:t>Wouldn’t be bad</a:t>
            </a:r>
            <a:endParaRPr lang="en-US" sz="2400" dirty="0">
              <a:latin typeface="Helvetica" charset="0"/>
              <a:ea typeface="Helvetica" charset="0"/>
              <a:cs typeface="Helvetica" charset="0"/>
            </a:endParaRPr>
          </a:p>
        </p:txBody>
      </p:sp>
    </p:spTree>
    <p:extLst>
      <p:ext uri="{BB962C8B-B14F-4D97-AF65-F5344CB8AC3E}">
        <p14:creationId xmlns:p14="http://schemas.microsoft.com/office/powerpoint/2010/main" val="18570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96213"/>
            <a:ext cx="12192000" cy="6733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7887" tIns="18943" rIns="37887" bIns="18943" anchor="ctr"/>
          <a:lstStyle/>
          <a:p>
            <a:pPr algn="ctr" defTabSz="457127">
              <a:defRPr/>
            </a:pPr>
            <a:endParaRPr lang="en-US" sz="375">
              <a:solidFill>
                <a:sysClr val="windowText" lastClr="000000"/>
              </a:solidFill>
              <a:latin typeface="Times New Roman" charset="0"/>
              <a:ea typeface="ＭＳ Ｐゴシック" charset="0"/>
              <a:cs typeface="ＭＳ Ｐゴシック" charset="0"/>
            </a:endParaRPr>
          </a:p>
        </p:txBody>
      </p:sp>
      <p:pic>
        <p:nvPicPr>
          <p:cNvPr id="5" name="Picture 11" descr="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838"/>
            <a:ext cx="12192000" cy="37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master_brandmark_vcumc_revers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940" y="417182"/>
            <a:ext cx="2147755" cy="63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0" y="558800"/>
            <a:ext cx="12192000" cy="369332"/>
          </a:xfrm>
          <a:prstGeom prst="rect">
            <a:avLst/>
          </a:prstGeom>
          <a:noFill/>
        </p:spPr>
        <p:txBody>
          <a:bodyPr wrap="square" rtlCol="0">
            <a:spAutoFit/>
          </a:bodyPr>
          <a:lstStyle/>
          <a:p>
            <a:pPr algn="ctr"/>
            <a:r>
              <a:rPr lang="en-US" b="1" dirty="0" smtClean="0"/>
              <a:t>Center for the Study of Biological Complexity</a:t>
            </a:r>
            <a:endParaRPr lang="en-US" b="1" dirty="0"/>
          </a:p>
        </p:txBody>
      </p:sp>
      <p:sp>
        <p:nvSpPr>
          <p:cNvPr id="9" name="TextBox 8"/>
          <p:cNvSpPr txBox="1"/>
          <p:nvPr/>
        </p:nvSpPr>
        <p:spPr>
          <a:xfrm>
            <a:off x="193940" y="1401234"/>
            <a:ext cx="10896600" cy="584775"/>
          </a:xfrm>
          <a:prstGeom prst="rect">
            <a:avLst/>
          </a:prstGeom>
          <a:noFill/>
        </p:spPr>
        <p:txBody>
          <a:bodyPr wrap="square" rtlCol="0">
            <a:spAutoFit/>
          </a:bodyPr>
          <a:lstStyle/>
          <a:p>
            <a:r>
              <a:rPr lang="en-US" sz="3200" dirty="0" smtClean="0">
                <a:latin typeface="Helvetica" charset="0"/>
                <a:ea typeface="Helvetica" charset="0"/>
                <a:cs typeface="Helvetica" charset="0"/>
              </a:rPr>
              <a:t>How will this research help?</a:t>
            </a:r>
          </a:p>
        </p:txBody>
      </p:sp>
      <p:sp>
        <p:nvSpPr>
          <p:cNvPr id="10" name="TextBox 9"/>
          <p:cNvSpPr txBox="1"/>
          <p:nvPr/>
        </p:nvSpPr>
        <p:spPr>
          <a:xfrm>
            <a:off x="193940" y="2635165"/>
            <a:ext cx="10896600" cy="1569660"/>
          </a:xfrm>
          <a:prstGeom prst="rect">
            <a:avLst/>
          </a:prstGeom>
          <a:noFill/>
        </p:spPr>
        <p:txBody>
          <a:bodyPr wrap="square" rtlCol="0">
            <a:spAutoFit/>
          </a:bodyPr>
          <a:lstStyle/>
          <a:p>
            <a:pPr algn="ctr"/>
            <a:r>
              <a:rPr lang="en-US" sz="3200" dirty="0" smtClean="0">
                <a:latin typeface="Helvetica" charset="0"/>
                <a:ea typeface="Helvetica" charset="0"/>
                <a:cs typeface="Helvetica" charset="0"/>
              </a:rPr>
              <a:t>Progress research in reversing metastasis</a:t>
            </a:r>
          </a:p>
          <a:p>
            <a:pPr algn="ctr"/>
            <a:endParaRPr lang="en-US" sz="3200" dirty="0" smtClean="0">
              <a:latin typeface="Helvetica" charset="0"/>
              <a:ea typeface="Helvetica" charset="0"/>
              <a:cs typeface="Helvetica" charset="0"/>
            </a:endParaRPr>
          </a:p>
          <a:p>
            <a:pPr algn="ctr"/>
            <a:r>
              <a:rPr lang="en-US" sz="3200" dirty="0" smtClean="0">
                <a:latin typeface="Helvetica" charset="0"/>
                <a:ea typeface="Helvetica" charset="0"/>
                <a:cs typeface="Helvetica" charset="0"/>
              </a:rPr>
              <a:t>Novel anticancer therapy!</a:t>
            </a:r>
          </a:p>
        </p:txBody>
      </p:sp>
    </p:spTree>
    <p:extLst>
      <p:ext uri="{BB962C8B-B14F-4D97-AF65-F5344CB8AC3E}">
        <p14:creationId xmlns:p14="http://schemas.microsoft.com/office/powerpoint/2010/main" val="19234755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96213"/>
            <a:ext cx="12192000" cy="6733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7887" tIns="18943" rIns="37887" bIns="18943" anchor="ctr"/>
          <a:lstStyle/>
          <a:p>
            <a:pPr algn="ctr" defTabSz="457127">
              <a:defRPr/>
            </a:pPr>
            <a:endParaRPr lang="en-US" sz="375">
              <a:solidFill>
                <a:sysClr val="windowText" lastClr="000000"/>
              </a:solidFill>
              <a:latin typeface="Times New Roman" charset="0"/>
              <a:ea typeface="ＭＳ Ｐゴシック" charset="0"/>
              <a:cs typeface="ＭＳ Ｐゴシック" charset="0"/>
            </a:endParaRPr>
          </a:p>
        </p:txBody>
      </p:sp>
      <p:pic>
        <p:nvPicPr>
          <p:cNvPr id="5" name="Picture 11" descr="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838"/>
            <a:ext cx="12192000" cy="37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master_brandmark_vcumc_revers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940" y="417182"/>
            <a:ext cx="2147755" cy="63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0" y="558800"/>
            <a:ext cx="12192000" cy="369332"/>
          </a:xfrm>
          <a:prstGeom prst="rect">
            <a:avLst/>
          </a:prstGeom>
          <a:noFill/>
        </p:spPr>
        <p:txBody>
          <a:bodyPr wrap="square" rtlCol="0">
            <a:spAutoFit/>
          </a:bodyPr>
          <a:lstStyle/>
          <a:p>
            <a:pPr algn="ctr"/>
            <a:r>
              <a:rPr lang="en-US" b="1" dirty="0" smtClean="0"/>
              <a:t>Center for the Study of Biological Complexity</a:t>
            </a:r>
            <a:endParaRPr lang="en-US" b="1" dirty="0"/>
          </a:p>
        </p:txBody>
      </p:sp>
      <p:sp>
        <p:nvSpPr>
          <p:cNvPr id="10" name="TextBox 9"/>
          <p:cNvSpPr txBox="1"/>
          <p:nvPr/>
        </p:nvSpPr>
        <p:spPr>
          <a:xfrm>
            <a:off x="193940" y="3168565"/>
            <a:ext cx="10896600" cy="1107996"/>
          </a:xfrm>
          <a:prstGeom prst="rect">
            <a:avLst/>
          </a:prstGeom>
          <a:noFill/>
        </p:spPr>
        <p:txBody>
          <a:bodyPr wrap="square" rtlCol="0">
            <a:spAutoFit/>
          </a:bodyPr>
          <a:lstStyle/>
          <a:p>
            <a:pPr algn="ctr"/>
            <a:r>
              <a:rPr lang="en-US" sz="6600" dirty="0" smtClean="0">
                <a:latin typeface="Helvetica" charset="0"/>
                <a:ea typeface="Helvetica" charset="0"/>
                <a:cs typeface="Helvetica" charset="0"/>
              </a:rPr>
              <a:t>Questions?</a:t>
            </a:r>
          </a:p>
        </p:txBody>
      </p:sp>
    </p:spTree>
    <p:extLst>
      <p:ext uri="{BB962C8B-B14F-4D97-AF65-F5344CB8AC3E}">
        <p14:creationId xmlns:p14="http://schemas.microsoft.com/office/powerpoint/2010/main" val="2303532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40" y="1324233"/>
            <a:ext cx="10639160" cy="605512"/>
          </a:xfrm>
        </p:spPr>
        <p:txBody>
          <a:bodyPr/>
          <a:lstStyle/>
          <a:p>
            <a:r>
              <a:rPr lang="en-US" cap="none" dirty="0" smtClean="0">
                <a:solidFill>
                  <a:schemeClr val="tx1"/>
                </a:solidFill>
                <a:latin typeface="Helvetica" charset="0"/>
                <a:ea typeface="Helvetica" charset="0"/>
                <a:cs typeface="Helvetica" charset="0"/>
              </a:rPr>
              <a:t>What are some limitations to current cancer therapies?</a:t>
            </a:r>
            <a:endParaRPr lang="en-US" cap="none" dirty="0">
              <a:solidFill>
                <a:schemeClr val="tx1"/>
              </a:solidFill>
              <a:latin typeface="Helvetica" charset="0"/>
              <a:ea typeface="Helvetica" charset="0"/>
              <a:cs typeface="Helvetica" charset="0"/>
            </a:endParaRPr>
          </a:p>
        </p:txBody>
      </p:sp>
      <p:sp>
        <p:nvSpPr>
          <p:cNvPr id="4" name="Rectangle 3"/>
          <p:cNvSpPr/>
          <p:nvPr/>
        </p:nvSpPr>
        <p:spPr>
          <a:xfrm>
            <a:off x="0" y="396213"/>
            <a:ext cx="12192000" cy="6733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7887" tIns="18943" rIns="37887" bIns="18943" anchor="ctr"/>
          <a:lstStyle/>
          <a:p>
            <a:pPr algn="ctr" defTabSz="457127">
              <a:defRPr/>
            </a:pPr>
            <a:endParaRPr lang="en-US" sz="375">
              <a:solidFill>
                <a:sysClr val="windowText" lastClr="000000"/>
              </a:solidFill>
              <a:latin typeface="Times New Roman" charset="0"/>
              <a:ea typeface="ＭＳ Ｐゴシック" charset="0"/>
              <a:cs typeface="ＭＳ Ｐゴシック" charset="0"/>
            </a:endParaRPr>
          </a:p>
        </p:txBody>
      </p:sp>
      <p:pic>
        <p:nvPicPr>
          <p:cNvPr id="5" name="Picture 11" descr="b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838"/>
            <a:ext cx="12192000" cy="37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master_brandmark_vcumc_revers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3940" y="417182"/>
            <a:ext cx="2147755" cy="63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0" y="558800"/>
            <a:ext cx="12192000" cy="369332"/>
          </a:xfrm>
          <a:prstGeom prst="rect">
            <a:avLst/>
          </a:prstGeom>
          <a:noFill/>
        </p:spPr>
        <p:txBody>
          <a:bodyPr wrap="square" rtlCol="0">
            <a:spAutoFit/>
          </a:bodyPr>
          <a:lstStyle/>
          <a:p>
            <a:pPr algn="ctr"/>
            <a:r>
              <a:rPr lang="en-US" b="1" dirty="0" smtClean="0"/>
              <a:t>Center for the Study of Biological Complexity</a:t>
            </a:r>
            <a:endParaRPr lang="en-US" b="1" dirty="0"/>
          </a:p>
        </p:txBody>
      </p:sp>
      <p:sp>
        <p:nvSpPr>
          <p:cNvPr id="10" name="Rectangle 9"/>
          <p:cNvSpPr/>
          <p:nvPr/>
        </p:nvSpPr>
        <p:spPr>
          <a:xfrm>
            <a:off x="1511300" y="4699000"/>
            <a:ext cx="2298700" cy="8255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638798" y="3172758"/>
            <a:ext cx="5875867" cy="1323439"/>
          </a:xfrm>
          <a:prstGeom prst="rect">
            <a:avLst/>
          </a:prstGeom>
          <a:noFill/>
        </p:spPr>
        <p:txBody>
          <a:bodyPr wrap="square" rtlCol="0">
            <a:spAutoFit/>
          </a:bodyPr>
          <a:lstStyle/>
          <a:p>
            <a:pPr algn="ctr"/>
            <a:r>
              <a:rPr lang="en-US" sz="4000" dirty="0" smtClean="0">
                <a:latin typeface="Helvetica" charset="0"/>
                <a:ea typeface="Helvetica" charset="0"/>
                <a:cs typeface="Helvetica" charset="0"/>
              </a:rPr>
              <a:t>Responsible for 90% of cancer mortality!</a:t>
            </a:r>
            <a:endParaRPr lang="en-US" sz="4000" dirty="0">
              <a:latin typeface="Helvetica" charset="0"/>
              <a:ea typeface="Helvetica" charset="0"/>
              <a:cs typeface="Helvetica" charset="0"/>
            </a:endParaRPr>
          </a:p>
        </p:txBody>
      </p:sp>
      <p:sp>
        <p:nvSpPr>
          <p:cNvPr id="17" name="TextBox 16"/>
          <p:cNvSpPr txBox="1"/>
          <p:nvPr/>
        </p:nvSpPr>
        <p:spPr>
          <a:xfrm>
            <a:off x="1206500" y="2184400"/>
            <a:ext cx="5524500" cy="3385542"/>
          </a:xfrm>
          <a:prstGeom prst="rect">
            <a:avLst/>
          </a:prstGeom>
          <a:noFill/>
        </p:spPr>
        <p:txBody>
          <a:bodyPr wrap="square" rtlCol="0">
            <a:spAutoFit/>
          </a:bodyPr>
          <a:lstStyle/>
          <a:p>
            <a:endParaRPr lang="en-US" sz="2800" dirty="0">
              <a:latin typeface="Helvetica" charset="0"/>
              <a:ea typeface="Helvetica" charset="0"/>
              <a:cs typeface="Helvetica" charset="0"/>
            </a:endParaRPr>
          </a:p>
          <a:p>
            <a:pPr lvl="1">
              <a:buFont typeface="Wingdings" charset="2"/>
              <a:buChar char="§"/>
            </a:pPr>
            <a:r>
              <a:rPr lang="en-US" sz="2400" dirty="0" smtClean="0">
                <a:latin typeface="Helvetica" charset="0"/>
                <a:ea typeface="Helvetica" charset="0"/>
                <a:cs typeface="Helvetica" charset="0"/>
              </a:rPr>
              <a:t>Drug </a:t>
            </a:r>
            <a:r>
              <a:rPr lang="en-US" sz="2400" dirty="0">
                <a:latin typeface="Helvetica" charset="0"/>
                <a:ea typeface="Helvetica" charset="0"/>
                <a:cs typeface="Helvetica" charset="0"/>
              </a:rPr>
              <a:t>resistance</a:t>
            </a:r>
          </a:p>
          <a:p>
            <a:pPr lvl="1">
              <a:buFont typeface="Wingdings" charset="2"/>
              <a:buChar char="§"/>
            </a:pPr>
            <a:endParaRPr lang="en-US" sz="2400" dirty="0" smtClean="0">
              <a:latin typeface="Helvetica" charset="0"/>
              <a:ea typeface="Helvetica" charset="0"/>
              <a:cs typeface="Helvetica" charset="0"/>
            </a:endParaRPr>
          </a:p>
          <a:p>
            <a:pPr lvl="1">
              <a:buFont typeface="Wingdings" charset="2"/>
              <a:buChar char="§"/>
            </a:pPr>
            <a:endParaRPr lang="en-US" sz="2400" dirty="0">
              <a:latin typeface="Helvetica" charset="0"/>
              <a:ea typeface="Helvetica" charset="0"/>
              <a:cs typeface="Helvetica" charset="0"/>
            </a:endParaRPr>
          </a:p>
          <a:p>
            <a:pPr lvl="1">
              <a:buFont typeface="Wingdings" charset="2"/>
              <a:buChar char="§"/>
            </a:pPr>
            <a:r>
              <a:rPr lang="en-US" sz="2400" dirty="0">
                <a:latin typeface="Helvetica" charset="0"/>
                <a:ea typeface="Helvetica" charset="0"/>
                <a:cs typeface="Helvetica" charset="0"/>
              </a:rPr>
              <a:t>Toxicity to healthy cells</a:t>
            </a:r>
          </a:p>
          <a:p>
            <a:pPr lvl="1">
              <a:buFont typeface="Wingdings" charset="2"/>
              <a:buChar char="§"/>
            </a:pPr>
            <a:endParaRPr lang="en-US" sz="2400" dirty="0" smtClean="0">
              <a:latin typeface="Helvetica" charset="0"/>
              <a:ea typeface="Helvetica" charset="0"/>
              <a:cs typeface="Helvetica" charset="0"/>
            </a:endParaRPr>
          </a:p>
          <a:p>
            <a:pPr lvl="1">
              <a:buFont typeface="Wingdings" charset="2"/>
              <a:buChar char="§"/>
            </a:pPr>
            <a:endParaRPr lang="en-US" sz="2400" dirty="0">
              <a:latin typeface="Helvetica" charset="0"/>
              <a:ea typeface="Helvetica" charset="0"/>
              <a:cs typeface="Helvetica" charset="0"/>
            </a:endParaRPr>
          </a:p>
          <a:p>
            <a:pPr lvl="1">
              <a:buFont typeface="Wingdings" charset="2"/>
              <a:buChar char="§"/>
            </a:pPr>
            <a:r>
              <a:rPr lang="en-US" sz="2400" dirty="0">
                <a:latin typeface="Helvetica" charset="0"/>
                <a:ea typeface="Helvetica" charset="0"/>
                <a:cs typeface="Helvetica" charset="0"/>
              </a:rPr>
              <a:t>Metastasis</a:t>
            </a:r>
          </a:p>
          <a:p>
            <a:endParaRPr lang="en-US" dirty="0"/>
          </a:p>
        </p:txBody>
      </p:sp>
    </p:spTree>
    <p:extLst>
      <p:ext uri="{BB962C8B-B14F-4D97-AF65-F5344CB8AC3E}">
        <p14:creationId xmlns:p14="http://schemas.microsoft.com/office/powerpoint/2010/main" val="334681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1"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12"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40" y="1232165"/>
            <a:ext cx="9905998" cy="644888"/>
          </a:xfrm>
        </p:spPr>
        <p:txBody>
          <a:bodyPr>
            <a:normAutofit/>
          </a:bodyPr>
          <a:lstStyle/>
          <a:p>
            <a:r>
              <a:rPr lang="en-US" cap="none" dirty="0" smtClean="0">
                <a:solidFill>
                  <a:schemeClr val="tx1"/>
                </a:solidFill>
                <a:latin typeface="Helvetica" charset="0"/>
                <a:ea typeface="Helvetica" charset="0"/>
                <a:cs typeface="Helvetica" charset="0"/>
              </a:rPr>
              <a:t>How does cancer become metastatic?</a:t>
            </a:r>
            <a:endParaRPr lang="en-US" cap="none" dirty="0">
              <a:solidFill>
                <a:schemeClr val="tx1"/>
              </a:solidFill>
              <a:latin typeface="Helvetica" charset="0"/>
              <a:ea typeface="Helvetica" charset="0"/>
              <a:cs typeface="Helvetica" charset="0"/>
            </a:endParaRPr>
          </a:p>
        </p:txBody>
      </p:sp>
      <p:sp>
        <p:nvSpPr>
          <p:cNvPr id="4" name="Rectangle 3"/>
          <p:cNvSpPr/>
          <p:nvPr/>
        </p:nvSpPr>
        <p:spPr>
          <a:xfrm>
            <a:off x="0" y="396213"/>
            <a:ext cx="12192000" cy="6733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7887" tIns="18943" rIns="37887" bIns="18943" anchor="ctr"/>
          <a:lstStyle/>
          <a:p>
            <a:pPr algn="ctr" defTabSz="457127">
              <a:defRPr/>
            </a:pPr>
            <a:endParaRPr lang="en-US" sz="375">
              <a:solidFill>
                <a:sysClr val="windowText" lastClr="000000"/>
              </a:solidFill>
              <a:latin typeface="Times New Roman" charset="0"/>
              <a:ea typeface="ＭＳ Ｐゴシック" charset="0"/>
              <a:cs typeface="ＭＳ Ｐゴシック" charset="0"/>
            </a:endParaRPr>
          </a:p>
        </p:txBody>
      </p:sp>
      <p:pic>
        <p:nvPicPr>
          <p:cNvPr id="5" name="Picture 11" descr="b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838"/>
            <a:ext cx="12192000" cy="37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master_brandmark_vcumc_revers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3940" y="417182"/>
            <a:ext cx="2147755" cy="63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0" y="558800"/>
            <a:ext cx="12192000" cy="369332"/>
          </a:xfrm>
          <a:prstGeom prst="rect">
            <a:avLst/>
          </a:prstGeom>
          <a:noFill/>
        </p:spPr>
        <p:txBody>
          <a:bodyPr wrap="square" rtlCol="0">
            <a:spAutoFit/>
          </a:bodyPr>
          <a:lstStyle/>
          <a:p>
            <a:pPr algn="ctr"/>
            <a:r>
              <a:rPr lang="en-US" b="1" dirty="0" smtClean="0"/>
              <a:t>Center for the Study of Biological Complexity</a:t>
            </a:r>
            <a:endParaRPr lang="en-US" b="1" dirty="0"/>
          </a:p>
        </p:txBody>
      </p:sp>
      <p:grpSp>
        <p:nvGrpSpPr>
          <p:cNvPr id="21" name="Group 20"/>
          <p:cNvGrpSpPr/>
          <p:nvPr/>
        </p:nvGrpSpPr>
        <p:grpSpPr>
          <a:xfrm>
            <a:off x="1511300" y="2362339"/>
            <a:ext cx="2792412" cy="3112393"/>
            <a:chOff x="1511300" y="2362339"/>
            <a:chExt cx="2792412" cy="3112393"/>
          </a:xfrm>
        </p:grpSpPr>
        <p:pic>
          <p:nvPicPr>
            <p:cNvPr id="10" name="Picture 9"/>
            <p:cNvPicPr/>
            <p:nvPr/>
          </p:nvPicPr>
          <p:blipFill rotWithShape="1">
            <a:blip r:embed="rId5">
              <a:extLst>
                <a:ext uri="{28A0092B-C50C-407E-A947-70E740481C1C}">
                  <a14:useLocalDpi xmlns:a14="http://schemas.microsoft.com/office/drawing/2010/main" val="0"/>
                </a:ext>
              </a:extLst>
            </a:blip>
            <a:srcRect t="8429" r="8669" b="41185"/>
            <a:stretch/>
          </p:blipFill>
          <p:spPr>
            <a:xfrm>
              <a:off x="1511300" y="2362339"/>
              <a:ext cx="2792412" cy="2768461"/>
            </a:xfrm>
            <a:prstGeom prst="rect">
              <a:avLst/>
            </a:prstGeom>
          </p:spPr>
        </p:pic>
        <p:sp>
          <p:nvSpPr>
            <p:cNvPr id="16" name="TextBox 15"/>
            <p:cNvSpPr txBox="1"/>
            <p:nvPr/>
          </p:nvSpPr>
          <p:spPr>
            <a:xfrm>
              <a:off x="1511300" y="5105400"/>
              <a:ext cx="2792412" cy="369332"/>
            </a:xfrm>
            <a:prstGeom prst="rect">
              <a:avLst/>
            </a:prstGeom>
            <a:solidFill>
              <a:schemeClr val="tx1"/>
            </a:solidFill>
          </p:spPr>
          <p:txBody>
            <a:bodyPr wrap="square" rtlCol="0">
              <a:spAutoFit/>
            </a:bodyPr>
            <a:lstStyle/>
            <a:p>
              <a:pPr algn="ctr"/>
              <a:r>
                <a:rPr lang="en-US" dirty="0" smtClean="0">
                  <a:solidFill>
                    <a:srgbClr val="FF0000"/>
                  </a:solidFill>
                  <a:latin typeface="Helvetica" charset="0"/>
                  <a:ea typeface="Helvetica" charset="0"/>
                  <a:cs typeface="Helvetica" charset="0"/>
                </a:rPr>
                <a:t>Stationary</a:t>
              </a:r>
              <a:endParaRPr lang="en-US" dirty="0">
                <a:solidFill>
                  <a:srgbClr val="FF0000"/>
                </a:solidFill>
                <a:latin typeface="Helvetica" charset="0"/>
                <a:ea typeface="Helvetica" charset="0"/>
                <a:cs typeface="Helvetica" charset="0"/>
              </a:endParaRPr>
            </a:p>
          </p:txBody>
        </p:sp>
      </p:grpSp>
      <p:grpSp>
        <p:nvGrpSpPr>
          <p:cNvPr id="22" name="Group 21"/>
          <p:cNvGrpSpPr/>
          <p:nvPr/>
        </p:nvGrpSpPr>
        <p:grpSpPr>
          <a:xfrm>
            <a:off x="4853938" y="2362339"/>
            <a:ext cx="5382262" cy="3112393"/>
            <a:chOff x="4853938" y="2362339"/>
            <a:chExt cx="5382262" cy="3112393"/>
          </a:xfrm>
        </p:grpSpPr>
        <p:pic>
          <p:nvPicPr>
            <p:cNvPr id="9" name="Picture 8"/>
            <p:cNvPicPr/>
            <p:nvPr/>
          </p:nvPicPr>
          <p:blipFill rotWithShape="1">
            <a:blip r:embed="rId6">
              <a:extLst>
                <a:ext uri="{28A0092B-C50C-407E-A947-70E740481C1C}">
                  <a14:useLocalDpi xmlns:a14="http://schemas.microsoft.com/office/drawing/2010/main" val="0"/>
                </a:ext>
              </a:extLst>
            </a:blip>
            <a:srcRect t="7974" b="41228"/>
            <a:stretch/>
          </p:blipFill>
          <p:spPr>
            <a:xfrm>
              <a:off x="7266938" y="2362339"/>
              <a:ext cx="2969262" cy="2743061"/>
            </a:xfrm>
            <a:prstGeom prst="rect">
              <a:avLst/>
            </a:prstGeom>
          </p:spPr>
        </p:pic>
        <p:cxnSp>
          <p:nvCxnSpPr>
            <p:cNvPr id="12" name="Straight Arrow Connector 11"/>
            <p:cNvCxnSpPr/>
            <p:nvPr/>
          </p:nvCxnSpPr>
          <p:spPr>
            <a:xfrm>
              <a:off x="4853938" y="4000500"/>
              <a:ext cx="2095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266938" y="5105400"/>
              <a:ext cx="2969262" cy="369332"/>
            </a:xfrm>
            <a:prstGeom prst="rect">
              <a:avLst/>
            </a:prstGeom>
            <a:solidFill>
              <a:schemeClr val="tx1"/>
            </a:solidFill>
          </p:spPr>
          <p:txBody>
            <a:bodyPr wrap="square" rtlCol="0">
              <a:spAutoFit/>
            </a:bodyPr>
            <a:lstStyle/>
            <a:p>
              <a:pPr algn="ctr"/>
              <a:r>
                <a:rPr lang="en-US" dirty="0" smtClean="0">
                  <a:solidFill>
                    <a:srgbClr val="FF0000"/>
                  </a:solidFill>
                  <a:latin typeface="Helvetica" charset="0"/>
                  <a:ea typeface="Helvetica" charset="0"/>
                  <a:cs typeface="Helvetica" charset="0"/>
                </a:rPr>
                <a:t>Motile and Invasive</a:t>
              </a:r>
              <a:endParaRPr lang="en-US" dirty="0">
                <a:solidFill>
                  <a:srgbClr val="FF0000"/>
                </a:solidFill>
                <a:latin typeface="Helvetica" charset="0"/>
                <a:ea typeface="Helvetica" charset="0"/>
                <a:cs typeface="Helvetica" charset="0"/>
              </a:endParaRPr>
            </a:p>
          </p:txBody>
        </p:sp>
      </p:grpSp>
      <p:sp>
        <p:nvSpPr>
          <p:cNvPr id="20" name="TextBox 19"/>
          <p:cNvSpPr txBox="1"/>
          <p:nvPr/>
        </p:nvSpPr>
        <p:spPr>
          <a:xfrm>
            <a:off x="996950" y="5842000"/>
            <a:ext cx="10198100" cy="461665"/>
          </a:xfrm>
          <a:prstGeom prst="rect">
            <a:avLst/>
          </a:prstGeom>
          <a:noFill/>
        </p:spPr>
        <p:txBody>
          <a:bodyPr wrap="square" rtlCol="0">
            <a:spAutoFit/>
          </a:bodyPr>
          <a:lstStyle/>
          <a:p>
            <a:pPr algn="ctr"/>
            <a:r>
              <a:rPr lang="en-US" sz="2400" dirty="0" smtClean="0">
                <a:latin typeface="Helvetica" charset="0"/>
                <a:ea typeface="Helvetica" charset="0"/>
                <a:cs typeface="Helvetica" charset="0"/>
              </a:rPr>
              <a:t>Target transition through inhibiting cancer cell metabolism</a:t>
            </a:r>
            <a:endParaRPr lang="en-US" sz="2400" dirty="0">
              <a:latin typeface="Helvetica" charset="0"/>
              <a:ea typeface="Helvetica" charset="0"/>
              <a:cs typeface="Helvetica" charset="0"/>
            </a:endParaRPr>
          </a:p>
        </p:txBody>
      </p:sp>
      <p:sp>
        <p:nvSpPr>
          <p:cNvPr id="23" name="TextBox 22"/>
          <p:cNvSpPr txBox="1"/>
          <p:nvPr/>
        </p:nvSpPr>
        <p:spPr>
          <a:xfrm>
            <a:off x="7190738" y="5423932"/>
            <a:ext cx="2969262" cy="184666"/>
          </a:xfrm>
          <a:prstGeom prst="rect">
            <a:avLst/>
          </a:prstGeom>
          <a:noFill/>
        </p:spPr>
        <p:txBody>
          <a:bodyPr wrap="square" rtlCol="0">
            <a:spAutoFit/>
          </a:bodyPr>
          <a:lstStyle/>
          <a:p>
            <a:r>
              <a:rPr lang="en-US" sz="600" dirty="0" smtClean="0"/>
              <a:t>Figure 2. The metastable cell phenotype. Lee et al. (2006)</a:t>
            </a:r>
            <a:endParaRPr lang="en-US" sz="600" dirty="0"/>
          </a:p>
        </p:txBody>
      </p:sp>
      <p:sp>
        <p:nvSpPr>
          <p:cNvPr id="24" name="TextBox 23"/>
          <p:cNvSpPr txBox="1"/>
          <p:nvPr/>
        </p:nvSpPr>
        <p:spPr>
          <a:xfrm>
            <a:off x="1422875" y="5431420"/>
            <a:ext cx="2969262" cy="184666"/>
          </a:xfrm>
          <a:prstGeom prst="rect">
            <a:avLst/>
          </a:prstGeom>
          <a:noFill/>
        </p:spPr>
        <p:txBody>
          <a:bodyPr wrap="square" rtlCol="0">
            <a:spAutoFit/>
          </a:bodyPr>
          <a:lstStyle/>
          <a:p>
            <a:r>
              <a:rPr lang="en-US" sz="600" dirty="0" smtClean="0"/>
              <a:t>Figure 2. The metastable cell phenotype. Lee et al. </a:t>
            </a:r>
            <a:r>
              <a:rPr lang="en-US" sz="600" smtClean="0"/>
              <a:t>(2006)</a:t>
            </a:r>
            <a:endParaRPr lang="en-US" sz="600" dirty="0"/>
          </a:p>
        </p:txBody>
      </p:sp>
    </p:spTree>
    <p:extLst>
      <p:ext uri="{BB962C8B-B14F-4D97-AF65-F5344CB8AC3E}">
        <p14:creationId xmlns:p14="http://schemas.microsoft.com/office/powerpoint/2010/main" val="91441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40" y="1282149"/>
            <a:ext cx="9905998" cy="645792"/>
          </a:xfrm>
        </p:spPr>
        <p:txBody>
          <a:bodyPr/>
          <a:lstStyle/>
          <a:p>
            <a:r>
              <a:rPr lang="en-US" cap="none" dirty="0" smtClean="0">
                <a:solidFill>
                  <a:schemeClr val="tx1"/>
                </a:solidFill>
                <a:latin typeface="Helvetica" charset="0"/>
                <a:ea typeface="Helvetica" charset="0"/>
                <a:cs typeface="Helvetica" charset="0"/>
              </a:rPr>
              <a:t>Why target cancer metabolism?</a:t>
            </a:r>
            <a:endParaRPr lang="en-US" cap="none" dirty="0">
              <a:solidFill>
                <a:schemeClr val="tx1"/>
              </a:solidFill>
              <a:latin typeface="Helvetica" charset="0"/>
              <a:ea typeface="Helvetica" charset="0"/>
              <a:cs typeface="Helvetica" charset="0"/>
            </a:endParaRPr>
          </a:p>
        </p:txBody>
      </p:sp>
      <p:sp>
        <p:nvSpPr>
          <p:cNvPr id="4" name="Rectangle 3"/>
          <p:cNvSpPr/>
          <p:nvPr/>
        </p:nvSpPr>
        <p:spPr>
          <a:xfrm>
            <a:off x="0" y="396213"/>
            <a:ext cx="12192000" cy="6733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7887" tIns="18943" rIns="37887" bIns="18943" anchor="ctr"/>
          <a:lstStyle/>
          <a:p>
            <a:pPr algn="ctr" defTabSz="457127">
              <a:defRPr/>
            </a:pPr>
            <a:endParaRPr lang="en-US" sz="375">
              <a:solidFill>
                <a:sysClr val="windowText" lastClr="000000"/>
              </a:solidFill>
              <a:latin typeface="Times New Roman" charset="0"/>
              <a:ea typeface="ＭＳ Ｐゴシック" charset="0"/>
              <a:cs typeface="ＭＳ Ｐゴシック" charset="0"/>
            </a:endParaRPr>
          </a:p>
        </p:txBody>
      </p:sp>
      <p:pic>
        <p:nvPicPr>
          <p:cNvPr id="5" name="Picture 11" descr="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838"/>
            <a:ext cx="12192000" cy="37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master_brandmark_vcumc_revers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940" y="417182"/>
            <a:ext cx="2147755" cy="63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0" y="558800"/>
            <a:ext cx="12192000" cy="369332"/>
          </a:xfrm>
          <a:prstGeom prst="rect">
            <a:avLst/>
          </a:prstGeom>
          <a:noFill/>
        </p:spPr>
        <p:txBody>
          <a:bodyPr wrap="square" rtlCol="0">
            <a:spAutoFit/>
          </a:bodyPr>
          <a:lstStyle/>
          <a:p>
            <a:pPr algn="ctr"/>
            <a:r>
              <a:rPr lang="en-US" b="1" dirty="0" smtClean="0"/>
              <a:t>Center for the Study of Biological Complexity</a:t>
            </a:r>
            <a:endParaRPr lang="en-US" b="1" dirty="0"/>
          </a:p>
        </p:txBody>
      </p:sp>
      <p:grpSp>
        <p:nvGrpSpPr>
          <p:cNvPr id="100" name="Group 99"/>
          <p:cNvGrpSpPr/>
          <p:nvPr/>
        </p:nvGrpSpPr>
        <p:grpSpPr>
          <a:xfrm>
            <a:off x="2681694" y="2146308"/>
            <a:ext cx="2050464" cy="3880094"/>
            <a:chOff x="2681694" y="2146308"/>
            <a:chExt cx="2050464" cy="3880094"/>
          </a:xfrm>
        </p:grpSpPr>
        <p:cxnSp>
          <p:nvCxnSpPr>
            <p:cNvPr id="70" name="Straight Arrow Connector 69"/>
            <p:cNvCxnSpPr/>
            <p:nvPr/>
          </p:nvCxnSpPr>
          <p:spPr>
            <a:xfrm>
              <a:off x="3732324" y="4968307"/>
              <a:ext cx="0" cy="67632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99" name="Group 98"/>
            <p:cNvGrpSpPr/>
            <p:nvPr/>
          </p:nvGrpSpPr>
          <p:grpSpPr>
            <a:xfrm>
              <a:off x="2681694" y="2146308"/>
              <a:ext cx="2050464" cy="3880094"/>
              <a:chOff x="2681694" y="2146308"/>
              <a:chExt cx="2050464" cy="3880094"/>
            </a:xfrm>
          </p:grpSpPr>
          <p:grpSp>
            <p:nvGrpSpPr>
              <p:cNvPr id="55" name="Group 54"/>
              <p:cNvGrpSpPr/>
              <p:nvPr/>
            </p:nvGrpSpPr>
            <p:grpSpPr>
              <a:xfrm>
                <a:off x="2681694" y="2146308"/>
                <a:ext cx="2050464" cy="3377337"/>
                <a:chOff x="1312295" y="-8467"/>
                <a:chExt cx="1062702" cy="1599918"/>
              </a:xfrm>
            </p:grpSpPr>
            <p:grpSp>
              <p:nvGrpSpPr>
                <p:cNvPr id="61" name="Group 60"/>
                <p:cNvGrpSpPr/>
                <p:nvPr/>
              </p:nvGrpSpPr>
              <p:grpSpPr>
                <a:xfrm>
                  <a:off x="1312295" y="-8467"/>
                  <a:ext cx="1062702" cy="1430250"/>
                  <a:chOff x="1312295" y="-8474"/>
                  <a:chExt cx="1062702" cy="1431116"/>
                </a:xfrm>
              </p:grpSpPr>
              <p:sp>
                <p:nvSpPr>
                  <p:cNvPr id="66" name="Text Box 7"/>
                  <p:cNvSpPr txBox="1"/>
                  <p:nvPr/>
                </p:nvSpPr>
                <p:spPr>
                  <a:xfrm>
                    <a:off x="1312295" y="-8474"/>
                    <a:ext cx="1062702" cy="143111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400" b="1" dirty="0">
                        <a:solidFill>
                          <a:schemeClr val="tx1"/>
                        </a:solidFill>
                        <a:effectLst/>
                        <a:latin typeface="Helvetica" charset="0"/>
                        <a:ea typeface="Helvetica" charset="0"/>
                        <a:cs typeface="Helvetica" charset="0"/>
                      </a:rPr>
                      <a:t>Normal Cell</a:t>
                    </a:r>
                    <a:endParaRPr lang="en-US" sz="2800" dirty="0">
                      <a:solidFill>
                        <a:schemeClr val="tx1"/>
                      </a:solidFill>
                      <a:effectLst/>
                      <a:latin typeface="Helvetica" charset="0"/>
                      <a:ea typeface="Helvetica" charset="0"/>
                      <a:cs typeface="Helvetica" charset="0"/>
                    </a:endParaRPr>
                  </a:p>
                  <a:p>
                    <a:pPr marL="0" marR="0" algn="ctr">
                      <a:spcBef>
                        <a:spcPts val="0"/>
                      </a:spcBef>
                      <a:spcAft>
                        <a:spcPts val="0"/>
                      </a:spcAft>
                    </a:pPr>
                    <a:r>
                      <a:rPr lang="en-US" sz="1600" dirty="0">
                        <a:solidFill>
                          <a:schemeClr val="tx1"/>
                        </a:solidFill>
                        <a:effectLst/>
                        <a:latin typeface="Helvetica" charset="0"/>
                        <a:ea typeface="Helvetica" charset="0"/>
                        <a:cs typeface="Helvetica" charset="0"/>
                      </a:rPr>
                      <a:t>glucose</a:t>
                    </a:r>
                    <a:endParaRPr lang="en-US" sz="2800" dirty="0">
                      <a:solidFill>
                        <a:schemeClr val="tx1"/>
                      </a:solidFill>
                      <a:effectLst/>
                      <a:latin typeface="Helvetica" charset="0"/>
                      <a:ea typeface="Helvetica" charset="0"/>
                      <a:cs typeface="Helvetica" charset="0"/>
                    </a:endParaRPr>
                  </a:p>
                  <a:p>
                    <a:pPr marL="0" marR="0" algn="ctr">
                      <a:spcBef>
                        <a:spcPts val="0"/>
                      </a:spcBef>
                      <a:spcAft>
                        <a:spcPts val="0"/>
                      </a:spcAft>
                    </a:pPr>
                    <a:r>
                      <a:rPr lang="en-US" sz="2400" dirty="0">
                        <a:solidFill>
                          <a:schemeClr val="tx1"/>
                        </a:solidFill>
                        <a:effectLst/>
                        <a:latin typeface="Helvetica" charset="0"/>
                        <a:ea typeface="Helvetica" charset="0"/>
                        <a:cs typeface="Helvetica" charset="0"/>
                      </a:rPr>
                      <a:t> </a:t>
                    </a:r>
                    <a:endParaRPr lang="en-US" sz="2800" dirty="0">
                      <a:solidFill>
                        <a:schemeClr val="tx1"/>
                      </a:solidFill>
                      <a:effectLst/>
                      <a:latin typeface="Helvetica" charset="0"/>
                      <a:ea typeface="Helvetica" charset="0"/>
                      <a:cs typeface="Helvetica" charset="0"/>
                    </a:endParaRPr>
                  </a:p>
                  <a:p>
                    <a:pPr marL="0" marR="0" algn="ctr">
                      <a:spcBef>
                        <a:spcPts val="0"/>
                      </a:spcBef>
                      <a:spcAft>
                        <a:spcPts val="0"/>
                      </a:spcAft>
                    </a:pPr>
                    <a:r>
                      <a:rPr lang="en-US" sz="2400" dirty="0">
                        <a:solidFill>
                          <a:schemeClr val="tx1"/>
                        </a:solidFill>
                        <a:effectLst/>
                        <a:latin typeface="Helvetica" charset="0"/>
                        <a:ea typeface="Helvetica" charset="0"/>
                        <a:cs typeface="Helvetica" charset="0"/>
                      </a:rPr>
                      <a:t> </a:t>
                    </a:r>
                    <a:endParaRPr lang="en-US" sz="2800" dirty="0">
                      <a:solidFill>
                        <a:schemeClr val="tx1"/>
                      </a:solidFill>
                      <a:effectLst/>
                      <a:latin typeface="Helvetica" charset="0"/>
                      <a:ea typeface="Helvetica" charset="0"/>
                      <a:cs typeface="Helvetica" charset="0"/>
                    </a:endParaRPr>
                  </a:p>
                  <a:p>
                    <a:pPr marL="0" marR="0" algn="ctr">
                      <a:spcBef>
                        <a:spcPts val="0"/>
                      </a:spcBef>
                      <a:spcAft>
                        <a:spcPts val="0"/>
                      </a:spcAft>
                    </a:pPr>
                    <a:r>
                      <a:rPr lang="en-US" sz="2400" dirty="0">
                        <a:solidFill>
                          <a:schemeClr val="tx1"/>
                        </a:solidFill>
                        <a:effectLst/>
                        <a:latin typeface="Helvetica" charset="0"/>
                        <a:ea typeface="Helvetica" charset="0"/>
                        <a:cs typeface="Helvetica" charset="0"/>
                      </a:rPr>
                      <a:t> </a:t>
                    </a:r>
                    <a:endParaRPr lang="en-US" sz="2800" dirty="0">
                      <a:solidFill>
                        <a:schemeClr val="tx1"/>
                      </a:solidFill>
                      <a:effectLst/>
                      <a:latin typeface="Helvetica" charset="0"/>
                      <a:ea typeface="Helvetica" charset="0"/>
                      <a:cs typeface="Helvetica" charset="0"/>
                    </a:endParaRPr>
                  </a:p>
                  <a:p>
                    <a:pPr marL="0" marR="0" algn="ctr">
                      <a:spcBef>
                        <a:spcPts val="0"/>
                      </a:spcBef>
                      <a:spcAft>
                        <a:spcPts val="0"/>
                      </a:spcAft>
                    </a:pPr>
                    <a:r>
                      <a:rPr lang="en-US" sz="2400" dirty="0">
                        <a:solidFill>
                          <a:schemeClr val="tx1"/>
                        </a:solidFill>
                        <a:effectLst/>
                        <a:latin typeface="Helvetica" charset="0"/>
                        <a:ea typeface="Helvetica" charset="0"/>
                        <a:cs typeface="Helvetica" charset="0"/>
                      </a:rPr>
                      <a:t> </a:t>
                    </a:r>
                    <a:endParaRPr lang="en-US" sz="2400" dirty="0" smtClean="0">
                      <a:solidFill>
                        <a:schemeClr val="tx1"/>
                      </a:solidFill>
                      <a:effectLst/>
                      <a:latin typeface="Helvetica" charset="0"/>
                      <a:ea typeface="Helvetica" charset="0"/>
                      <a:cs typeface="Helvetica" charset="0"/>
                    </a:endParaRPr>
                  </a:p>
                  <a:p>
                    <a:pPr marL="0" marR="0" algn="ctr">
                      <a:spcBef>
                        <a:spcPts val="0"/>
                      </a:spcBef>
                      <a:spcAft>
                        <a:spcPts val="0"/>
                      </a:spcAft>
                    </a:pPr>
                    <a:endParaRPr lang="en-US" sz="2800" dirty="0">
                      <a:solidFill>
                        <a:schemeClr val="tx1"/>
                      </a:solidFill>
                      <a:effectLst/>
                      <a:latin typeface="Helvetica" charset="0"/>
                      <a:ea typeface="Helvetica" charset="0"/>
                      <a:cs typeface="Helvetica" charset="0"/>
                    </a:endParaRPr>
                  </a:p>
                  <a:p>
                    <a:pPr marL="0" marR="0" algn="ctr">
                      <a:spcBef>
                        <a:spcPts val="0"/>
                      </a:spcBef>
                      <a:spcAft>
                        <a:spcPts val="0"/>
                      </a:spcAft>
                    </a:pPr>
                    <a:r>
                      <a:rPr lang="en-US" sz="1600" dirty="0" smtClean="0">
                        <a:solidFill>
                          <a:schemeClr val="tx1"/>
                        </a:solidFill>
                        <a:effectLst/>
                        <a:latin typeface="Helvetica" charset="0"/>
                        <a:ea typeface="Helvetica" charset="0"/>
                        <a:cs typeface="Helvetica" charset="0"/>
                      </a:rPr>
                      <a:t>pyruvate</a:t>
                    </a:r>
                    <a:endParaRPr lang="en-US" sz="2800" dirty="0">
                      <a:solidFill>
                        <a:schemeClr val="tx1"/>
                      </a:solidFill>
                      <a:effectLst/>
                      <a:latin typeface="Helvetica" charset="0"/>
                      <a:ea typeface="Helvetica" charset="0"/>
                      <a:cs typeface="Helvetica" charset="0"/>
                    </a:endParaRPr>
                  </a:p>
                </p:txBody>
              </p:sp>
              <p:cxnSp>
                <p:nvCxnSpPr>
                  <p:cNvPr id="67" name="Straight Arrow Connector 66"/>
                  <p:cNvCxnSpPr/>
                  <p:nvPr/>
                </p:nvCxnSpPr>
                <p:spPr>
                  <a:xfrm>
                    <a:off x="1855531" y="342419"/>
                    <a:ext cx="0" cy="85644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60" name="Text Box 27"/>
                <p:cNvSpPr txBox="1"/>
                <p:nvPr/>
              </p:nvSpPr>
              <p:spPr>
                <a:xfrm>
                  <a:off x="1508407" y="1421783"/>
                  <a:ext cx="347122" cy="16966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solidFill>
                        <a:srgbClr val="7030A0"/>
                      </a:solidFill>
                      <a:effectLst/>
                      <a:latin typeface="Helvetica" charset="0"/>
                      <a:ea typeface="Helvetica" charset="0"/>
                      <a:cs typeface="Helvetica" charset="0"/>
                    </a:rPr>
                    <a:t>PDH</a:t>
                  </a:r>
                  <a:endParaRPr lang="en-US" sz="2400" dirty="0">
                    <a:effectLst/>
                    <a:latin typeface="Helvetica" charset="0"/>
                    <a:ea typeface="Helvetica" charset="0"/>
                    <a:cs typeface="Helvetica" charset="0"/>
                  </a:endParaRPr>
                </a:p>
              </p:txBody>
            </p:sp>
          </p:grpSp>
          <p:sp>
            <p:nvSpPr>
              <p:cNvPr id="71" name="Text Box 27"/>
              <p:cNvSpPr txBox="1"/>
              <p:nvPr/>
            </p:nvSpPr>
            <p:spPr>
              <a:xfrm>
                <a:off x="3109693" y="5668242"/>
                <a:ext cx="1240323" cy="35816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solidFill>
                      <a:schemeClr val="tx1"/>
                    </a:solidFill>
                    <a:latin typeface="Helvetica" charset="0"/>
                    <a:ea typeface="Helvetica" charset="0"/>
                    <a:cs typeface="Helvetica" charset="0"/>
                  </a:rPr>
                  <a:t>a</a:t>
                </a:r>
                <a:r>
                  <a:rPr lang="en-US" sz="1600" dirty="0" smtClean="0">
                    <a:solidFill>
                      <a:schemeClr val="tx1"/>
                    </a:solidFill>
                    <a:effectLst/>
                    <a:latin typeface="Helvetica" charset="0"/>
                    <a:ea typeface="Helvetica" charset="0"/>
                    <a:cs typeface="Helvetica" charset="0"/>
                  </a:rPr>
                  <a:t>cetyl-CoA</a:t>
                </a:r>
                <a:endParaRPr lang="en-US" sz="2400" dirty="0">
                  <a:solidFill>
                    <a:schemeClr val="tx1"/>
                  </a:solidFill>
                  <a:effectLst/>
                  <a:latin typeface="Helvetica" charset="0"/>
                  <a:ea typeface="Helvetica" charset="0"/>
                  <a:cs typeface="Helvetica" charset="0"/>
                </a:endParaRPr>
              </a:p>
            </p:txBody>
          </p:sp>
        </p:grpSp>
      </p:grpSp>
      <p:grpSp>
        <p:nvGrpSpPr>
          <p:cNvPr id="104" name="Group 103"/>
          <p:cNvGrpSpPr/>
          <p:nvPr/>
        </p:nvGrpSpPr>
        <p:grpSpPr>
          <a:xfrm>
            <a:off x="5324627" y="3290675"/>
            <a:ext cx="4185678" cy="1757356"/>
            <a:chOff x="5324627" y="3290675"/>
            <a:chExt cx="4185678" cy="1757356"/>
          </a:xfrm>
        </p:grpSpPr>
        <p:cxnSp>
          <p:nvCxnSpPr>
            <p:cNvPr id="32" name="Straight Arrow Connector 31"/>
            <p:cNvCxnSpPr/>
            <p:nvPr/>
          </p:nvCxnSpPr>
          <p:spPr>
            <a:xfrm flipH="1">
              <a:off x="6176766" y="4822811"/>
              <a:ext cx="677144" cy="11984"/>
            </a:xfrm>
            <a:prstGeom prst="straightConnector1">
              <a:avLst/>
            </a:prstGeom>
            <a:ln w="57150">
              <a:solidFill>
                <a:srgbClr val="007B35"/>
              </a:solidFill>
              <a:tailEnd type="triangle"/>
            </a:ln>
          </p:spPr>
          <p:style>
            <a:lnRef idx="1">
              <a:schemeClr val="accent1"/>
            </a:lnRef>
            <a:fillRef idx="0">
              <a:schemeClr val="accent1"/>
            </a:fillRef>
            <a:effectRef idx="0">
              <a:schemeClr val="accent1"/>
            </a:effectRef>
            <a:fontRef idx="minor">
              <a:schemeClr val="tx1"/>
            </a:fontRef>
          </p:style>
        </p:cxnSp>
        <p:sp>
          <p:nvSpPr>
            <p:cNvPr id="22" name="Text Box 79"/>
            <p:cNvSpPr txBox="1"/>
            <p:nvPr/>
          </p:nvSpPr>
          <p:spPr>
            <a:xfrm>
              <a:off x="8210055" y="3625306"/>
              <a:ext cx="1300250" cy="39057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solidFill>
                    <a:schemeClr val="tx1"/>
                  </a:solidFill>
                  <a:effectLst/>
                  <a:latin typeface="Helvetica" charset="0"/>
                  <a:ea typeface="Helvetica" charset="0"/>
                  <a:cs typeface="Helvetica" charset="0"/>
                </a:rPr>
                <a:t>biosynthesis</a:t>
              </a:r>
              <a:endParaRPr lang="en-US" sz="2800" dirty="0">
                <a:solidFill>
                  <a:schemeClr val="tx1"/>
                </a:solidFill>
                <a:effectLst/>
                <a:latin typeface="Helvetica" charset="0"/>
                <a:ea typeface="Helvetica" charset="0"/>
                <a:cs typeface="Helvetica" charset="0"/>
              </a:endParaRPr>
            </a:p>
          </p:txBody>
        </p:sp>
        <p:sp>
          <p:nvSpPr>
            <p:cNvPr id="18" name="Text Box 61"/>
            <p:cNvSpPr txBox="1"/>
            <p:nvPr/>
          </p:nvSpPr>
          <p:spPr>
            <a:xfrm>
              <a:off x="5324627" y="4640051"/>
              <a:ext cx="797445" cy="40798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solidFill>
                    <a:schemeClr val="tx1"/>
                  </a:solidFill>
                  <a:effectLst/>
                  <a:latin typeface="Helvetica" charset="0"/>
                  <a:ea typeface="Helvetica" charset="0"/>
                  <a:cs typeface="Helvetica" charset="0"/>
                </a:rPr>
                <a:t>lactate</a:t>
              </a:r>
              <a:endParaRPr lang="en-US" sz="1200" dirty="0">
                <a:solidFill>
                  <a:schemeClr val="tx1"/>
                </a:solidFill>
                <a:effectLst/>
                <a:latin typeface="Helvetica" charset="0"/>
                <a:ea typeface="Helvetica" charset="0"/>
                <a:cs typeface="Helvetica" charset="0"/>
              </a:endParaRPr>
            </a:p>
            <a:p>
              <a:pPr marL="0" marR="0">
                <a:spcBef>
                  <a:spcPts val="0"/>
                </a:spcBef>
                <a:spcAft>
                  <a:spcPts val="0"/>
                </a:spcAft>
              </a:pPr>
              <a:r>
                <a:rPr lang="en-US" sz="1200" dirty="0">
                  <a:solidFill>
                    <a:schemeClr val="tx1"/>
                  </a:solidFill>
                  <a:effectLst/>
                  <a:ea typeface="Calibri" charset="0"/>
                  <a:cs typeface="Times New Roman" charset="0"/>
                </a:rPr>
                <a:t> </a:t>
              </a:r>
            </a:p>
          </p:txBody>
        </p:sp>
        <p:cxnSp>
          <p:nvCxnSpPr>
            <p:cNvPr id="16" name="Straight Arrow Connector 15"/>
            <p:cNvCxnSpPr/>
            <p:nvPr/>
          </p:nvCxnSpPr>
          <p:spPr>
            <a:xfrm>
              <a:off x="7697933" y="3290675"/>
              <a:ext cx="506469" cy="393379"/>
            </a:xfrm>
            <a:prstGeom prst="straightConnector1">
              <a:avLst/>
            </a:prstGeom>
            <a:ln w="57150">
              <a:solidFill>
                <a:srgbClr val="007B3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6567486" y="2133616"/>
            <a:ext cx="3538494" cy="3900018"/>
            <a:chOff x="6561444" y="2142773"/>
            <a:chExt cx="3538494" cy="3900018"/>
          </a:xfrm>
        </p:grpSpPr>
        <p:grpSp>
          <p:nvGrpSpPr>
            <p:cNvPr id="101" name="Group 100"/>
            <p:cNvGrpSpPr/>
            <p:nvPr/>
          </p:nvGrpSpPr>
          <p:grpSpPr>
            <a:xfrm>
              <a:off x="6561444" y="2142773"/>
              <a:ext cx="1985808" cy="3883629"/>
              <a:chOff x="6561444" y="2142773"/>
              <a:chExt cx="1985808" cy="3883629"/>
            </a:xfrm>
          </p:grpSpPr>
          <p:grpSp>
            <p:nvGrpSpPr>
              <p:cNvPr id="36" name="Group 35"/>
              <p:cNvGrpSpPr/>
              <p:nvPr/>
            </p:nvGrpSpPr>
            <p:grpSpPr>
              <a:xfrm>
                <a:off x="6561444" y="2142773"/>
                <a:ext cx="1985808" cy="3512770"/>
                <a:chOff x="1400706" y="-10143"/>
                <a:chExt cx="1029101" cy="1664071"/>
              </a:xfrm>
            </p:grpSpPr>
            <p:grpSp>
              <p:nvGrpSpPr>
                <p:cNvPr id="40" name="Group 39"/>
                <p:cNvGrpSpPr/>
                <p:nvPr/>
              </p:nvGrpSpPr>
              <p:grpSpPr>
                <a:xfrm>
                  <a:off x="1400706" y="-10143"/>
                  <a:ext cx="1029101" cy="1664071"/>
                  <a:chOff x="1400706" y="-10149"/>
                  <a:chExt cx="1029101" cy="1665077"/>
                </a:xfrm>
              </p:grpSpPr>
              <p:grpSp>
                <p:nvGrpSpPr>
                  <p:cNvPr id="42" name="Group 41"/>
                  <p:cNvGrpSpPr/>
                  <p:nvPr/>
                </p:nvGrpSpPr>
                <p:grpSpPr>
                  <a:xfrm>
                    <a:off x="1400706" y="-10149"/>
                    <a:ext cx="1029101" cy="1625599"/>
                    <a:chOff x="1400706" y="-10149"/>
                    <a:chExt cx="1029101" cy="1625599"/>
                  </a:xfrm>
                </p:grpSpPr>
                <p:sp>
                  <p:nvSpPr>
                    <p:cNvPr id="47" name="Text Box 44"/>
                    <p:cNvSpPr txBox="1"/>
                    <p:nvPr/>
                  </p:nvSpPr>
                  <p:spPr>
                    <a:xfrm>
                      <a:off x="1400706" y="-10149"/>
                      <a:ext cx="1029101" cy="162559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400" b="1" dirty="0">
                          <a:solidFill>
                            <a:schemeClr val="tx1"/>
                          </a:solidFill>
                          <a:effectLst/>
                          <a:latin typeface="Helvetica" charset="0"/>
                          <a:ea typeface="Helvetica" charset="0"/>
                          <a:cs typeface="Helvetica" charset="0"/>
                        </a:rPr>
                        <a:t>Cancer Cell</a:t>
                      </a:r>
                      <a:endParaRPr lang="en-US" sz="2800" dirty="0">
                        <a:solidFill>
                          <a:schemeClr val="tx1"/>
                        </a:solidFill>
                        <a:effectLst/>
                        <a:latin typeface="Helvetica" charset="0"/>
                        <a:ea typeface="Helvetica" charset="0"/>
                        <a:cs typeface="Helvetica" charset="0"/>
                      </a:endParaRPr>
                    </a:p>
                    <a:p>
                      <a:pPr marL="0" marR="0" algn="ctr">
                        <a:spcBef>
                          <a:spcPts val="0"/>
                        </a:spcBef>
                        <a:spcAft>
                          <a:spcPts val="0"/>
                        </a:spcAft>
                      </a:pPr>
                      <a:r>
                        <a:rPr lang="en-US" sz="1600" dirty="0">
                          <a:solidFill>
                            <a:schemeClr val="tx1"/>
                          </a:solidFill>
                          <a:effectLst/>
                          <a:latin typeface="Helvetica" charset="0"/>
                          <a:ea typeface="Helvetica" charset="0"/>
                          <a:cs typeface="Helvetica" charset="0"/>
                        </a:rPr>
                        <a:t>glucose</a:t>
                      </a:r>
                      <a:endParaRPr lang="en-US" sz="2800" dirty="0">
                        <a:solidFill>
                          <a:schemeClr val="tx1"/>
                        </a:solidFill>
                        <a:effectLst/>
                        <a:latin typeface="Helvetica" charset="0"/>
                        <a:ea typeface="Helvetica" charset="0"/>
                        <a:cs typeface="Helvetica" charset="0"/>
                      </a:endParaRPr>
                    </a:p>
                    <a:p>
                      <a:pPr marL="0" marR="0" algn="ctr">
                        <a:spcBef>
                          <a:spcPts val="0"/>
                        </a:spcBef>
                        <a:spcAft>
                          <a:spcPts val="0"/>
                        </a:spcAft>
                      </a:pPr>
                      <a:r>
                        <a:rPr lang="en-US" sz="2400" dirty="0">
                          <a:solidFill>
                            <a:schemeClr val="tx1"/>
                          </a:solidFill>
                          <a:effectLst/>
                          <a:latin typeface="Helvetica" charset="0"/>
                          <a:ea typeface="Helvetica" charset="0"/>
                          <a:cs typeface="Helvetica" charset="0"/>
                        </a:rPr>
                        <a:t> </a:t>
                      </a:r>
                      <a:endParaRPr lang="en-US" sz="2800" dirty="0">
                        <a:solidFill>
                          <a:schemeClr val="tx1"/>
                        </a:solidFill>
                        <a:effectLst/>
                        <a:latin typeface="Helvetica" charset="0"/>
                        <a:ea typeface="Helvetica" charset="0"/>
                        <a:cs typeface="Helvetica" charset="0"/>
                      </a:endParaRPr>
                    </a:p>
                    <a:p>
                      <a:pPr marL="0" marR="0" algn="ctr">
                        <a:spcBef>
                          <a:spcPts val="0"/>
                        </a:spcBef>
                        <a:spcAft>
                          <a:spcPts val="0"/>
                        </a:spcAft>
                      </a:pPr>
                      <a:r>
                        <a:rPr lang="en-US" sz="2400" dirty="0">
                          <a:solidFill>
                            <a:schemeClr val="tx1"/>
                          </a:solidFill>
                          <a:effectLst/>
                          <a:latin typeface="Helvetica" charset="0"/>
                          <a:ea typeface="Helvetica" charset="0"/>
                          <a:cs typeface="Helvetica" charset="0"/>
                        </a:rPr>
                        <a:t> </a:t>
                      </a:r>
                      <a:endParaRPr lang="en-US" sz="2800" dirty="0">
                        <a:solidFill>
                          <a:schemeClr val="tx1"/>
                        </a:solidFill>
                        <a:effectLst/>
                        <a:latin typeface="Helvetica" charset="0"/>
                        <a:ea typeface="Helvetica" charset="0"/>
                        <a:cs typeface="Helvetica" charset="0"/>
                      </a:endParaRPr>
                    </a:p>
                    <a:p>
                      <a:pPr marL="0" marR="0" algn="ctr">
                        <a:spcBef>
                          <a:spcPts val="0"/>
                        </a:spcBef>
                        <a:spcAft>
                          <a:spcPts val="0"/>
                        </a:spcAft>
                      </a:pPr>
                      <a:r>
                        <a:rPr lang="en-US" sz="2400" dirty="0">
                          <a:solidFill>
                            <a:schemeClr val="tx1"/>
                          </a:solidFill>
                          <a:effectLst/>
                          <a:latin typeface="Helvetica" charset="0"/>
                          <a:ea typeface="Helvetica" charset="0"/>
                          <a:cs typeface="Helvetica" charset="0"/>
                        </a:rPr>
                        <a:t> </a:t>
                      </a:r>
                      <a:endParaRPr lang="en-US" sz="2800" dirty="0">
                        <a:solidFill>
                          <a:schemeClr val="tx1"/>
                        </a:solidFill>
                        <a:effectLst/>
                        <a:latin typeface="Helvetica" charset="0"/>
                        <a:ea typeface="Helvetica" charset="0"/>
                        <a:cs typeface="Helvetica" charset="0"/>
                      </a:endParaRPr>
                    </a:p>
                    <a:p>
                      <a:pPr marL="0" marR="0" algn="ctr">
                        <a:spcBef>
                          <a:spcPts val="0"/>
                        </a:spcBef>
                        <a:spcAft>
                          <a:spcPts val="0"/>
                        </a:spcAft>
                      </a:pPr>
                      <a:r>
                        <a:rPr lang="en-US" sz="2400" dirty="0">
                          <a:solidFill>
                            <a:schemeClr val="tx1"/>
                          </a:solidFill>
                          <a:effectLst/>
                          <a:latin typeface="Helvetica" charset="0"/>
                          <a:ea typeface="Helvetica" charset="0"/>
                          <a:cs typeface="Helvetica" charset="0"/>
                        </a:rPr>
                        <a:t> </a:t>
                      </a:r>
                      <a:endParaRPr lang="en-US" sz="2400" dirty="0" smtClean="0">
                        <a:solidFill>
                          <a:schemeClr val="tx1"/>
                        </a:solidFill>
                        <a:effectLst/>
                        <a:latin typeface="Helvetica" charset="0"/>
                        <a:ea typeface="Helvetica" charset="0"/>
                        <a:cs typeface="Helvetica" charset="0"/>
                      </a:endParaRPr>
                    </a:p>
                    <a:p>
                      <a:pPr marL="0" marR="0" algn="ctr">
                        <a:spcBef>
                          <a:spcPts val="0"/>
                        </a:spcBef>
                        <a:spcAft>
                          <a:spcPts val="0"/>
                        </a:spcAft>
                      </a:pPr>
                      <a:endParaRPr lang="en-US" sz="2800" dirty="0">
                        <a:solidFill>
                          <a:schemeClr val="tx1"/>
                        </a:solidFill>
                        <a:effectLst/>
                        <a:latin typeface="Helvetica" charset="0"/>
                        <a:ea typeface="Helvetica" charset="0"/>
                        <a:cs typeface="Helvetica" charset="0"/>
                      </a:endParaRPr>
                    </a:p>
                    <a:p>
                      <a:pPr marL="0" marR="0" algn="ctr">
                        <a:spcBef>
                          <a:spcPts val="0"/>
                        </a:spcBef>
                        <a:spcAft>
                          <a:spcPts val="0"/>
                        </a:spcAft>
                      </a:pPr>
                      <a:r>
                        <a:rPr lang="en-US" sz="1600" dirty="0">
                          <a:solidFill>
                            <a:schemeClr val="tx1"/>
                          </a:solidFill>
                          <a:effectLst/>
                          <a:latin typeface="Helvetica" charset="0"/>
                          <a:ea typeface="Helvetica" charset="0"/>
                          <a:cs typeface="Helvetica" charset="0"/>
                        </a:rPr>
                        <a:t>pyruvate</a:t>
                      </a:r>
                      <a:endParaRPr lang="en-US" sz="2800" dirty="0">
                        <a:solidFill>
                          <a:schemeClr val="tx1"/>
                        </a:solidFill>
                        <a:effectLst/>
                        <a:latin typeface="Helvetica" charset="0"/>
                        <a:ea typeface="Helvetica" charset="0"/>
                        <a:cs typeface="Helvetica" charset="0"/>
                      </a:endParaRPr>
                    </a:p>
                  </p:txBody>
                </p:sp>
                <p:cxnSp>
                  <p:nvCxnSpPr>
                    <p:cNvPr id="48" name="Straight Arrow Connector 47"/>
                    <p:cNvCxnSpPr/>
                    <p:nvPr/>
                  </p:nvCxnSpPr>
                  <p:spPr>
                    <a:xfrm>
                      <a:off x="1899787" y="338448"/>
                      <a:ext cx="3185" cy="835130"/>
                    </a:xfrm>
                    <a:prstGeom prst="straightConnector1">
                      <a:avLst/>
                    </a:prstGeom>
                    <a:ln w="127000">
                      <a:solidFill>
                        <a:srgbClr val="007B35"/>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6" name="Straight Arrow Connector 45"/>
                  <p:cNvCxnSpPr/>
                  <p:nvPr/>
                </p:nvCxnSpPr>
                <p:spPr>
                  <a:xfrm>
                    <a:off x="1899787" y="1334346"/>
                    <a:ext cx="0" cy="320582"/>
                  </a:xfrm>
                  <a:prstGeom prst="straightConnector1">
                    <a:avLst/>
                  </a:prstGeom>
                  <a:ln w="19050">
                    <a:solidFill>
                      <a:srgbClr val="007B35"/>
                    </a:solidFill>
                    <a:tailEnd type="triangle"/>
                  </a:ln>
                </p:spPr>
                <p:style>
                  <a:lnRef idx="1">
                    <a:schemeClr val="accent1"/>
                  </a:lnRef>
                  <a:fillRef idx="0">
                    <a:schemeClr val="accent1"/>
                  </a:fillRef>
                  <a:effectRef idx="0">
                    <a:schemeClr val="accent1"/>
                  </a:effectRef>
                  <a:fontRef idx="minor">
                    <a:schemeClr val="tx1"/>
                  </a:fontRef>
                </p:style>
              </p:cxnSp>
            </p:grpSp>
            <p:sp>
              <p:nvSpPr>
                <p:cNvPr id="41" name="Text Box 50"/>
                <p:cNvSpPr txBox="1"/>
                <p:nvPr/>
              </p:nvSpPr>
              <p:spPr>
                <a:xfrm>
                  <a:off x="1516375" y="1429679"/>
                  <a:ext cx="319493" cy="1637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solidFill>
                        <a:srgbClr val="7030A0"/>
                      </a:solidFill>
                      <a:effectLst/>
                      <a:latin typeface="Helvetica" charset="0"/>
                      <a:ea typeface="Helvetica" charset="0"/>
                      <a:cs typeface="Helvetica" charset="0"/>
                    </a:rPr>
                    <a:t>PDH</a:t>
                  </a:r>
                  <a:endParaRPr lang="en-US" sz="2800" dirty="0">
                    <a:effectLst/>
                    <a:latin typeface="Helvetica" charset="0"/>
                    <a:ea typeface="Helvetica" charset="0"/>
                    <a:cs typeface="Helvetica" charset="0"/>
                  </a:endParaRPr>
                </a:p>
              </p:txBody>
            </p:sp>
          </p:grpSp>
          <p:sp>
            <p:nvSpPr>
              <p:cNvPr id="79" name="Text Box 27"/>
              <p:cNvSpPr txBox="1"/>
              <p:nvPr/>
            </p:nvSpPr>
            <p:spPr>
              <a:xfrm>
                <a:off x="6882403" y="5668242"/>
                <a:ext cx="1240323" cy="35816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solidFill>
                      <a:schemeClr val="tx1"/>
                    </a:solidFill>
                    <a:latin typeface="Helvetica" charset="0"/>
                    <a:ea typeface="Helvetica" charset="0"/>
                    <a:cs typeface="Helvetica" charset="0"/>
                  </a:rPr>
                  <a:t>a</a:t>
                </a:r>
                <a:r>
                  <a:rPr lang="en-US" sz="1600" dirty="0" smtClean="0">
                    <a:solidFill>
                      <a:schemeClr val="tx1"/>
                    </a:solidFill>
                    <a:effectLst/>
                    <a:latin typeface="Helvetica" charset="0"/>
                    <a:ea typeface="Helvetica" charset="0"/>
                    <a:cs typeface="Helvetica" charset="0"/>
                  </a:rPr>
                  <a:t>cetyl-CoA</a:t>
                </a:r>
                <a:endParaRPr lang="en-US" sz="2400" dirty="0">
                  <a:solidFill>
                    <a:schemeClr val="tx1"/>
                  </a:solidFill>
                  <a:effectLst/>
                  <a:latin typeface="Helvetica" charset="0"/>
                  <a:ea typeface="Helvetica" charset="0"/>
                  <a:cs typeface="Helvetica" charset="0"/>
                </a:endParaRPr>
              </a:p>
            </p:txBody>
          </p:sp>
        </p:grpSp>
        <p:grpSp>
          <p:nvGrpSpPr>
            <p:cNvPr id="89" name="Group 88"/>
            <p:cNvGrpSpPr/>
            <p:nvPr/>
          </p:nvGrpSpPr>
          <p:grpSpPr>
            <a:xfrm>
              <a:off x="8122726" y="5717409"/>
              <a:ext cx="1977212" cy="325382"/>
              <a:chOff x="8122726" y="5717409"/>
              <a:chExt cx="1977212" cy="325382"/>
            </a:xfrm>
          </p:grpSpPr>
          <p:cxnSp>
            <p:nvCxnSpPr>
              <p:cNvPr id="81" name="Straight Arrow Connector 80"/>
              <p:cNvCxnSpPr/>
              <p:nvPr/>
            </p:nvCxnSpPr>
            <p:spPr>
              <a:xfrm flipV="1">
                <a:off x="8122726" y="5880100"/>
                <a:ext cx="754574" cy="819"/>
              </a:xfrm>
              <a:prstGeom prst="straightConnector1">
                <a:avLst/>
              </a:pr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3" name="Text Box 27"/>
              <p:cNvSpPr txBox="1"/>
              <p:nvPr/>
            </p:nvSpPr>
            <p:spPr>
              <a:xfrm>
                <a:off x="8921685" y="5717409"/>
                <a:ext cx="1178253" cy="325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smtClean="0">
                    <a:solidFill>
                      <a:schemeClr val="tx1"/>
                    </a:solidFill>
                    <a:latin typeface="Helvetica" charset="0"/>
                    <a:ea typeface="Helvetica" charset="0"/>
                    <a:cs typeface="Helvetica" charset="0"/>
                  </a:rPr>
                  <a:t>metastasis</a:t>
                </a:r>
                <a:endParaRPr lang="en-US" sz="2400" dirty="0">
                  <a:solidFill>
                    <a:schemeClr val="tx1"/>
                  </a:solidFill>
                  <a:effectLst/>
                  <a:latin typeface="Helvetica" charset="0"/>
                  <a:ea typeface="Helvetica" charset="0"/>
                  <a:cs typeface="Helvetica" charset="0"/>
                </a:endParaRPr>
              </a:p>
            </p:txBody>
          </p:sp>
          <p:cxnSp>
            <p:nvCxnSpPr>
              <p:cNvPr id="88" name="Straight Connector 87"/>
              <p:cNvCxnSpPr/>
              <p:nvPr/>
            </p:nvCxnSpPr>
            <p:spPr>
              <a:xfrm flipH="1">
                <a:off x="8882381" y="5766846"/>
                <a:ext cx="4041" cy="1942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103" name="Group 102"/>
          <p:cNvGrpSpPr/>
          <p:nvPr/>
        </p:nvGrpSpPr>
        <p:grpSpPr>
          <a:xfrm>
            <a:off x="5597891" y="5048031"/>
            <a:ext cx="2246259" cy="503072"/>
            <a:chOff x="5597891" y="5048031"/>
            <a:chExt cx="2246259" cy="503072"/>
          </a:xfrm>
        </p:grpSpPr>
        <p:sp>
          <p:nvSpPr>
            <p:cNvPr id="33" name="Text Box 61"/>
            <p:cNvSpPr txBox="1"/>
            <p:nvPr/>
          </p:nvSpPr>
          <p:spPr>
            <a:xfrm>
              <a:off x="5597891" y="5182164"/>
              <a:ext cx="634126" cy="35553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solidFill>
                    <a:srgbClr val="7030A0"/>
                  </a:solidFill>
                  <a:effectLst/>
                  <a:latin typeface="Helvetica" charset="0"/>
                  <a:ea typeface="Helvetica" charset="0"/>
                  <a:cs typeface="Helvetica" charset="0"/>
                </a:rPr>
                <a:t>PDK</a:t>
              </a:r>
              <a:endParaRPr lang="en-US" sz="2800" dirty="0">
                <a:effectLst/>
                <a:latin typeface="Helvetica" charset="0"/>
                <a:ea typeface="Helvetica" charset="0"/>
                <a:cs typeface="Helvetica" charset="0"/>
              </a:endParaRPr>
            </a:p>
          </p:txBody>
        </p:sp>
        <p:cxnSp>
          <p:nvCxnSpPr>
            <p:cNvPr id="29" name="Straight Connector 28"/>
            <p:cNvCxnSpPr/>
            <p:nvPr/>
          </p:nvCxnSpPr>
          <p:spPr>
            <a:xfrm flipV="1">
              <a:off x="6174396" y="5343254"/>
              <a:ext cx="476640" cy="1382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685281" y="5246146"/>
              <a:ext cx="4041" cy="19421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7204843" y="5092160"/>
              <a:ext cx="639307" cy="431486"/>
            </a:xfrm>
            <a:prstGeom prst="straightConnector1">
              <a:avLst/>
            </a:pr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V="1">
              <a:off x="7264545" y="5048031"/>
              <a:ext cx="579605" cy="503072"/>
            </a:xfrm>
            <a:prstGeom prst="straightConnector1">
              <a:avLst/>
            </a:pr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1318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 y="1332407"/>
            <a:ext cx="12103100" cy="1300360"/>
          </a:xfrm>
        </p:spPr>
        <p:txBody>
          <a:bodyPr>
            <a:noAutofit/>
          </a:bodyPr>
          <a:lstStyle/>
          <a:p>
            <a:pPr lvl="0"/>
            <a:r>
              <a:rPr lang="en-US" b="1" cap="none" dirty="0" smtClean="0">
                <a:solidFill>
                  <a:schemeClr val="tx1"/>
                </a:solidFill>
                <a:latin typeface="Helvetica" charset="0"/>
                <a:ea typeface="Helvetica" charset="0"/>
                <a:cs typeface="Helvetica" charset="0"/>
              </a:rPr>
              <a:t>Goal: </a:t>
            </a:r>
            <a:r>
              <a:rPr lang="en-US" b="1" dirty="0">
                <a:solidFill>
                  <a:schemeClr val="tx1"/>
                </a:solidFill>
                <a:latin typeface="Helvetica" charset="0"/>
                <a:ea typeface="Helvetica" charset="0"/>
                <a:cs typeface="Helvetica" charset="0"/>
              </a:rPr>
              <a:t>Inhibit PDK1 </a:t>
            </a:r>
            <a:r>
              <a:rPr lang="en-US" b="1" dirty="0" smtClean="0">
                <a:solidFill>
                  <a:schemeClr val="tx1"/>
                </a:solidFill>
                <a:latin typeface="Helvetica" charset="0"/>
                <a:ea typeface="Helvetica" charset="0"/>
                <a:cs typeface="Helvetica" charset="0"/>
              </a:rPr>
              <a:t>to Induce Mesenchymal-Epithelial </a:t>
            </a:r>
            <a:r>
              <a:rPr lang="en-US" b="1" dirty="0">
                <a:solidFill>
                  <a:schemeClr val="tx1"/>
                </a:solidFill>
                <a:latin typeface="Helvetica" charset="0"/>
                <a:ea typeface="Helvetica" charset="0"/>
                <a:cs typeface="Helvetica" charset="0"/>
              </a:rPr>
              <a:t>Transition</a:t>
            </a:r>
            <a:r>
              <a:rPr lang="en-US" b="1" dirty="0">
                <a:solidFill>
                  <a:schemeClr val="tx1"/>
                </a:solidFill>
              </a:rPr>
              <a:t/>
            </a:r>
            <a:br>
              <a:rPr lang="en-US" b="1" dirty="0">
                <a:solidFill>
                  <a:schemeClr val="tx1"/>
                </a:solidFill>
              </a:rPr>
            </a:br>
            <a:endParaRPr lang="en-US" b="1" cap="none" dirty="0">
              <a:solidFill>
                <a:schemeClr val="tx1"/>
              </a:solidFill>
              <a:latin typeface="Helvetica" charset="0"/>
              <a:ea typeface="Helvetica" charset="0"/>
              <a:cs typeface="Helvetica" charset="0"/>
            </a:endParaRPr>
          </a:p>
        </p:txBody>
      </p:sp>
      <p:sp>
        <p:nvSpPr>
          <p:cNvPr id="4" name="Rectangle 3"/>
          <p:cNvSpPr/>
          <p:nvPr/>
        </p:nvSpPr>
        <p:spPr>
          <a:xfrm>
            <a:off x="0" y="396213"/>
            <a:ext cx="12192000" cy="6733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7887" tIns="18943" rIns="37887" bIns="18943" anchor="ctr"/>
          <a:lstStyle/>
          <a:p>
            <a:pPr algn="ctr" defTabSz="457127">
              <a:defRPr/>
            </a:pPr>
            <a:endParaRPr lang="en-US" sz="375">
              <a:solidFill>
                <a:sysClr val="windowText" lastClr="000000"/>
              </a:solidFill>
              <a:latin typeface="Times New Roman" charset="0"/>
              <a:ea typeface="ＭＳ Ｐゴシック" charset="0"/>
              <a:cs typeface="ＭＳ Ｐゴシック" charset="0"/>
            </a:endParaRPr>
          </a:p>
        </p:txBody>
      </p:sp>
      <p:pic>
        <p:nvPicPr>
          <p:cNvPr id="5" name="Picture 11" descr="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838"/>
            <a:ext cx="12192000" cy="37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master_brandmark_vcumc_revers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940" y="417182"/>
            <a:ext cx="2147755" cy="63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0" y="558800"/>
            <a:ext cx="12192000" cy="369332"/>
          </a:xfrm>
          <a:prstGeom prst="rect">
            <a:avLst/>
          </a:prstGeom>
          <a:noFill/>
        </p:spPr>
        <p:txBody>
          <a:bodyPr wrap="square" rtlCol="0">
            <a:spAutoFit/>
          </a:bodyPr>
          <a:lstStyle/>
          <a:p>
            <a:pPr algn="ctr"/>
            <a:r>
              <a:rPr lang="en-US" b="1" dirty="0" smtClean="0"/>
              <a:t>Center for the Study of Biological Complexity</a:t>
            </a:r>
            <a:endParaRPr lang="en-US" b="1" dirty="0"/>
          </a:p>
        </p:txBody>
      </p:sp>
      <p:sp>
        <p:nvSpPr>
          <p:cNvPr id="10" name="TextBox 9"/>
          <p:cNvSpPr txBox="1"/>
          <p:nvPr/>
        </p:nvSpPr>
        <p:spPr>
          <a:xfrm>
            <a:off x="88900" y="2895596"/>
            <a:ext cx="5492750" cy="2000548"/>
          </a:xfrm>
          <a:prstGeom prst="rect">
            <a:avLst/>
          </a:prstGeom>
          <a:noFill/>
        </p:spPr>
        <p:txBody>
          <a:bodyPr wrap="square" rtlCol="0">
            <a:spAutoFit/>
          </a:bodyPr>
          <a:lstStyle/>
          <a:p>
            <a:pPr lvl="0" defTabSz="914400">
              <a:defRPr/>
            </a:pPr>
            <a:r>
              <a:rPr lang="en-US" sz="2400" dirty="0">
                <a:latin typeface="Helvetica" charset="0"/>
                <a:ea typeface="Helvetica" charset="0"/>
                <a:cs typeface="Helvetica" charset="0"/>
              </a:rPr>
              <a:t>Zhang et al. (2016): </a:t>
            </a:r>
            <a:r>
              <a:rPr lang="en-US" sz="2400" dirty="0" smtClean="0">
                <a:latin typeface="Helvetica" charset="0"/>
                <a:ea typeface="Helvetica" charset="0"/>
                <a:cs typeface="Helvetica" charset="0"/>
              </a:rPr>
              <a:t>PDK1 </a:t>
            </a:r>
            <a:r>
              <a:rPr lang="en-US" sz="2400" dirty="0">
                <a:latin typeface="Helvetica" charset="0"/>
                <a:ea typeface="Helvetica" charset="0"/>
                <a:cs typeface="Helvetica" charset="0"/>
              </a:rPr>
              <a:t>inhibition</a:t>
            </a:r>
          </a:p>
          <a:p>
            <a:pPr marL="800100" lvl="1" indent="-342900" defTabSz="914400">
              <a:buFont typeface="Wingdings" charset="2"/>
              <a:buChar char="§"/>
              <a:defRPr/>
            </a:pPr>
            <a:r>
              <a:rPr lang="en-US" sz="2400" dirty="0">
                <a:latin typeface="Helvetica" charset="0"/>
                <a:ea typeface="Helvetica" charset="0"/>
                <a:cs typeface="Helvetica" charset="0"/>
              </a:rPr>
              <a:t>	</a:t>
            </a:r>
            <a:r>
              <a:rPr lang="en-US" sz="2400" dirty="0" smtClean="0">
                <a:latin typeface="Helvetica" charset="0"/>
                <a:ea typeface="Helvetica" charset="0"/>
                <a:cs typeface="Helvetica" charset="0"/>
              </a:rPr>
              <a:t>Inhibitors specific to PDK1</a:t>
            </a:r>
            <a:endParaRPr lang="en-US" sz="2400" dirty="0">
              <a:latin typeface="Helvetica" charset="0"/>
              <a:ea typeface="Helvetica" charset="0"/>
              <a:cs typeface="Helvetica" charset="0"/>
            </a:endParaRPr>
          </a:p>
          <a:p>
            <a:pPr marL="800100" lvl="1" indent="-342900" defTabSz="914400">
              <a:buFont typeface="Wingdings" charset="2"/>
              <a:buChar char="§"/>
              <a:defRPr/>
            </a:pPr>
            <a:r>
              <a:rPr lang="en-US" sz="2400" dirty="0">
                <a:latin typeface="Helvetica" charset="0"/>
                <a:ea typeface="Helvetica" charset="0"/>
                <a:cs typeface="Helvetica" charset="0"/>
              </a:rPr>
              <a:t>	Measured metabolic output</a:t>
            </a:r>
          </a:p>
          <a:p>
            <a:pPr marL="800100" lvl="1" indent="-342900" defTabSz="914400">
              <a:buFont typeface="Wingdings" charset="2"/>
              <a:buChar char="§"/>
              <a:defRPr/>
            </a:pPr>
            <a:r>
              <a:rPr lang="en-US" sz="2400" dirty="0">
                <a:latin typeface="Helvetica" charset="0"/>
                <a:ea typeface="Helvetica" charset="0"/>
                <a:cs typeface="Helvetica" charset="0"/>
              </a:rPr>
              <a:t>	</a:t>
            </a:r>
            <a:r>
              <a:rPr lang="en-US" sz="2400" dirty="0" smtClean="0">
                <a:latin typeface="Helvetica" charset="0"/>
                <a:ea typeface="Helvetica" charset="0"/>
                <a:cs typeface="Helvetica" charset="0"/>
              </a:rPr>
              <a:t>PDK1 </a:t>
            </a:r>
            <a:r>
              <a:rPr lang="en-US" sz="2400" dirty="0">
                <a:latin typeface="Helvetica" charset="0"/>
                <a:ea typeface="Helvetica" charset="0"/>
                <a:cs typeface="Helvetica" charset="0"/>
              </a:rPr>
              <a:t>successfully inhibited</a:t>
            </a:r>
          </a:p>
          <a:p>
            <a:endParaRPr lang="en-US" sz="2800" dirty="0"/>
          </a:p>
        </p:txBody>
      </p:sp>
      <p:sp>
        <p:nvSpPr>
          <p:cNvPr id="11" name="TextBox 10"/>
          <p:cNvSpPr txBox="1"/>
          <p:nvPr/>
        </p:nvSpPr>
        <p:spPr>
          <a:xfrm>
            <a:off x="5715530" y="2895596"/>
            <a:ext cx="5714470" cy="2308324"/>
          </a:xfrm>
          <a:prstGeom prst="rect">
            <a:avLst/>
          </a:prstGeom>
          <a:noFill/>
        </p:spPr>
        <p:txBody>
          <a:bodyPr wrap="square" rtlCol="0">
            <a:spAutoFit/>
          </a:bodyPr>
          <a:lstStyle/>
          <a:p>
            <a:pPr lvl="0" defTabSz="914400">
              <a:defRPr/>
            </a:pPr>
            <a:r>
              <a:rPr lang="en-US" sz="2400" dirty="0" smtClean="0">
                <a:latin typeface="Helvetica" charset="0"/>
                <a:ea typeface="Helvetica" charset="0"/>
                <a:cs typeface="Helvetica" charset="0"/>
              </a:rPr>
              <a:t>Taikashi et </a:t>
            </a:r>
            <a:r>
              <a:rPr lang="en-US" sz="2400" dirty="0">
                <a:latin typeface="Helvetica" charset="0"/>
                <a:ea typeface="Helvetica" charset="0"/>
                <a:cs typeface="Helvetica" charset="0"/>
              </a:rPr>
              <a:t>al. (2016): </a:t>
            </a:r>
            <a:r>
              <a:rPr lang="en-US" sz="2400" dirty="0" smtClean="0">
                <a:latin typeface="Helvetica" charset="0"/>
                <a:ea typeface="Helvetica" charset="0"/>
                <a:cs typeface="Helvetica" charset="0"/>
              </a:rPr>
              <a:t>Cell-type transition</a:t>
            </a:r>
            <a:endParaRPr lang="en-US" sz="2400" dirty="0">
              <a:latin typeface="Helvetica" charset="0"/>
              <a:ea typeface="Helvetica" charset="0"/>
              <a:cs typeface="Helvetica" charset="0"/>
            </a:endParaRPr>
          </a:p>
          <a:p>
            <a:pPr marL="914400" lvl="1" indent="-457200" defTabSz="914400">
              <a:buFont typeface="Wingdings" charset="2"/>
              <a:buChar char="§"/>
              <a:defRPr/>
            </a:pPr>
            <a:r>
              <a:rPr lang="en-US" sz="2400" dirty="0" smtClean="0">
                <a:latin typeface="Helvetica" charset="0"/>
                <a:ea typeface="Helvetica" charset="0"/>
                <a:cs typeface="Helvetica" charset="0"/>
              </a:rPr>
              <a:t>Introduced reprogramming factors</a:t>
            </a:r>
          </a:p>
          <a:p>
            <a:pPr marL="914400" lvl="1" indent="-457200" defTabSz="914400">
              <a:buFont typeface="Wingdings" charset="2"/>
              <a:buChar char="§"/>
              <a:defRPr/>
            </a:pPr>
            <a:r>
              <a:rPr lang="en-US" sz="2400" dirty="0" smtClean="0">
                <a:latin typeface="Helvetica" charset="0"/>
                <a:ea typeface="Helvetica" charset="0"/>
                <a:cs typeface="Helvetica" charset="0"/>
              </a:rPr>
              <a:t>Measured expression of signature genes</a:t>
            </a:r>
          </a:p>
          <a:p>
            <a:pPr marL="914400" lvl="1" indent="-457200" defTabSz="914400">
              <a:buFont typeface="Wingdings" charset="2"/>
              <a:buChar char="§"/>
              <a:defRPr/>
            </a:pPr>
            <a:r>
              <a:rPr lang="en-US" sz="2400" dirty="0" smtClean="0">
                <a:latin typeface="Helvetica" charset="0"/>
                <a:ea typeface="Helvetica" charset="0"/>
                <a:cs typeface="Helvetica" charset="0"/>
              </a:rPr>
              <a:t>Successful mesenchymal-epithelial transition</a:t>
            </a:r>
            <a:endParaRPr lang="en-US" sz="2400" dirty="0"/>
          </a:p>
        </p:txBody>
      </p:sp>
    </p:spTree>
    <p:extLst>
      <p:ext uri="{BB962C8B-B14F-4D97-AF65-F5344CB8AC3E}">
        <p14:creationId xmlns:p14="http://schemas.microsoft.com/office/powerpoint/2010/main" val="122719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40" y="1326890"/>
            <a:ext cx="9905998" cy="660665"/>
          </a:xfrm>
        </p:spPr>
        <p:txBody>
          <a:bodyPr/>
          <a:lstStyle/>
          <a:p>
            <a:r>
              <a:rPr lang="en-US" cap="none" dirty="0" smtClean="0">
                <a:solidFill>
                  <a:schemeClr val="tx1"/>
                </a:solidFill>
                <a:latin typeface="Helvetica" charset="0"/>
                <a:ea typeface="Helvetica" charset="0"/>
                <a:cs typeface="Helvetica" charset="0"/>
              </a:rPr>
              <a:t>Real-time qRT-PCR</a:t>
            </a:r>
            <a:endParaRPr lang="en-US" cap="none" dirty="0">
              <a:solidFill>
                <a:schemeClr val="tx1"/>
              </a:solidFill>
              <a:latin typeface="Helvetica" charset="0"/>
              <a:ea typeface="Helvetica" charset="0"/>
              <a:cs typeface="Helvetica" charset="0"/>
            </a:endParaRPr>
          </a:p>
        </p:txBody>
      </p:sp>
      <p:sp>
        <p:nvSpPr>
          <p:cNvPr id="4" name="Rectangle 3"/>
          <p:cNvSpPr/>
          <p:nvPr/>
        </p:nvSpPr>
        <p:spPr>
          <a:xfrm>
            <a:off x="0" y="396213"/>
            <a:ext cx="12192000" cy="6733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7887" tIns="18943" rIns="37887" bIns="18943" anchor="ctr"/>
          <a:lstStyle/>
          <a:p>
            <a:pPr algn="ctr" defTabSz="457127">
              <a:defRPr/>
            </a:pPr>
            <a:endParaRPr lang="en-US" sz="375">
              <a:solidFill>
                <a:sysClr val="windowText" lastClr="000000"/>
              </a:solidFill>
              <a:latin typeface="Times New Roman" charset="0"/>
              <a:ea typeface="ＭＳ Ｐゴシック" charset="0"/>
              <a:cs typeface="ＭＳ Ｐゴシック" charset="0"/>
            </a:endParaRPr>
          </a:p>
        </p:txBody>
      </p:sp>
      <p:pic>
        <p:nvPicPr>
          <p:cNvPr id="5" name="Picture 11" descr="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838"/>
            <a:ext cx="12192000" cy="37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master_brandmark_vcumc_revers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940" y="417182"/>
            <a:ext cx="2147755" cy="63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0" y="558800"/>
            <a:ext cx="12192000" cy="369332"/>
          </a:xfrm>
          <a:prstGeom prst="rect">
            <a:avLst/>
          </a:prstGeom>
          <a:noFill/>
        </p:spPr>
        <p:txBody>
          <a:bodyPr wrap="square" rtlCol="0">
            <a:spAutoFit/>
          </a:bodyPr>
          <a:lstStyle/>
          <a:p>
            <a:pPr algn="ctr"/>
            <a:r>
              <a:rPr lang="en-US" b="1" dirty="0" smtClean="0"/>
              <a:t>Center for the Study of Biological Complexity</a:t>
            </a:r>
            <a:endParaRPr lang="en-US" b="1" dirty="0"/>
          </a:p>
        </p:txBody>
      </p:sp>
      <p:pic>
        <p:nvPicPr>
          <p:cNvPr id="11" name="Picture 10"/>
          <p:cNvPicPr>
            <a:picLocks noChangeAspect="1"/>
          </p:cNvPicPr>
          <p:nvPr/>
        </p:nvPicPr>
        <p:blipFill>
          <a:blip r:embed="rId4"/>
          <a:stretch>
            <a:fillRect/>
          </a:stretch>
        </p:blipFill>
        <p:spPr>
          <a:xfrm>
            <a:off x="326586" y="2063755"/>
            <a:ext cx="3496817" cy="4425822"/>
          </a:xfrm>
          <a:prstGeom prst="rect">
            <a:avLst/>
          </a:prstGeom>
        </p:spPr>
      </p:pic>
      <p:pic>
        <p:nvPicPr>
          <p:cNvPr id="12" name="Picture 11"/>
          <p:cNvPicPr>
            <a:picLocks noChangeAspect="1"/>
          </p:cNvPicPr>
          <p:nvPr/>
        </p:nvPicPr>
        <p:blipFill>
          <a:blip r:embed="rId5"/>
          <a:stretch>
            <a:fillRect/>
          </a:stretch>
        </p:blipFill>
        <p:spPr>
          <a:xfrm>
            <a:off x="4356399" y="2063755"/>
            <a:ext cx="3377601" cy="4425822"/>
          </a:xfrm>
          <a:prstGeom prst="rect">
            <a:avLst/>
          </a:prstGeom>
        </p:spPr>
      </p:pic>
      <p:pic>
        <p:nvPicPr>
          <p:cNvPr id="30" name="Picture 29"/>
          <p:cNvPicPr>
            <a:picLocks noChangeAspect="1"/>
          </p:cNvPicPr>
          <p:nvPr/>
        </p:nvPicPr>
        <p:blipFill>
          <a:blip r:embed="rId6"/>
          <a:stretch>
            <a:fillRect/>
          </a:stretch>
        </p:blipFill>
        <p:spPr>
          <a:xfrm>
            <a:off x="8266996" y="2752727"/>
            <a:ext cx="3623179" cy="3047877"/>
          </a:xfrm>
          <a:prstGeom prst="rect">
            <a:avLst/>
          </a:prstGeom>
        </p:spPr>
      </p:pic>
      <p:sp>
        <p:nvSpPr>
          <p:cNvPr id="31" name="TextBox 30"/>
          <p:cNvSpPr txBox="1"/>
          <p:nvPr/>
        </p:nvSpPr>
        <p:spPr>
          <a:xfrm>
            <a:off x="2341695" y="6489577"/>
            <a:ext cx="4766114" cy="184666"/>
          </a:xfrm>
          <a:prstGeom prst="rect">
            <a:avLst/>
          </a:prstGeom>
          <a:noFill/>
        </p:spPr>
        <p:txBody>
          <a:bodyPr wrap="square" rtlCol="0">
            <a:spAutoFit/>
          </a:bodyPr>
          <a:lstStyle/>
          <a:p>
            <a:r>
              <a:rPr lang="en-US" sz="600" dirty="0"/>
              <a:t>https://</a:t>
            </a:r>
            <a:r>
              <a:rPr lang="en-US" sz="600" dirty="0" err="1"/>
              <a:t>en.wikipedia.org</a:t>
            </a:r>
            <a:r>
              <a:rPr lang="en-US" sz="600" dirty="0"/>
              <a:t>/wiki/</a:t>
            </a:r>
            <a:r>
              <a:rPr lang="en-US" sz="600" dirty="0" err="1"/>
              <a:t>Reverse_transcription_polymerase_chain_reaction</a:t>
            </a:r>
            <a:endParaRPr lang="en-US" sz="600" dirty="0"/>
          </a:p>
        </p:txBody>
      </p:sp>
    </p:spTree>
    <p:extLst>
      <p:ext uri="{BB962C8B-B14F-4D97-AF65-F5344CB8AC3E}">
        <p14:creationId xmlns:p14="http://schemas.microsoft.com/office/powerpoint/2010/main" val="80961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40" y="1326890"/>
            <a:ext cx="11236060" cy="660665"/>
          </a:xfrm>
        </p:spPr>
        <p:txBody>
          <a:bodyPr>
            <a:normAutofit fontScale="90000"/>
          </a:bodyPr>
          <a:lstStyle/>
          <a:p>
            <a:r>
              <a:rPr lang="en-US" cap="none" dirty="0" smtClean="0">
                <a:solidFill>
                  <a:schemeClr val="tx1"/>
                </a:solidFill>
                <a:latin typeface="Helvetica" charset="0"/>
                <a:ea typeface="Helvetica" charset="0"/>
                <a:cs typeface="Helvetica" charset="0"/>
              </a:rPr>
              <a:t>Will inhibiting PDK1 induce </a:t>
            </a:r>
            <a:r>
              <a:rPr lang="en-US" cap="none" smtClean="0">
                <a:solidFill>
                  <a:schemeClr val="tx1"/>
                </a:solidFill>
                <a:latin typeface="Helvetica" charset="0"/>
                <a:ea typeface="Helvetica" charset="0"/>
                <a:cs typeface="Helvetica" charset="0"/>
              </a:rPr>
              <a:t>a mesenchymal-epithelial transition?</a:t>
            </a:r>
            <a:endParaRPr lang="en-US" cap="none" dirty="0">
              <a:solidFill>
                <a:schemeClr val="tx1"/>
              </a:solidFill>
              <a:latin typeface="Helvetica" charset="0"/>
              <a:ea typeface="Helvetica" charset="0"/>
              <a:cs typeface="Helvetica" charset="0"/>
            </a:endParaRPr>
          </a:p>
        </p:txBody>
      </p:sp>
      <p:sp>
        <p:nvSpPr>
          <p:cNvPr id="4" name="Rectangle 3"/>
          <p:cNvSpPr/>
          <p:nvPr/>
        </p:nvSpPr>
        <p:spPr>
          <a:xfrm>
            <a:off x="0" y="396213"/>
            <a:ext cx="12192000" cy="6733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7887" tIns="18943" rIns="37887" bIns="18943" anchor="ctr"/>
          <a:lstStyle/>
          <a:p>
            <a:pPr algn="ctr" defTabSz="457127">
              <a:defRPr/>
            </a:pPr>
            <a:endParaRPr lang="en-US" sz="375">
              <a:solidFill>
                <a:sysClr val="windowText" lastClr="000000"/>
              </a:solidFill>
              <a:latin typeface="Times New Roman" charset="0"/>
              <a:ea typeface="ＭＳ Ｐゴシック" charset="0"/>
              <a:cs typeface="ＭＳ Ｐゴシック" charset="0"/>
            </a:endParaRPr>
          </a:p>
        </p:txBody>
      </p:sp>
      <p:pic>
        <p:nvPicPr>
          <p:cNvPr id="5" name="Picture 11" descr="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838"/>
            <a:ext cx="12192000" cy="37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master_brandmark_vcumc_revers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940" y="417182"/>
            <a:ext cx="2147755" cy="63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0" y="558800"/>
            <a:ext cx="12192000" cy="369332"/>
          </a:xfrm>
          <a:prstGeom prst="rect">
            <a:avLst/>
          </a:prstGeom>
          <a:noFill/>
        </p:spPr>
        <p:txBody>
          <a:bodyPr wrap="square" rtlCol="0">
            <a:spAutoFit/>
          </a:bodyPr>
          <a:lstStyle/>
          <a:p>
            <a:pPr algn="ctr"/>
            <a:r>
              <a:rPr lang="en-US" b="1" dirty="0" smtClean="0"/>
              <a:t>Center for the Study of Biological Complexity</a:t>
            </a:r>
            <a:endParaRPr lang="en-US" b="1" dirty="0"/>
          </a:p>
        </p:txBody>
      </p:sp>
      <p:sp>
        <p:nvSpPr>
          <p:cNvPr id="9" name="TextBox 8"/>
          <p:cNvSpPr txBox="1"/>
          <p:nvPr/>
        </p:nvSpPr>
        <p:spPr>
          <a:xfrm>
            <a:off x="787400" y="2273300"/>
            <a:ext cx="10896600" cy="4154984"/>
          </a:xfrm>
          <a:prstGeom prst="rect">
            <a:avLst/>
          </a:prstGeom>
          <a:noFill/>
        </p:spPr>
        <p:txBody>
          <a:bodyPr wrap="square" rtlCol="0">
            <a:spAutoFit/>
          </a:bodyPr>
          <a:lstStyle/>
          <a:p>
            <a:pPr marL="457200" indent="-457200">
              <a:buFont typeface="+mj-lt"/>
              <a:buAutoNum type="arabicParenR"/>
            </a:pPr>
            <a:r>
              <a:rPr lang="en-US" sz="2400" dirty="0" smtClean="0">
                <a:latin typeface="Helvetica" charset="0"/>
                <a:ea typeface="Helvetica" charset="0"/>
                <a:cs typeface="Helvetica" charset="0"/>
              </a:rPr>
              <a:t>Induce cancer cell (HPDAC) to mesenchymal cell type</a:t>
            </a:r>
          </a:p>
          <a:p>
            <a:pPr marL="914400" lvl="1" indent="-457200">
              <a:buFont typeface="+mj-lt"/>
              <a:buAutoNum type="alphaLcParenR"/>
            </a:pPr>
            <a:r>
              <a:rPr lang="en-US" sz="2400" dirty="0">
                <a:latin typeface="Helvetica" charset="0"/>
                <a:ea typeface="Helvetica" charset="0"/>
                <a:cs typeface="Helvetica" charset="0"/>
              </a:rPr>
              <a:t>Add fixed amount glucose</a:t>
            </a:r>
          </a:p>
          <a:p>
            <a:pPr marL="457200" indent="-457200">
              <a:buFont typeface="+mj-lt"/>
              <a:buAutoNum type="arabicParenR"/>
            </a:pPr>
            <a:endParaRPr lang="en-US" sz="2400" dirty="0" smtClean="0">
              <a:latin typeface="Helvetica" charset="0"/>
              <a:ea typeface="Helvetica" charset="0"/>
              <a:cs typeface="Helvetica" charset="0"/>
            </a:endParaRPr>
          </a:p>
          <a:p>
            <a:pPr marL="457200" indent="-457200">
              <a:buFont typeface="+mj-lt"/>
              <a:buAutoNum type="arabicParenR"/>
            </a:pPr>
            <a:r>
              <a:rPr lang="en-US" sz="2400" dirty="0" smtClean="0">
                <a:latin typeface="Helvetica" charset="0"/>
                <a:ea typeface="Helvetica" charset="0"/>
                <a:cs typeface="Helvetica" charset="0"/>
              </a:rPr>
              <a:t>Measure basal expression of signature genes</a:t>
            </a:r>
          </a:p>
          <a:p>
            <a:pPr marL="457200" indent="-457200">
              <a:buFont typeface="+mj-lt"/>
              <a:buAutoNum type="arabicParenR"/>
            </a:pPr>
            <a:endParaRPr lang="en-US" sz="2400" dirty="0" smtClean="0">
              <a:latin typeface="Helvetica" charset="0"/>
              <a:ea typeface="Helvetica" charset="0"/>
              <a:cs typeface="Helvetica" charset="0"/>
            </a:endParaRPr>
          </a:p>
          <a:p>
            <a:pPr marL="457200" indent="-457200">
              <a:buFont typeface="+mj-lt"/>
              <a:buAutoNum type="arabicParenR"/>
            </a:pPr>
            <a:r>
              <a:rPr lang="en-US" sz="2400" dirty="0" smtClean="0">
                <a:latin typeface="Helvetica" charset="0"/>
                <a:ea typeface="Helvetica" charset="0"/>
                <a:cs typeface="Helvetica" charset="0"/>
              </a:rPr>
              <a:t>Introduce known PDK1 inhibitor</a:t>
            </a:r>
          </a:p>
          <a:p>
            <a:pPr marL="914400" lvl="1" indent="-457200">
              <a:buFont typeface="+mj-lt"/>
              <a:buAutoNum type="alphaLcParenR"/>
            </a:pPr>
            <a:r>
              <a:rPr lang="en-US" sz="2400" dirty="0">
                <a:latin typeface="Helvetica" charset="0"/>
                <a:ea typeface="Helvetica" charset="0"/>
                <a:cs typeface="Helvetica" charset="0"/>
              </a:rPr>
              <a:t>Add fixed amount </a:t>
            </a:r>
            <a:r>
              <a:rPr lang="en-US" sz="2400" dirty="0" smtClean="0">
                <a:latin typeface="Helvetica" charset="0"/>
                <a:ea typeface="Helvetica" charset="0"/>
                <a:cs typeface="Helvetica" charset="0"/>
              </a:rPr>
              <a:t>glucose</a:t>
            </a:r>
          </a:p>
          <a:p>
            <a:pPr marL="457200" indent="-457200">
              <a:buFont typeface="+mj-lt"/>
              <a:buAutoNum type="arabicParenR"/>
            </a:pPr>
            <a:endParaRPr lang="en-US" sz="2400" dirty="0" smtClean="0">
              <a:latin typeface="Helvetica" charset="0"/>
              <a:ea typeface="Helvetica" charset="0"/>
              <a:cs typeface="Helvetica" charset="0"/>
            </a:endParaRPr>
          </a:p>
          <a:p>
            <a:pPr marL="457200" indent="-457200">
              <a:buFont typeface="+mj-lt"/>
              <a:buAutoNum type="arabicParenR"/>
            </a:pPr>
            <a:r>
              <a:rPr lang="en-US" sz="2400" dirty="0" smtClean="0">
                <a:latin typeface="Helvetica" charset="0"/>
                <a:ea typeface="Helvetica" charset="0"/>
                <a:cs typeface="Helvetica" charset="0"/>
              </a:rPr>
              <a:t>Measure expression of signature genes</a:t>
            </a:r>
          </a:p>
          <a:p>
            <a:pPr marL="457200" indent="-457200">
              <a:buFont typeface="+mj-lt"/>
              <a:buAutoNum type="arabicParenR"/>
            </a:pPr>
            <a:endParaRPr lang="en-US" sz="2400" dirty="0" smtClean="0">
              <a:latin typeface="Helvetica" charset="0"/>
              <a:ea typeface="Helvetica" charset="0"/>
              <a:cs typeface="Helvetica" charset="0"/>
            </a:endParaRPr>
          </a:p>
          <a:p>
            <a:pPr marL="457200" indent="-457200">
              <a:buFont typeface="+mj-lt"/>
              <a:buAutoNum type="arabicParenR"/>
            </a:pPr>
            <a:endParaRPr lang="en-US" sz="2400" dirty="0">
              <a:latin typeface="Helvetica" charset="0"/>
              <a:ea typeface="Helvetica" charset="0"/>
              <a:cs typeface="Helvetica" charset="0"/>
            </a:endParaRPr>
          </a:p>
        </p:txBody>
      </p:sp>
    </p:spTree>
    <p:extLst>
      <p:ext uri="{BB962C8B-B14F-4D97-AF65-F5344CB8AC3E}">
        <p14:creationId xmlns:p14="http://schemas.microsoft.com/office/powerpoint/2010/main" val="80959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40" y="1326890"/>
            <a:ext cx="9905998" cy="660665"/>
          </a:xfrm>
        </p:spPr>
        <p:txBody>
          <a:bodyPr/>
          <a:lstStyle/>
          <a:p>
            <a:r>
              <a:rPr lang="en-US" cap="none" dirty="0" smtClean="0">
                <a:solidFill>
                  <a:schemeClr val="tx1"/>
                </a:solidFill>
                <a:latin typeface="Helvetica" charset="0"/>
                <a:ea typeface="Helvetica" charset="0"/>
                <a:cs typeface="Helvetica" charset="0"/>
              </a:rPr>
              <a:t>What will the results indicate?</a:t>
            </a:r>
            <a:endParaRPr lang="en-US" cap="none" dirty="0">
              <a:solidFill>
                <a:schemeClr val="tx1"/>
              </a:solidFill>
              <a:latin typeface="Helvetica" charset="0"/>
              <a:ea typeface="Helvetica" charset="0"/>
              <a:cs typeface="Helvetica" charset="0"/>
            </a:endParaRPr>
          </a:p>
        </p:txBody>
      </p:sp>
      <p:sp>
        <p:nvSpPr>
          <p:cNvPr id="4" name="Rectangle 3"/>
          <p:cNvSpPr/>
          <p:nvPr/>
        </p:nvSpPr>
        <p:spPr>
          <a:xfrm>
            <a:off x="0" y="396213"/>
            <a:ext cx="12192000" cy="6733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7887" tIns="18943" rIns="37887" bIns="18943" anchor="ctr"/>
          <a:lstStyle/>
          <a:p>
            <a:pPr algn="ctr" defTabSz="457127">
              <a:defRPr/>
            </a:pPr>
            <a:endParaRPr lang="en-US" sz="375">
              <a:solidFill>
                <a:sysClr val="windowText" lastClr="000000"/>
              </a:solidFill>
              <a:latin typeface="Times New Roman" charset="0"/>
              <a:ea typeface="ＭＳ Ｐゴシック" charset="0"/>
              <a:cs typeface="ＭＳ Ｐゴシック" charset="0"/>
            </a:endParaRPr>
          </a:p>
        </p:txBody>
      </p:sp>
      <p:pic>
        <p:nvPicPr>
          <p:cNvPr id="5" name="Picture 11" descr="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838"/>
            <a:ext cx="12192000" cy="37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master_brandmark_vcumc_revers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940" y="417182"/>
            <a:ext cx="2147755" cy="63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0" y="558800"/>
            <a:ext cx="12192000" cy="369332"/>
          </a:xfrm>
          <a:prstGeom prst="rect">
            <a:avLst/>
          </a:prstGeom>
          <a:noFill/>
        </p:spPr>
        <p:txBody>
          <a:bodyPr wrap="square" rtlCol="0">
            <a:spAutoFit/>
          </a:bodyPr>
          <a:lstStyle/>
          <a:p>
            <a:pPr algn="ctr"/>
            <a:r>
              <a:rPr lang="en-US" b="1" dirty="0" smtClean="0"/>
              <a:t>Center for the Study of Biological Complexity</a:t>
            </a:r>
            <a:endParaRPr lang="en-US" b="1" dirty="0"/>
          </a:p>
        </p:txBody>
      </p:sp>
      <p:sp>
        <p:nvSpPr>
          <p:cNvPr id="10" name="Up Arrow 9"/>
          <p:cNvSpPr/>
          <p:nvPr/>
        </p:nvSpPr>
        <p:spPr>
          <a:xfrm>
            <a:off x="2341695" y="3318821"/>
            <a:ext cx="1257300" cy="1790700"/>
          </a:xfrm>
          <a:prstGeom prst="up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rot="10800000">
            <a:off x="3807867" y="3318821"/>
            <a:ext cx="1257300" cy="1790700"/>
          </a:xfrm>
          <a:prstGeom prst="up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341695" y="5236520"/>
            <a:ext cx="1168400" cy="646331"/>
          </a:xfrm>
          <a:prstGeom prst="rect">
            <a:avLst/>
          </a:prstGeom>
          <a:noFill/>
        </p:spPr>
        <p:txBody>
          <a:bodyPr wrap="square" rtlCol="0">
            <a:spAutoFit/>
          </a:bodyPr>
          <a:lstStyle/>
          <a:p>
            <a:r>
              <a:rPr lang="en-US" dirty="0" smtClean="0">
                <a:latin typeface="Helvetica" charset="0"/>
                <a:ea typeface="Helvetica" charset="0"/>
                <a:cs typeface="Helvetica" charset="0"/>
              </a:rPr>
              <a:t>Epithelial</a:t>
            </a:r>
          </a:p>
          <a:p>
            <a:r>
              <a:rPr lang="en-US" dirty="0" smtClean="0">
                <a:latin typeface="Helvetica" charset="0"/>
                <a:ea typeface="Helvetica" charset="0"/>
                <a:cs typeface="Helvetica" charset="0"/>
              </a:rPr>
              <a:t>TCA</a:t>
            </a:r>
            <a:endParaRPr lang="en-US" dirty="0">
              <a:latin typeface="Helvetica" charset="0"/>
              <a:ea typeface="Helvetica" charset="0"/>
              <a:cs typeface="Helvetica" charset="0"/>
            </a:endParaRPr>
          </a:p>
        </p:txBody>
      </p:sp>
      <p:sp>
        <p:nvSpPr>
          <p:cNvPr id="13" name="TextBox 12"/>
          <p:cNvSpPr txBox="1"/>
          <p:nvPr/>
        </p:nvSpPr>
        <p:spPr>
          <a:xfrm>
            <a:off x="3731617" y="5236519"/>
            <a:ext cx="1689100" cy="646331"/>
          </a:xfrm>
          <a:prstGeom prst="rect">
            <a:avLst/>
          </a:prstGeom>
          <a:noFill/>
        </p:spPr>
        <p:txBody>
          <a:bodyPr wrap="square" rtlCol="0">
            <a:spAutoFit/>
          </a:bodyPr>
          <a:lstStyle/>
          <a:p>
            <a:r>
              <a:rPr lang="en-US" dirty="0" smtClean="0">
                <a:latin typeface="Helvetica" charset="0"/>
                <a:ea typeface="Helvetica" charset="0"/>
                <a:cs typeface="Helvetica" charset="0"/>
              </a:rPr>
              <a:t>Mesenchymal</a:t>
            </a:r>
          </a:p>
          <a:p>
            <a:r>
              <a:rPr lang="en-US" dirty="0" smtClean="0">
                <a:latin typeface="Helvetica" charset="0"/>
                <a:ea typeface="Helvetica" charset="0"/>
                <a:cs typeface="Helvetica" charset="0"/>
              </a:rPr>
              <a:t>Glycolysis</a:t>
            </a:r>
            <a:endParaRPr lang="en-US" dirty="0">
              <a:latin typeface="Helvetica" charset="0"/>
              <a:ea typeface="Helvetica" charset="0"/>
              <a:cs typeface="Helvetica" charset="0"/>
            </a:endParaRPr>
          </a:p>
        </p:txBody>
      </p:sp>
      <p:sp>
        <p:nvSpPr>
          <p:cNvPr id="14" name="TextBox 13"/>
          <p:cNvSpPr txBox="1"/>
          <p:nvPr/>
        </p:nvSpPr>
        <p:spPr>
          <a:xfrm>
            <a:off x="2544166" y="2409967"/>
            <a:ext cx="2374901" cy="646331"/>
          </a:xfrm>
          <a:prstGeom prst="rect">
            <a:avLst/>
          </a:prstGeom>
          <a:noFill/>
        </p:spPr>
        <p:txBody>
          <a:bodyPr wrap="square" rtlCol="0">
            <a:spAutoFit/>
          </a:bodyPr>
          <a:lstStyle/>
          <a:p>
            <a:pPr algn="ctr"/>
            <a:r>
              <a:rPr lang="en-US" smtClean="0">
                <a:latin typeface="Helvetica" charset="0"/>
                <a:ea typeface="Helvetica" charset="0"/>
                <a:cs typeface="Helvetica" charset="0"/>
              </a:rPr>
              <a:t>Inhibition </a:t>
            </a:r>
            <a:r>
              <a:rPr lang="en-US" dirty="0" smtClean="0">
                <a:latin typeface="Helvetica" charset="0"/>
                <a:ea typeface="Helvetica" charset="0"/>
                <a:cs typeface="Helvetica" charset="0"/>
              </a:rPr>
              <a:t>Successful in Inducing MET</a:t>
            </a:r>
            <a:endParaRPr lang="en-US" dirty="0">
              <a:latin typeface="Helvetica" charset="0"/>
              <a:ea typeface="Helvetica" charset="0"/>
              <a:cs typeface="Helvetica" charset="0"/>
            </a:endParaRPr>
          </a:p>
        </p:txBody>
      </p:sp>
      <p:sp>
        <p:nvSpPr>
          <p:cNvPr id="15" name="TextBox 14"/>
          <p:cNvSpPr txBox="1"/>
          <p:nvPr/>
        </p:nvSpPr>
        <p:spPr>
          <a:xfrm>
            <a:off x="6863421" y="2409967"/>
            <a:ext cx="2717800" cy="646331"/>
          </a:xfrm>
          <a:prstGeom prst="rect">
            <a:avLst/>
          </a:prstGeom>
          <a:noFill/>
        </p:spPr>
        <p:txBody>
          <a:bodyPr wrap="square" rtlCol="0">
            <a:spAutoFit/>
          </a:bodyPr>
          <a:lstStyle/>
          <a:p>
            <a:pPr algn="ctr"/>
            <a:r>
              <a:rPr lang="en-US" smtClean="0">
                <a:latin typeface="Helvetica" charset="0"/>
                <a:ea typeface="Helvetica" charset="0"/>
                <a:cs typeface="Helvetica" charset="0"/>
              </a:rPr>
              <a:t>Inhibition Not </a:t>
            </a:r>
            <a:r>
              <a:rPr lang="en-US" dirty="0" smtClean="0">
                <a:latin typeface="Helvetica" charset="0"/>
                <a:ea typeface="Helvetica" charset="0"/>
                <a:cs typeface="Helvetica" charset="0"/>
              </a:rPr>
              <a:t>Successful in Inducing MET</a:t>
            </a:r>
            <a:endParaRPr lang="en-US" dirty="0">
              <a:latin typeface="Helvetica" charset="0"/>
              <a:ea typeface="Helvetica" charset="0"/>
              <a:cs typeface="Helvetica" charset="0"/>
            </a:endParaRPr>
          </a:p>
        </p:txBody>
      </p:sp>
      <p:sp>
        <p:nvSpPr>
          <p:cNvPr id="16" name="Up Arrow 15"/>
          <p:cNvSpPr/>
          <p:nvPr/>
        </p:nvSpPr>
        <p:spPr>
          <a:xfrm>
            <a:off x="6929832" y="3318821"/>
            <a:ext cx="1257300" cy="1790700"/>
          </a:xfrm>
          <a:prstGeom prst="up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Up Arrow 16"/>
          <p:cNvSpPr/>
          <p:nvPr/>
        </p:nvSpPr>
        <p:spPr>
          <a:xfrm rot="10800000">
            <a:off x="8398138" y="3318821"/>
            <a:ext cx="1257300" cy="1790700"/>
          </a:xfrm>
          <a:prstGeom prst="up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230992" y="5236519"/>
            <a:ext cx="654979" cy="369332"/>
          </a:xfrm>
          <a:prstGeom prst="rect">
            <a:avLst/>
          </a:prstGeom>
          <a:noFill/>
        </p:spPr>
        <p:txBody>
          <a:bodyPr wrap="square" rtlCol="0">
            <a:spAutoFit/>
          </a:bodyPr>
          <a:lstStyle/>
          <a:p>
            <a:r>
              <a:rPr lang="en-US" smtClean="0">
                <a:latin typeface="Helvetica" charset="0"/>
                <a:ea typeface="Helvetica" charset="0"/>
                <a:cs typeface="Helvetica" charset="0"/>
              </a:rPr>
              <a:t>TCA</a:t>
            </a:r>
            <a:endParaRPr lang="en-US" dirty="0">
              <a:latin typeface="Helvetica" charset="0"/>
              <a:ea typeface="Helvetica" charset="0"/>
              <a:cs typeface="Helvetica" charset="0"/>
            </a:endParaRPr>
          </a:p>
        </p:txBody>
      </p:sp>
      <p:sp>
        <p:nvSpPr>
          <p:cNvPr id="19" name="TextBox 18"/>
          <p:cNvSpPr txBox="1"/>
          <p:nvPr/>
        </p:nvSpPr>
        <p:spPr>
          <a:xfrm>
            <a:off x="8398139" y="5236519"/>
            <a:ext cx="1298107" cy="369332"/>
          </a:xfrm>
          <a:prstGeom prst="rect">
            <a:avLst/>
          </a:prstGeom>
          <a:noFill/>
        </p:spPr>
        <p:txBody>
          <a:bodyPr wrap="square" rtlCol="0">
            <a:spAutoFit/>
          </a:bodyPr>
          <a:lstStyle/>
          <a:p>
            <a:r>
              <a:rPr lang="en-US" smtClean="0">
                <a:latin typeface="Helvetica" charset="0"/>
                <a:ea typeface="Helvetica" charset="0"/>
                <a:cs typeface="Helvetica" charset="0"/>
              </a:rPr>
              <a:t>Glycolysis</a:t>
            </a:r>
            <a:endParaRPr lang="en-US" dirty="0">
              <a:latin typeface="Helvetica" charset="0"/>
              <a:ea typeface="Helvetica" charset="0"/>
              <a:cs typeface="Helvetica" charset="0"/>
            </a:endParaRPr>
          </a:p>
        </p:txBody>
      </p:sp>
      <p:sp>
        <p:nvSpPr>
          <p:cNvPr id="20" name="TextBox 19"/>
          <p:cNvSpPr txBox="1"/>
          <p:nvPr/>
        </p:nvSpPr>
        <p:spPr>
          <a:xfrm>
            <a:off x="7053392" y="5606878"/>
            <a:ext cx="2602046" cy="646331"/>
          </a:xfrm>
          <a:prstGeom prst="rect">
            <a:avLst/>
          </a:prstGeom>
          <a:noFill/>
        </p:spPr>
        <p:txBody>
          <a:bodyPr wrap="square" rtlCol="0">
            <a:spAutoFit/>
          </a:bodyPr>
          <a:lstStyle/>
          <a:p>
            <a:pPr algn="ctr"/>
            <a:r>
              <a:rPr lang="en-US" dirty="0" smtClean="0">
                <a:latin typeface="Helvetica" charset="0"/>
                <a:ea typeface="Helvetica" charset="0"/>
                <a:cs typeface="Helvetica" charset="0"/>
              </a:rPr>
              <a:t>No change in epithelial/mesenchymal</a:t>
            </a: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61612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p:bldP spid="14" grpId="0"/>
      <p:bldP spid="15" grpId="0"/>
      <p:bldP spid="16" grpId="0" animBg="1"/>
      <p:bldP spid="17" grpId="0" animBg="1"/>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40" y="1326890"/>
            <a:ext cx="9905998" cy="660665"/>
          </a:xfrm>
        </p:spPr>
        <p:txBody>
          <a:bodyPr/>
          <a:lstStyle/>
          <a:p>
            <a:r>
              <a:rPr lang="en-US" cap="none" dirty="0" smtClean="0">
                <a:solidFill>
                  <a:schemeClr val="tx1"/>
                </a:solidFill>
                <a:latin typeface="Helvetica" charset="0"/>
                <a:ea typeface="Helvetica" charset="0"/>
                <a:cs typeface="Helvetica" charset="0"/>
              </a:rPr>
              <a:t>Potential results of real-time qRT-PCR</a:t>
            </a:r>
            <a:endParaRPr lang="en-US" cap="none" dirty="0">
              <a:solidFill>
                <a:schemeClr val="tx1"/>
              </a:solidFill>
              <a:latin typeface="Helvetica" charset="0"/>
              <a:ea typeface="Helvetica" charset="0"/>
              <a:cs typeface="Helvetica" charset="0"/>
            </a:endParaRPr>
          </a:p>
        </p:txBody>
      </p:sp>
      <p:sp>
        <p:nvSpPr>
          <p:cNvPr id="4" name="Rectangle 3"/>
          <p:cNvSpPr/>
          <p:nvPr/>
        </p:nvSpPr>
        <p:spPr>
          <a:xfrm>
            <a:off x="0" y="396213"/>
            <a:ext cx="12192000" cy="6733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7887" tIns="18943" rIns="37887" bIns="18943" anchor="ctr"/>
          <a:lstStyle/>
          <a:p>
            <a:pPr algn="ctr" defTabSz="457127">
              <a:defRPr/>
            </a:pPr>
            <a:endParaRPr lang="en-US" sz="375">
              <a:solidFill>
                <a:sysClr val="windowText" lastClr="000000"/>
              </a:solidFill>
              <a:latin typeface="Times New Roman" charset="0"/>
              <a:ea typeface="ＭＳ Ｐゴシック" charset="0"/>
              <a:cs typeface="ＭＳ Ｐゴシック" charset="0"/>
            </a:endParaRPr>
          </a:p>
        </p:txBody>
      </p:sp>
      <p:pic>
        <p:nvPicPr>
          <p:cNvPr id="5" name="Picture 11" descr="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838"/>
            <a:ext cx="12192000" cy="37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master_brandmark_vcumc_revers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940" y="417182"/>
            <a:ext cx="2147755" cy="63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0" y="558800"/>
            <a:ext cx="12192000" cy="369332"/>
          </a:xfrm>
          <a:prstGeom prst="rect">
            <a:avLst/>
          </a:prstGeom>
          <a:noFill/>
        </p:spPr>
        <p:txBody>
          <a:bodyPr wrap="square" rtlCol="0">
            <a:spAutoFit/>
          </a:bodyPr>
          <a:lstStyle/>
          <a:p>
            <a:pPr algn="ctr"/>
            <a:r>
              <a:rPr lang="en-US" b="1" dirty="0" smtClean="0"/>
              <a:t>Center for the Study of Biological Complexity</a:t>
            </a:r>
            <a:endParaRPr lang="en-US" b="1" dirty="0"/>
          </a:p>
        </p:txBody>
      </p:sp>
      <p:sp>
        <p:nvSpPr>
          <p:cNvPr id="10" name="TextBox 9"/>
          <p:cNvSpPr txBox="1"/>
          <p:nvPr/>
        </p:nvSpPr>
        <p:spPr>
          <a:xfrm>
            <a:off x="1267817" y="2324100"/>
            <a:ext cx="4097577" cy="400110"/>
          </a:xfrm>
          <a:prstGeom prst="rect">
            <a:avLst/>
          </a:prstGeom>
          <a:noFill/>
        </p:spPr>
        <p:txBody>
          <a:bodyPr wrap="square" rtlCol="0">
            <a:spAutoFit/>
          </a:bodyPr>
          <a:lstStyle/>
          <a:p>
            <a:r>
              <a:rPr lang="en-US" sz="2000" dirty="0" smtClean="0">
                <a:latin typeface="Helvetica" charset="0"/>
                <a:ea typeface="Helvetica" charset="0"/>
                <a:cs typeface="Helvetica" charset="0"/>
              </a:rPr>
              <a:t>Control</a:t>
            </a:r>
            <a:endParaRPr lang="en-US" dirty="0">
              <a:latin typeface="Helvetica" charset="0"/>
              <a:ea typeface="Helvetica" charset="0"/>
              <a:cs typeface="Helvetica" charset="0"/>
            </a:endParaRPr>
          </a:p>
        </p:txBody>
      </p:sp>
      <p:sp>
        <p:nvSpPr>
          <p:cNvPr id="12" name="TextBox 11"/>
          <p:cNvSpPr txBox="1"/>
          <p:nvPr/>
        </p:nvSpPr>
        <p:spPr>
          <a:xfrm>
            <a:off x="6457594" y="2324100"/>
            <a:ext cx="4097577" cy="400110"/>
          </a:xfrm>
          <a:prstGeom prst="rect">
            <a:avLst/>
          </a:prstGeom>
          <a:noFill/>
        </p:spPr>
        <p:txBody>
          <a:bodyPr wrap="square" rtlCol="0">
            <a:spAutoFit/>
          </a:bodyPr>
          <a:lstStyle/>
          <a:p>
            <a:r>
              <a:rPr lang="en-US" sz="2000" dirty="0" smtClean="0">
                <a:latin typeface="Helvetica" charset="0"/>
                <a:ea typeface="Helvetica" charset="0"/>
                <a:cs typeface="Helvetica" charset="0"/>
              </a:rPr>
              <a:t>Expected</a:t>
            </a:r>
            <a:endParaRPr lang="en-US" dirty="0">
              <a:latin typeface="Helvetica" charset="0"/>
              <a:ea typeface="Helvetica" charset="0"/>
              <a:cs typeface="Helvetica" charset="0"/>
            </a:endParaRPr>
          </a:p>
        </p:txBody>
      </p:sp>
      <p:pic>
        <p:nvPicPr>
          <p:cNvPr id="14" name="Picture 13"/>
          <p:cNvPicPr>
            <a:picLocks noChangeAspect="1"/>
          </p:cNvPicPr>
          <p:nvPr/>
        </p:nvPicPr>
        <p:blipFill>
          <a:blip r:embed="rId4"/>
          <a:stretch>
            <a:fillRect/>
          </a:stretch>
        </p:blipFill>
        <p:spPr>
          <a:xfrm>
            <a:off x="1358900" y="2755900"/>
            <a:ext cx="4423833" cy="3499321"/>
          </a:xfrm>
          <a:prstGeom prst="rect">
            <a:avLst/>
          </a:prstGeom>
        </p:spPr>
      </p:pic>
      <p:pic>
        <p:nvPicPr>
          <p:cNvPr id="15" name="Picture 14"/>
          <p:cNvPicPr>
            <a:picLocks noChangeAspect="1"/>
          </p:cNvPicPr>
          <p:nvPr/>
        </p:nvPicPr>
        <p:blipFill rotWithShape="1">
          <a:blip r:embed="rId5"/>
          <a:srcRect t="353" b="2576"/>
          <a:stretch/>
        </p:blipFill>
        <p:spPr>
          <a:xfrm>
            <a:off x="6457594" y="2755900"/>
            <a:ext cx="4978581" cy="3499321"/>
          </a:xfrm>
          <a:prstGeom prst="rect">
            <a:avLst/>
          </a:prstGeom>
        </p:spPr>
      </p:pic>
    </p:spTree>
    <p:extLst>
      <p:ext uri="{BB962C8B-B14F-4D97-AF65-F5344CB8AC3E}">
        <p14:creationId xmlns:p14="http://schemas.microsoft.com/office/powerpoint/2010/main" val="32947323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547</TotalTime>
  <Words>421</Words>
  <Application>Microsoft Macintosh PowerPoint</Application>
  <PresentationFormat>Widescreen</PresentationFormat>
  <Paragraphs>119</Paragraphs>
  <Slides>12</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Calibri</vt:lpstr>
      <vt:lpstr>Century Gothic</vt:lpstr>
      <vt:lpstr>Helvetica</vt:lpstr>
      <vt:lpstr>ＭＳ Ｐゴシック</vt:lpstr>
      <vt:lpstr>Times New Roman</vt:lpstr>
      <vt:lpstr>Wingdings</vt:lpstr>
      <vt:lpstr>Arial</vt:lpstr>
      <vt:lpstr>Mesh</vt:lpstr>
      <vt:lpstr>Targeting Cancer Metastasis Through Inhibiting Crucial Metabolic Enzyme</vt:lpstr>
      <vt:lpstr>What are some limitations to current cancer therapies?</vt:lpstr>
      <vt:lpstr>How does cancer become metastatic?</vt:lpstr>
      <vt:lpstr>Why target cancer metabolism?</vt:lpstr>
      <vt:lpstr>Goal: Inhibit PDK1 to Induce Mesenchymal-Epithelial Transition </vt:lpstr>
      <vt:lpstr>Real-time qRT-PCR</vt:lpstr>
      <vt:lpstr>Will inhibiting PDK1 induce a mesenchymal-epithelial transition?</vt:lpstr>
      <vt:lpstr>What will the results indicate?</vt:lpstr>
      <vt:lpstr>Potential results of real-time qRT-PCR</vt:lpstr>
      <vt:lpstr>Given the expected results:</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Lucas Rizkalla</dc:creator>
  <cp:lastModifiedBy>Lucas Rizkalla</cp:lastModifiedBy>
  <cp:revision>44</cp:revision>
  <dcterms:created xsi:type="dcterms:W3CDTF">2017-05-02T17:54:36Z</dcterms:created>
  <dcterms:modified xsi:type="dcterms:W3CDTF">2017-05-03T03:02:29Z</dcterms:modified>
</cp:coreProperties>
</file>