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784" y="4343395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tIns="813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381491" y="685791"/>
            <a:ext cx="6095652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subTitle"/>
          </p:nvPr>
        </p:nvSpPr>
        <p:spPr>
          <a:xfrm>
            <a:off x="457171" y="205014"/>
            <a:ext cx="8228763" cy="3981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171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73927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57171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673927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171" y="1203630"/>
            <a:ext cx="4015600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57171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171" y="1203630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57171" y="2761933"/>
            <a:ext cx="8228763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171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673927" y="1203630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4673927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4" type="body"/>
          </p:nvPr>
        </p:nvSpPr>
        <p:spPr>
          <a:xfrm>
            <a:off x="457171" y="2761933"/>
            <a:ext cx="4015600" cy="142285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171" y="1203630"/>
            <a:ext cx="8228763" cy="2983358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171" y="4685930"/>
            <a:ext cx="2130093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7054" y="4685930"/>
            <a:ext cx="2898141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5841" y="4685930"/>
            <a:ext cx="2130093" cy="354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57171" y="205014"/>
            <a:ext cx="8228763" cy="4392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Exemplars of Rotamer Clusters Across the Proteinogenic Amino Acids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Procedure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known clusters of rotamers, we can find their exemplars*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use those to represent their respective clusters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By repeating the clustering procedure used in Ahmed et al (2015), we can determine whether these exemplars cluster as well as they do in Ahmed et al (2015).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brief: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Calculate the similarity between each pair of rotamer cluster exemplars,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...sort them into groups based on those similarity scores,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...and then validate the results.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100"/>
              <a:t>*Exemplars - those rotamers most similar to the map quartet derived from averaging the cluster members.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137" y="548987"/>
            <a:ext cx="28860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287" y="2771112"/>
            <a:ext cx="42957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5287" y="1728762"/>
            <a:ext cx="35337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8125" y="3794412"/>
            <a:ext cx="38481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6389675" y="2221062"/>
            <a:ext cx="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4" name="Shape 174"/>
          <p:cNvCxnSpPr/>
          <p:nvPr/>
        </p:nvCxnSpPr>
        <p:spPr>
          <a:xfrm>
            <a:off x="6825450" y="2190287"/>
            <a:ext cx="12900" cy="5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5" name="Shape 175"/>
          <p:cNvCxnSpPr/>
          <p:nvPr/>
        </p:nvCxnSpPr>
        <p:spPr>
          <a:xfrm>
            <a:off x="5953900" y="2248387"/>
            <a:ext cx="0" cy="50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6" name="Shape 176"/>
          <p:cNvCxnSpPr/>
          <p:nvPr/>
        </p:nvCxnSpPr>
        <p:spPr>
          <a:xfrm>
            <a:off x="5587975" y="2267900"/>
            <a:ext cx="0" cy="4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7" name="Shape 177"/>
          <p:cNvCxnSpPr>
            <a:stCxn id="170" idx="2"/>
            <a:endCxn id="172" idx="0"/>
          </p:cNvCxnSpPr>
          <p:nvPr/>
        </p:nvCxnSpPr>
        <p:spPr>
          <a:xfrm>
            <a:off x="6142175" y="3256887"/>
            <a:ext cx="0" cy="53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8" name="Shape 178"/>
          <p:cNvSpPr txBox="1"/>
          <p:nvPr/>
        </p:nvSpPr>
        <p:spPr>
          <a:xfrm>
            <a:off x="638250" y="5080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L(Gt) transforms individual points in the map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a form more appropriate to our calculations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816525" y="950875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677400" y="1553237"/>
            <a:ext cx="746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D(I,J) finds the similarity between two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rotamer maps. We repeat this four times,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once for each map in the exemplar quartet.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77400" y="2878675"/>
            <a:ext cx="7466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C(m,n) calculates a weighted average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 the maps, creating an overall score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 similarity.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38250" y="4011900"/>
            <a:ext cx="7544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calculated similarity of each pair of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exemplars is stored in a matrix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775" y="2295312"/>
            <a:ext cx="3848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Clustering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173" y="1203625"/>
            <a:ext cx="408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use k-means clustering.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K-means clustering involves splitting a set of datapoints into k groups.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To determine a good value of k, we use the “gap statistic”.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Validation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175" y="1203625"/>
            <a:ext cx="4101900" cy="20547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 brief: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Scramble matrix of similarity scores 250 times to generate 250 new similarity matrices.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Perform clustering for a range of cluster counts.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Calculate sum of squared error (SSE) for the actual data and the generated data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Plot SSE vs number of clusters.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2982900" y="45452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http://www.mattpeeples.net/kmeans.html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037" y="1028562"/>
            <a:ext cx="3333625" cy="3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907" y="763230"/>
            <a:ext cx="4961618" cy="361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5224818" y="4785619"/>
            <a:ext cx="3980658" cy="243959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rIns="74825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adapted from Ahmed et al (2015)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233" y="763230"/>
            <a:ext cx="4961292" cy="361726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224818" y="4785619"/>
            <a:ext cx="3980658" cy="243959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rIns="74825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adapted from Ahmed et al (2015)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763" y="756616"/>
            <a:ext cx="4979905" cy="363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224818" y="4785619"/>
            <a:ext cx="3980658" cy="243959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rIns="74825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adapted from Ahmed et al (2015)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6619" y="738246"/>
            <a:ext cx="5030521" cy="3667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224818" y="4785619"/>
            <a:ext cx="3980658" cy="243959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rIns="74825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adapted from Ahmed et al (2015)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1. Ahmed, M. et al (2015). 3D interaction homology: The structurally known rotamers of tyrosine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derive from a surprisingly limited set of information-rich hydropathic interaction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environments described by maps. Proteins 83: 1118-1136.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2. Ramachandran, G.N., Ramakrishnan, C. &amp; Sasisekharan, V. (1962). Stereochemistry of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Polypeptide Chain Configurations. J. Mol. Biol. 7: 95-99.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3. Lovell, S. et al (2003). Structure Validation by C-alpha Geometry: Phi, Psi, and C-beta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Deviation. Proteins 50: 437-450.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4. Forster, M.J. (2002). Molecular modelling in structural biology. Micron 33: 365-384.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5. Ho, B.K. &amp; Brasseur, R. (2005). The Ramachandran plots of glycine and pre-proline. BMC </a:t>
            </a:r>
          </a:p>
          <a:p>
            <a:pPr indent="3873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Structural Biology 5:14.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Comparison of Exemplars of Rotamer Clusters Across the Proteinogenic Amino Acids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175" y="1289554"/>
            <a:ext cx="8228700" cy="2839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Proteins: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Drug targets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Pharmaceutical agents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Methods of determining similarity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Sequence alignment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Homology Modelling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Threading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-142025" y="462598"/>
            <a:ext cx="82287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MVHFTAEEKAAVTSLWSKMNVEEAG...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265" y="1570517"/>
            <a:ext cx="3071400" cy="31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7425" y="1570525"/>
            <a:ext cx="199072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420" y="1011598"/>
            <a:ext cx="3156775" cy="3120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023225" y="943575"/>
            <a:ext cx="4086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Lovell et 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(2003). Depicts the phi-psi angles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 a proline.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6031" y="857286"/>
            <a:ext cx="5300252" cy="355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093850" y="4668175"/>
            <a:ext cx="4086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adapted from Lovell et al (2003).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23" y="244939"/>
            <a:ext cx="4203693" cy="281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9772" y="1714573"/>
            <a:ext cx="3680558" cy="3104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950" y="796052"/>
            <a:ext cx="4869857" cy="355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24818" y="4785375"/>
            <a:ext cx="3980658" cy="243959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rIns="74825" tIns="37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adapted from Ahmed et al (2015)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Question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174" y="1203624"/>
            <a:ext cx="3828300" cy="8589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there exist highly-similar groups of rotamers among disparate types of amino acids?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74" y="2202224"/>
            <a:ext cx="3625500" cy="2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0022" y="1203623"/>
            <a:ext cx="3680700" cy="31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171" y="205014"/>
            <a:ext cx="8228700" cy="8589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Rotamers in silico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171" y="1203630"/>
            <a:ext cx="8228700" cy="298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Each rotamer is represented as a set of four maps, each representing a class of forces affecting the conformation of the protein.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187" y="2171375"/>
            <a:ext cx="54006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