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3" r:id="rId8"/>
    <p:sldId id="264" r:id="rId9"/>
    <p:sldId id="267" r:id="rId10"/>
    <p:sldId id="268" r:id="rId11"/>
    <p:sldId id="269" r:id="rId12"/>
    <p:sldId id="270" r:id="rId13"/>
    <p:sldId id="272" r:id="rId14"/>
    <p:sldId id="271" r:id="rId15"/>
    <p:sldId id="273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7" autoAdjust="0"/>
    <p:restoredTop sz="94660"/>
  </p:normalViewPr>
  <p:slideViewPr>
    <p:cSldViewPr snapToGrid="0">
      <p:cViewPr>
        <p:scale>
          <a:sx n="90" d="100"/>
          <a:sy n="90" d="100"/>
        </p:scale>
        <p:origin x="403" y="-16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2400" b="1" dirty="0"/>
              <a:t>Determination of Short, </a:t>
            </a:r>
            <a:r>
              <a:rPr lang="en-US" sz="2400" b="1" dirty="0" smtClean="0"/>
              <a:t>Amyloid-Beta </a:t>
            </a:r>
            <a:r>
              <a:rPr lang="en-US" sz="2400" b="1" dirty="0"/>
              <a:t>Derived </a:t>
            </a:r>
            <a:r>
              <a:rPr lang="en-US" sz="2400" b="1" dirty="0" smtClean="0"/>
              <a:t>Peptides Which </a:t>
            </a:r>
            <a:r>
              <a:rPr lang="en-US" sz="2400" b="1" dirty="0"/>
              <a:t>Reduce </a:t>
            </a:r>
            <a:r>
              <a:rPr lang="en-US" sz="2400" b="1" dirty="0" smtClean="0"/>
              <a:t>APOE </a:t>
            </a:r>
            <a:r>
              <a:rPr lang="en-US" sz="2400" b="1" dirty="0"/>
              <a:t>Mediated Amyloid-Beta Aggregation</a:t>
            </a:r>
            <a:endParaRPr lang="en-US" sz="2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Research Proposal </a:t>
            </a:r>
          </a:p>
          <a:p>
            <a:r>
              <a:rPr lang="en-US" dirty="0" smtClean="0"/>
              <a:t>By Thomas Raymond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619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Peptides Being Tested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9033" y="2436029"/>
            <a:ext cx="9497565" cy="3770037"/>
          </a:xfrm>
        </p:spPr>
        <p:txBody>
          <a:bodyPr/>
          <a:lstStyle/>
          <a:p>
            <a:r>
              <a:rPr lang="en-US" dirty="0" smtClean="0"/>
              <a:t>Because Aβ residues 12-28 are the binding site, these residues will be focused on</a:t>
            </a:r>
          </a:p>
          <a:p>
            <a:r>
              <a:rPr lang="en-US" dirty="0" smtClean="0"/>
              <a:t>Each terminal will be cut by four amino acids, and then cut by one amino acid individually and together</a:t>
            </a:r>
          </a:p>
          <a:p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2075392"/>
              </p:ext>
            </p:extLst>
          </p:nvPr>
        </p:nvGraphicFramePr>
        <p:xfrm>
          <a:off x="1403266" y="4185977"/>
          <a:ext cx="9601200" cy="1633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800600"/>
                <a:gridCol w="4800600"/>
              </a:tblGrid>
              <a:tr h="408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Peptides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Number of Residues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8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Aβ17-23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6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8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Aβ17-24, Aβ16-23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7</a:t>
                      </a:r>
                      <a:endParaRPr lang="en-US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408450"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Aβ16-24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</a:rPr>
                        <a:t>8</a:t>
                      </a:r>
                      <a:endParaRPr lang="en-US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127375" y="3824288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4646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Aggregation Assay and Thioflavin 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Aggregation assays are used to test the aggregation of a protein in the presence of certain compounds</a:t>
            </a:r>
          </a:p>
          <a:p>
            <a:r>
              <a:rPr lang="en-US" dirty="0" smtClean="0"/>
              <a:t>Thioflavin T (ThT)</a:t>
            </a:r>
          </a:p>
          <a:p>
            <a:pPr lvl="1"/>
            <a:r>
              <a:rPr lang="en-US" dirty="0" smtClean="0"/>
              <a:t>A fluorescent tag which binds to amyloid deposits</a:t>
            </a:r>
            <a:r>
              <a:rPr lang="en-US" baseline="30000" dirty="0" smtClean="0"/>
              <a:t>12</a:t>
            </a:r>
            <a:endParaRPr lang="en-US" dirty="0" smtClean="0"/>
          </a:p>
          <a:p>
            <a:pPr lvl="2"/>
            <a:r>
              <a:rPr lang="en-US" dirty="0" smtClean="0"/>
              <a:t>Binding is thought to be a result of </a:t>
            </a:r>
            <a:r>
              <a:rPr lang="en-US" dirty="0" err="1" smtClean="0"/>
              <a:t>ThT’s</a:t>
            </a:r>
            <a:r>
              <a:rPr lang="en-US" dirty="0" smtClean="0"/>
              <a:t> interaction with beta sheets in amyloid deposits</a:t>
            </a:r>
          </a:p>
          <a:p>
            <a:pPr lvl="1"/>
            <a:r>
              <a:rPr lang="en-US" dirty="0" smtClean="0"/>
              <a:t>Fluorescent enhancement when binding with amyloid aggregations</a:t>
            </a:r>
            <a:r>
              <a:rPr lang="en-US" baseline="30000" dirty="0" smtClean="0"/>
              <a:t>13 </a:t>
            </a:r>
            <a:endParaRPr lang="en-US" dirty="0" smtClean="0"/>
          </a:p>
          <a:p>
            <a:pPr lvl="1"/>
            <a:r>
              <a:rPr lang="en-US" dirty="0" smtClean="0"/>
              <a:t>This enhancement can then be visualized using fluorescent spectroscopy</a:t>
            </a:r>
          </a:p>
        </p:txBody>
      </p:sp>
    </p:spTree>
    <p:extLst>
      <p:ext uri="{BB962C8B-B14F-4D97-AF65-F5344CB8AC3E}">
        <p14:creationId xmlns:p14="http://schemas.microsoft.com/office/powerpoint/2010/main" val="2417496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Experiment: Aggregation Assays</a:t>
            </a:r>
            <a:endParaRPr lang="en-US" dirty="0"/>
          </a:p>
        </p:txBody>
      </p: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950977" y="2643269"/>
            <a:ext cx="10290046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APOE4</a:t>
            </a: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be used in the aggregation assays. </a:t>
            </a:r>
          </a:p>
          <a:p>
            <a:pPr marL="171450" lvl="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Additionally, Aβ1-42 and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Aβ1-40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will be used in the aggregation assays. </a:t>
            </a:r>
            <a:endParaRPr lang="en-US" altLang="en-US" sz="2400" dirty="0" smtClean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assays prepared will test the ability of Aβ12-28 derived peptides to inhibit the aggregation of Aβ1-42 and </a:t>
            </a:r>
            <a:r>
              <a:rPr lang="en-US" alt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Aβ1-40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28650" lvl="1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peptide will be added in 10, 50, and 100 µM concentrations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Controls: </a:t>
            </a:r>
          </a:p>
          <a:p>
            <a:pPr marL="628650" lvl="1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24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ggregation assays of just Aβ1-42 or </a:t>
            </a:r>
            <a:r>
              <a:rPr lang="en-US" alt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Aβ1-40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aggregation assays of APOE4 and Aβ1-42</a:t>
            </a:r>
            <a:r>
              <a:rPr kumimoji="0" lang="en-US" altLang="en-US" sz="24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or APOE4 and </a:t>
            </a:r>
            <a:r>
              <a:rPr lang="en-US" alt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Aβ1-40</a:t>
            </a:r>
            <a:endParaRPr lang="en-US" altLang="en-US" sz="2400" dirty="0"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360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Experiment: Measuring 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 smtClean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Every </a:t>
            </a: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six hours for 120 hours, a sample will be taken. </a:t>
            </a:r>
          </a:p>
          <a:p>
            <a:pPr marL="171450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ThT will be added to the sample </a:t>
            </a:r>
          </a:p>
          <a:p>
            <a:pPr marL="1085850" lvl="2" indent="-171450" defTabSz="9144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chemeClr val="tx1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spectrofluorometer will be used to measure the level of fluorescence of the sample. </a:t>
            </a:r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45324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Expected Results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9598150" cy="3429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The presence of a peptide results in reduced fluorescent intensity when compared to the APOE4+Aβ control</a:t>
            </a:r>
          </a:p>
          <a:p>
            <a:pPr lvl="1"/>
            <a:r>
              <a:rPr lang="en-US" dirty="0" smtClean="0"/>
              <a:t>This would suggest reduced aggregation, which would suggest a capability of the tested peptide to inhibit interactions of Aβ and APOE4</a:t>
            </a:r>
          </a:p>
          <a:p>
            <a:r>
              <a:rPr lang="en-US" dirty="0" smtClean="0"/>
              <a:t>The presence of a peptide does not show reduced fluorescent intensity when </a:t>
            </a:r>
            <a:r>
              <a:rPr lang="en-US" dirty="0"/>
              <a:t>compared to the APOE4+Aβ </a:t>
            </a:r>
            <a:r>
              <a:rPr lang="en-US" dirty="0" smtClean="0"/>
              <a:t>control</a:t>
            </a:r>
          </a:p>
          <a:p>
            <a:pPr lvl="1"/>
            <a:r>
              <a:rPr lang="en-US" dirty="0" smtClean="0"/>
              <a:t>This would suggest no reduced aggregation, which would suggest no inhibition of the Aβ and APOE4 binding by the tested peptide </a:t>
            </a:r>
          </a:p>
          <a:p>
            <a:r>
              <a:rPr lang="en-US" dirty="0" smtClean="0"/>
              <a:t>The presence of a peptide shows increased fluorescent intensity when compared to the APOE4+Aβ control</a:t>
            </a:r>
          </a:p>
          <a:p>
            <a:pPr lvl="1"/>
            <a:r>
              <a:rPr lang="en-US" dirty="0" smtClean="0"/>
              <a:t>This would suggest increased aggregation, which would suggest that the peptide being tested contributes to fibrilization (the process of forming fibrils) of </a:t>
            </a:r>
            <a:r>
              <a:rPr lang="en-US" dirty="0"/>
              <a:t>Aβ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5017144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References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498661"/>
            <a:ext cx="9601196" cy="3318936"/>
          </a:xfrm>
        </p:spPr>
        <p:txBody>
          <a:bodyPr>
            <a:normAutofit fontScale="25000" lnSpcReduction="20000"/>
          </a:bodyPr>
          <a:lstStyle/>
          <a:p>
            <a:r>
              <a:rPr lang="en-US" dirty="0"/>
              <a:t>1. Alzheimer’s Association. 2016. 2016 Alzheimer’s disease facts and figures. Alzheimer’s &amp; Dementia: The Journal of the Alzheimer’s Association, 12(4): 459-509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https://www.ncbi.nlm.nih.gov/pubmed/27570871#) </a:t>
            </a:r>
          </a:p>
          <a:p>
            <a:r>
              <a:rPr lang="en-US" dirty="0"/>
              <a:t>2. Kumar, A., Singh, A., Ekavali. 2014. A review on Alzheimer’s disease pathophysiology and its management: an update. Pharmacological Reports, 67(2): 195-203.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http://www.sciencedirect.com.proxy.library.vcu.edu/science/article/pii/S1734114014002886) </a:t>
            </a:r>
          </a:p>
          <a:p>
            <a:r>
              <a:rPr lang="en-US" dirty="0"/>
              <a:t>3. </a:t>
            </a:r>
            <a:r>
              <a:rPr lang="en-US" dirty="0" err="1"/>
              <a:t>Barageb</a:t>
            </a:r>
            <a:r>
              <a:rPr lang="en-US" dirty="0"/>
              <a:t>, S.H., </a:t>
            </a:r>
            <a:r>
              <a:rPr lang="en-US" dirty="0" err="1"/>
              <a:t>Sonawane</a:t>
            </a:r>
            <a:r>
              <a:rPr lang="en-US" dirty="0"/>
              <a:t>, K.D. 2015. Amyloid cascade hypothesis: Pathogenesis and therapeutic strategies in Alzheimer’s disease. Neuropeptides, 52: 1-18.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http://www.sciencedirect.com/science/article/pii/S0143417915000657)  </a:t>
            </a:r>
          </a:p>
          <a:p>
            <a:r>
              <a:rPr lang="en-US" dirty="0" smtClean="0"/>
              <a:t>5</a:t>
            </a:r>
            <a:r>
              <a:rPr lang="en-US" dirty="0"/>
              <a:t>. </a:t>
            </a:r>
            <a:r>
              <a:rPr lang="en-US" dirty="0" err="1"/>
              <a:t>Puglielli</a:t>
            </a:r>
            <a:r>
              <a:rPr lang="en-US" dirty="0"/>
              <a:t>, L., </a:t>
            </a:r>
            <a:r>
              <a:rPr lang="en-US" dirty="0" err="1"/>
              <a:t>Tanzi</a:t>
            </a:r>
            <a:r>
              <a:rPr lang="en-US" dirty="0"/>
              <a:t>, R.E., Kovacs, D.M. 2003. Alzheimer’s disease: the cholesterol connection. Nature Neuroscience, 6: 345-351. </a:t>
            </a:r>
          </a:p>
          <a:p>
            <a:r>
              <a:rPr lang="en-US" dirty="0"/>
              <a:t>6. </a:t>
            </a:r>
            <a:r>
              <a:rPr lang="en-US" dirty="0" err="1"/>
              <a:t>Garai</a:t>
            </a:r>
            <a:r>
              <a:rPr lang="en-US" dirty="0"/>
              <a:t>, K., </a:t>
            </a:r>
            <a:r>
              <a:rPr lang="en-US" dirty="0" err="1"/>
              <a:t>Verghese</a:t>
            </a:r>
            <a:r>
              <a:rPr lang="en-US" dirty="0"/>
              <a:t>, P. B., </a:t>
            </a:r>
            <a:r>
              <a:rPr lang="en-US" dirty="0" err="1"/>
              <a:t>Baban</a:t>
            </a:r>
            <a:r>
              <a:rPr lang="en-US" dirty="0"/>
              <a:t>, B., </a:t>
            </a:r>
            <a:r>
              <a:rPr lang="en-US" dirty="0" err="1"/>
              <a:t>Holtzman</a:t>
            </a:r>
            <a:r>
              <a:rPr lang="en-US" dirty="0"/>
              <a:t>, D. M., &amp; </a:t>
            </a:r>
            <a:r>
              <a:rPr lang="en-US" dirty="0" err="1"/>
              <a:t>Frieden</a:t>
            </a:r>
            <a:r>
              <a:rPr lang="en-US" dirty="0"/>
              <a:t>, C. 2014. The Binding of Apolipoprotein E to Oligomers and Fibrils of Amyloid-</a:t>
            </a:r>
            <a:r>
              <a:rPr lang="el-GR" dirty="0"/>
              <a:t>β </a:t>
            </a:r>
            <a:r>
              <a:rPr lang="en-US" dirty="0"/>
              <a:t>Alters the Kinetics of Amyloid Aggregation. Biochemistry, 53(40), 6323–6331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https://www.ncbi.nlm.nih.gov/pmc/articles/PMC4196732/) </a:t>
            </a:r>
          </a:p>
          <a:p>
            <a:r>
              <a:rPr lang="en-US" dirty="0"/>
              <a:t>7. Sadowski, M. J., </a:t>
            </a:r>
            <a:r>
              <a:rPr lang="en-US" dirty="0" err="1"/>
              <a:t>Pankiewicz</a:t>
            </a:r>
            <a:r>
              <a:rPr lang="en-US" dirty="0"/>
              <a:t>, J., </a:t>
            </a:r>
            <a:r>
              <a:rPr lang="en-US" dirty="0" err="1"/>
              <a:t>Scholtzova</a:t>
            </a:r>
            <a:r>
              <a:rPr lang="en-US" dirty="0"/>
              <a:t>, H., Mehta, P. D., </a:t>
            </a:r>
            <a:r>
              <a:rPr lang="en-US" dirty="0" err="1"/>
              <a:t>Prelli</a:t>
            </a:r>
            <a:r>
              <a:rPr lang="en-US" dirty="0"/>
              <a:t>, F., </a:t>
            </a:r>
            <a:r>
              <a:rPr lang="en-US" dirty="0" err="1"/>
              <a:t>Quartermain</a:t>
            </a:r>
            <a:r>
              <a:rPr lang="en-US" dirty="0"/>
              <a:t>, D., &amp; Wisniewski, T. (2006). Blocking the apolipoprotein E/amyloid-</a:t>
            </a:r>
            <a:r>
              <a:rPr lang="el-GR" dirty="0"/>
              <a:t>β </a:t>
            </a:r>
            <a:r>
              <a:rPr lang="en-US" dirty="0"/>
              <a:t>interaction as a potential therapeutic approach for Alzheimer's disease. Proceedings of the National Academy of Sciences of the United States of America, 103(49), 18787–18792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http://www.pnas.org/content/103/49/18787.full) </a:t>
            </a:r>
          </a:p>
          <a:p>
            <a:r>
              <a:rPr lang="en-US" dirty="0" smtClean="0"/>
              <a:t>9</a:t>
            </a:r>
            <a:r>
              <a:rPr lang="en-US" dirty="0"/>
              <a:t>. Marsden, I. T., </a:t>
            </a:r>
            <a:r>
              <a:rPr lang="en-US" dirty="0" err="1"/>
              <a:t>Minamide</a:t>
            </a:r>
            <a:r>
              <a:rPr lang="en-US" dirty="0"/>
              <a:t>, L. S., &amp; </a:t>
            </a:r>
            <a:r>
              <a:rPr lang="en-US" dirty="0" err="1"/>
              <a:t>Bamburg</a:t>
            </a:r>
            <a:r>
              <a:rPr lang="en-US" dirty="0"/>
              <a:t>, J. R. (2011). Amyloid-</a:t>
            </a:r>
            <a:r>
              <a:rPr lang="el-GR" dirty="0"/>
              <a:t>β-</a:t>
            </a:r>
            <a:r>
              <a:rPr lang="en-US" dirty="0"/>
              <a:t>induced amyloid-</a:t>
            </a:r>
            <a:r>
              <a:rPr lang="el-GR" dirty="0"/>
              <a:t>β </a:t>
            </a:r>
            <a:r>
              <a:rPr lang="en-US" dirty="0"/>
              <a:t>secretion: A possible feed-forward mechanism in Alzheimer disease. Journal of Alzheimer’s Disease : JAD, 24(4), 681–691.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https://www.ncbi.nlm.nih.gov/pmc/articles/PMC4447202</a:t>
            </a:r>
            <a:r>
              <a:rPr lang="en-US" dirty="0" smtClean="0"/>
              <a:t>/)</a:t>
            </a:r>
            <a:endParaRPr lang="en-US" dirty="0"/>
          </a:p>
          <a:p>
            <a:r>
              <a:rPr lang="en-US" dirty="0"/>
              <a:t>10. </a:t>
            </a:r>
            <a:r>
              <a:rPr lang="en-US" dirty="0" err="1"/>
              <a:t>Strittmatter</a:t>
            </a:r>
            <a:r>
              <a:rPr lang="en-US" dirty="0"/>
              <a:t>, W. J., </a:t>
            </a:r>
            <a:r>
              <a:rPr lang="en-US" dirty="0" err="1"/>
              <a:t>Weisgraber</a:t>
            </a:r>
            <a:r>
              <a:rPr lang="en-US" dirty="0"/>
              <a:t>, K. H., Huang, D. Y., Dong, L. M., Salvesen, G. S., </a:t>
            </a:r>
            <a:r>
              <a:rPr lang="en-US" dirty="0" err="1"/>
              <a:t>Pericak</a:t>
            </a:r>
            <a:r>
              <a:rPr lang="en-US" dirty="0"/>
              <a:t>-Vance, M., … Roses, A. D. (1993). Binding of human apolipoprotein E to synthetic amyloid beta peptide: isoform-specific effects and implications for late-onset Alzheimer disease. Proceedings of the National Academy of Sciences of the United States of America, 90(17), 8098–8102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https://www.ncbi.nlm.nih.gov/pmc/articles/PMC47295/) </a:t>
            </a:r>
          </a:p>
          <a:p>
            <a:r>
              <a:rPr lang="en-US" dirty="0"/>
              <a:t>11. </a:t>
            </a:r>
            <a:r>
              <a:rPr lang="en-US" dirty="0" err="1"/>
              <a:t>Adessi</a:t>
            </a:r>
            <a:r>
              <a:rPr lang="en-US" dirty="0"/>
              <a:t>, C.; Soto, C. 2002. Converting a Peptide into a Drug: Strategies to Improve Stability and Bioavailability. Current Medicinal Chemistry, 9(9): 963-978.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http://www.ingentaconnect.com/contentone/ben/cmc/2002/00000009/00000009/art00005) </a:t>
            </a:r>
          </a:p>
          <a:p>
            <a:r>
              <a:rPr lang="en-US" dirty="0"/>
              <a:t>12. Biancalanaa, M., Koide, S. Molecular mechanism of Thioflavin-T binding to amyloid fibrils. Biochimica et Biophysica Acta – Proteins and Proteomics, 1804(7): 1405-1412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http://www.sciencedirect.com/science/article/pii/S1570963910000993) </a:t>
            </a:r>
          </a:p>
          <a:p>
            <a:r>
              <a:rPr lang="en-US" dirty="0"/>
              <a:t>13. Wolfe, L. S., Calabrese, M. F., </a:t>
            </a:r>
            <a:r>
              <a:rPr lang="en-US" dirty="0" err="1"/>
              <a:t>Nath</a:t>
            </a:r>
            <a:r>
              <a:rPr lang="en-US" dirty="0"/>
              <a:t>, A., </a:t>
            </a:r>
            <a:r>
              <a:rPr lang="en-US" dirty="0" err="1"/>
              <a:t>Blaho</a:t>
            </a:r>
            <a:r>
              <a:rPr lang="en-US" dirty="0"/>
              <a:t>, D. V., </a:t>
            </a:r>
            <a:r>
              <a:rPr lang="en-US" dirty="0" err="1"/>
              <a:t>Miranker</a:t>
            </a:r>
            <a:r>
              <a:rPr lang="en-US" dirty="0"/>
              <a:t>, A. D., &amp; </a:t>
            </a:r>
            <a:r>
              <a:rPr lang="en-US" dirty="0" err="1"/>
              <a:t>Xiong</a:t>
            </a:r>
            <a:r>
              <a:rPr lang="en-US" dirty="0"/>
              <a:t>, Y. (2010). Protein-induced </a:t>
            </a:r>
            <a:r>
              <a:rPr lang="en-US" dirty="0" err="1"/>
              <a:t>photophysical</a:t>
            </a:r>
            <a:r>
              <a:rPr lang="en-US" dirty="0"/>
              <a:t> changes to the amyloid indicator dye </a:t>
            </a:r>
            <a:r>
              <a:rPr lang="en-US" dirty="0" err="1"/>
              <a:t>thioflavin</a:t>
            </a:r>
            <a:r>
              <a:rPr lang="en-US" dirty="0"/>
              <a:t> T. Proceedings of the National Academy of Sciences of the United States of America, 107(39), 16863–16868. </a:t>
            </a:r>
            <a:r>
              <a:rPr lang="en-US" dirty="0" smtClean="0"/>
              <a:t>(</a:t>
            </a:r>
            <a:r>
              <a:rPr lang="en-US" dirty="0"/>
              <a:t>https://www.ncbi.nlm.nih.gov/pmc/articles/PMC2947910/) </a:t>
            </a:r>
          </a:p>
          <a:p>
            <a:r>
              <a:rPr lang="en-US" dirty="0"/>
              <a:t>14. Hao, J., Zhang, W., Zhang, P., Liu, R., Liu, L., Lei, G., Su, C., Miao, J., Li, Z. 2010. A</a:t>
            </a:r>
            <a:r>
              <a:rPr lang="el-GR" dirty="0"/>
              <a:t>β20–29 </a:t>
            </a:r>
            <a:r>
              <a:rPr lang="en-US" dirty="0"/>
              <a:t>peptide blocking </a:t>
            </a:r>
            <a:r>
              <a:rPr lang="en-US" dirty="0" err="1"/>
              <a:t>apoE</a:t>
            </a:r>
            <a:r>
              <a:rPr lang="en-US" dirty="0"/>
              <a:t>/A</a:t>
            </a:r>
            <a:r>
              <a:rPr lang="el-GR" dirty="0"/>
              <a:t>β </a:t>
            </a:r>
            <a:r>
              <a:rPr lang="en-US" dirty="0"/>
              <a:t>interaction reduces full-length A</a:t>
            </a:r>
            <a:r>
              <a:rPr lang="el-GR" dirty="0"/>
              <a:t>β42/40 </a:t>
            </a:r>
            <a:r>
              <a:rPr lang="en-US" dirty="0"/>
              <a:t>fibril formation and cytotoxicity in vitro. Neuropeptides, 44(4): 305-313</a:t>
            </a:r>
            <a:r>
              <a:rPr lang="en-US" dirty="0" smtClean="0"/>
              <a:t>.</a:t>
            </a:r>
            <a:br>
              <a:rPr lang="en-US" dirty="0" smtClean="0"/>
            </a:br>
            <a:r>
              <a:rPr lang="en-US" dirty="0" smtClean="0"/>
              <a:t>(</a:t>
            </a:r>
            <a:r>
              <a:rPr lang="en-US" dirty="0"/>
              <a:t>http://www.sciencedirect.com/science/article/pii/S0143417910000296) </a:t>
            </a:r>
          </a:p>
        </p:txBody>
      </p:sp>
    </p:spTree>
    <p:extLst>
      <p:ext uri="{BB962C8B-B14F-4D97-AF65-F5344CB8AC3E}">
        <p14:creationId xmlns:p14="http://schemas.microsoft.com/office/powerpoint/2010/main" val="2256830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Introduction: Alzheimer’s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Neurological disorder </a:t>
            </a:r>
          </a:p>
          <a:p>
            <a:pPr lvl="1"/>
            <a:r>
              <a:rPr lang="en-US" dirty="0" smtClean="0"/>
              <a:t>Neuronal Death</a:t>
            </a:r>
          </a:p>
          <a:p>
            <a:r>
              <a:rPr lang="en-US" dirty="0" smtClean="0"/>
              <a:t>Current drugs</a:t>
            </a:r>
            <a:r>
              <a:rPr lang="en-US" baseline="30000" dirty="0" smtClean="0"/>
              <a:t>2</a:t>
            </a:r>
            <a:endParaRPr lang="en-US" dirty="0" smtClean="0"/>
          </a:p>
          <a:p>
            <a:pPr lvl="1"/>
            <a:r>
              <a:rPr lang="en-US" dirty="0" smtClean="0"/>
              <a:t>Slow, but don’t stop</a:t>
            </a:r>
          </a:p>
          <a:p>
            <a:pPr lvl="1"/>
            <a:endParaRPr lang="en-US" dirty="0"/>
          </a:p>
        </p:txBody>
      </p:sp>
      <p:pic>
        <p:nvPicPr>
          <p:cNvPr id="4098" name="Picture 2" descr="http://amritahomeopathy.com/images/al/al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940" y="2845329"/>
            <a:ext cx="4329339" cy="3030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4545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Amyloid Beta (Aβ) and the Aβ Cascade Hypothesis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Aβ Cascade Hypothesis asserts that the cause of Alzheimer’s is the build up of Aβ plaques in the brain, which then leads to injury and death</a:t>
            </a:r>
            <a:r>
              <a:rPr lang="en-US" baseline="30000" dirty="0" smtClean="0"/>
              <a:t>3</a:t>
            </a:r>
          </a:p>
          <a:p>
            <a:pPr lvl="1"/>
            <a:r>
              <a:rPr lang="en-US" dirty="0" smtClean="0"/>
              <a:t>Plaques contain fibrils (fibers of protein) of amyloid beta</a:t>
            </a:r>
          </a:p>
          <a:p>
            <a:pPr lvl="1"/>
            <a:r>
              <a:rPr lang="en-US" dirty="0"/>
              <a:t>Aβ1-40 and </a:t>
            </a:r>
            <a:r>
              <a:rPr lang="en-US" dirty="0" smtClean="0"/>
              <a:t>Aβ1-42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024105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Apolipoprotein E (APOE)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APOE is the primary transporter of cholesterol in the brain</a:t>
            </a:r>
            <a:r>
              <a:rPr lang="en-US" baseline="30000" dirty="0" smtClean="0"/>
              <a:t>5</a:t>
            </a:r>
            <a:endParaRPr lang="en-US" dirty="0" smtClean="0"/>
          </a:p>
          <a:p>
            <a:r>
              <a:rPr lang="en-US" dirty="0" smtClean="0"/>
              <a:t>Three isoforms: APOE2, APOE3, and APOE4</a:t>
            </a:r>
          </a:p>
          <a:p>
            <a:pPr lvl="1"/>
            <a:r>
              <a:rPr lang="en-US" dirty="0" smtClean="0"/>
              <a:t>APOE4 is associated with a heightened risk of developing Alzheimer’s, while APOE2 is associated with a lower risk. APOE3 is the “normal” variant</a:t>
            </a:r>
            <a:r>
              <a:rPr lang="en-US" baseline="30000" dirty="0" smtClean="0"/>
              <a:t>1</a:t>
            </a:r>
            <a:endParaRPr lang="en-US" dirty="0" smtClean="0"/>
          </a:p>
          <a:p>
            <a:r>
              <a:rPr lang="en-US" dirty="0" smtClean="0"/>
              <a:t>The presence of APOE has been shown to be associated with increased aggregation of Aβ</a:t>
            </a:r>
          </a:p>
          <a:p>
            <a:pPr lvl="1"/>
            <a:r>
              <a:rPr lang="en-US" dirty="0" smtClean="0"/>
              <a:t>Order of increasing aggregation levels: APOE2 </a:t>
            </a:r>
            <a:r>
              <a:rPr lang="en-US" dirty="0" smtClean="0">
                <a:sym typeface="Wingdings" panose="05000000000000000000" pitchFamily="2" charset="2"/>
              </a:rPr>
              <a:t> APOE3  APOE4</a:t>
            </a:r>
            <a:r>
              <a:rPr lang="en-US" baseline="30000" dirty="0" smtClean="0">
                <a:sym typeface="Wingdings" panose="05000000000000000000" pitchFamily="2" charset="2"/>
              </a:rPr>
              <a:t>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2297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APOE and Aβ Aggregation Mechanism</a:t>
            </a:r>
            <a:r>
              <a:rPr lang="en-US" baseline="30000" dirty="0" smtClean="0"/>
              <a:t>6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5400" y="2876698"/>
            <a:ext cx="9601200" cy="2679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165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Targeting the APOE-Aβ Complex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One path that has been studied in order to decrease Aβ aggregation is inhibition of the APOE-Aβ binding complex</a:t>
            </a:r>
          </a:p>
          <a:p>
            <a:r>
              <a:rPr lang="en-US" dirty="0" smtClean="0"/>
              <a:t>When APOE and Aβ bind, the binding residues of Aβ are 12-28</a:t>
            </a:r>
            <a:r>
              <a:rPr lang="en-US" baseline="30000" dirty="0" smtClean="0"/>
              <a:t>10</a:t>
            </a:r>
            <a:endParaRPr lang="en-US" dirty="0" smtClean="0"/>
          </a:p>
          <a:p>
            <a:pPr lvl="1"/>
            <a:r>
              <a:rPr lang="en-US" dirty="0" smtClean="0"/>
              <a:t>These residues are used in studies to design peptide inhibitors, with varying lengths being used (ex.: 12-28 or 20-29)</a:t>
            </a:r>
            <a:r>
              <a:rPr lang="en-US" baseline="30000" dirty="0" smtClean="0"/>
              <a:t>7, 14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861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925715"/>
            <a:ext cx="3718455" cy="183441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Hao et. al (2010): </a:t>
            </a:r>
            <a:r>
              <a:rPr lang="en-US" dirty="0"/>
              <a:t>A</a:t>
            </a:r>
            <a:r>
              <a:rPr lang="el-GR" dirty="0"/>
              <a:t>β20–29 </a:t>
            </a:r>
            <a:r>
              <a:rPr lang="en-US" dirty="0"/>
              <a:t>peptide blocking </a:t>
            </a:r>
            <a:r>
              <a:rPr lang="en-US" dirty="0" err="1"/>
              <a:t>apoE</a:t>
            </a:r>
            <a:r>
              <a:rPr lang="en-US" dirty="0"/>
              <a:t>/A</a:t>
            </a:r>
            <a:r>
              <a:rPr lang="el-GR" dirty="0"/>
              <a:t>β </a:t>
            </a:r>
            <a:r>
              <a:rPr lang="en-US" dirty="0"/>
              <a:t>interaction reduces full-length A</a:t>
            </a:r>
            <a:r>
              <a:rPr lang="el-GR" dirty="0"/>
              <a:t>β42/40 </a:t>
            </a:r>
            <a:r>
              <a:rPr lang="en-US" dirty="0"/>
              <a:t>fibril formation and cytotoxicity in </a:t>
            </a:r>
            <a:r>
              <a:rPr lang="en-US" dirty="0" smtClean="0"/>
              <a:t>vitro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247517" y="925715"/>
            <a:ext cx="2926449" cy="397265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n-US" sz="1400" dirty="0" smtClean="0"/>
              <a:t>Hao et. al tested the ability of A</a:t>
            </a:r>
            <a:r>
              <a:rPr lang="el-GR" sz="1400" dirty="0" smtClean="0"/>
              <a:t>β</a:t>
            </a:r>
            <a:r>
              <a:rPr lang="en-US" sz="1400" dirty="0" smtClean="0"/>
              <a:t>20-29 to reduce APOE4 mediated A</a:t>
            </a:r>
            <a:r>
              <a:rPr lang="el-GR" sz="1400" dirty="0" smtClean="0"/>
              <a:t>β</a:t>
            </a:r>
            <a:r>
              <a:rPr lang="en-US" sz="1400" dirty="0" smtClean="0"/>
              <a:t>1-40 or </a:t>
            </a:r>
            <a:r>
              <a:rPr lang="en-US" sz="1400" dirty="0"/>
              <a:t>A</a:t>
            </a:r>
            <a:r>
              <a:rPr lang="el-GR" sz="1400" dirty="0" smtClean="0"/>
              <a:t>β</a:t>
            </a:r>
            <a:r>
              <a:rPr lang="en-US" sz="1400" dirty="0" smtClean="0"/>
              <a:t>1-42.</a:t>
            </a:r>
            <a:endParaRPr lang="en-US" sz="1400" dirty="0"/>
          </a:p>
          <a:p>
            <a:r>
              <a:rPr lang="en-US" sz="1400" dirty="0" smtClean="0"/>
              <a:t>This testing was done by testing fluorescent intensity given off by Thioflavin T when combined with aggregation assays of: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1) A</a:t>
            </a:r>
            <a:r>
              <a:rPr lang="el-GR" sz="1400" dirty="0" smtClean="0">
                <a:solidFill>
                  <a:schemeClr val="tx1"/>
                </a:solidFill>
              </a:rPr>
              <a:t>β</a:t>
            </a:r>
            <a:endParaRPr lang="en-US" sz="1400" dirty="0" smtClean="0">
              <a:solidFill>
                <a:schemeClr val="tx1"/>
              </a:solidFill>
            </a:endParaRPr>
          </a:p>
          <a:p>
            <a:r>
              <a:rPr lang="en-US" sz="1400" dirty="0" smtClean="0">
                <a:solidFill>
                  <a:schemeClr val="tx1"/>
                </a:solidFill>
              </a:rPr>
              <a:t>2) </a:t>
            </a:r>
            <a:r>
              <a:rPr lang="en-US" sz="1400" dirty="0">
                <a:solidFill>
                  <a:schemeClr val="tx1"/>
                </a:solidFill>
              </a:rPr>
              <a:t>A</a:t>
            </a:r>
            <a:r>
              <a:rPr lang="el-GR" sz="1400" dirty="0" smtClean="0">
                <a:solidFill>
                  <a:schemeClr val="tx1"/>
                </a:solidFill>
              </a:rPr>
              <a:t>β</a:t>
            </a:r>
            <a:r>
              <a:rPr lang="en-US" sz="1400" dirty="0" smtClean="0">
                <a:solidFill>
                  <a:schemeClr val="tx1"/>
                </a:solidFill>
              </a:rPr>
              <a:t> and APOE4</a:t>
            </a:r>
          </a:p>
          <a:p>
            <a:r>
              <a:rPr lang="en-US" sz="1400" dirty="0" smtClean="0">
                <a:solidFill>
                  <a:schemeClr val="tx1"/>
                </a:solidFill>
              </a:rPr>
              <a:t>3) </a:t>
            </a:r>
            <a:r>
              <a:rPr lang="en-US" sz="1400" dirty="0">
                <a:solidFill>
                  <a:schemeClr val="tx1"/>
                </a:solidFill>
              </a:rPr>
              <a:t>A</a:t>
            </a:r>
            <a:r>
              <a:rPr lang="el-GR" sz="1400" dirty="0" smtClean="0">
                <a:solidFill>
                  <a:schemeClr val="tx1"/>
                </a:solidFill>
              </a:rPr>
              <a:t>β</a:t>
            </a:r>
            <a:r>
              <a:rPr lang="en-US" sz="1400" dirty="0" smtClean="0">
                <a:solidFill>
                  <a:schemeClr val="tx1"/>
                </a:solidFill>
              </a:rPr>
              <a:t> and APOE4 in the pre</a:t>
            </a:r>
            <a:r>
              <a:rPr lang="en-US" sz="1400" dirty="0" smtClean="0"/>
              <a:t>sence of varying concentrations of inhibitors </a:t>
            </a:r>
            <a:endParaRPr lang="en-US" sz="1400" dirty="0"/>
          </a:p>
        </p:txBody>
      </p:sp>
      <p:pic>
        <p:nvPicPr>
          <p:cNvPr id="6" name="Content Placeholder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09094" y="925715"/>
            <a:ext cx="2841595" cy="397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04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Structure-Based Drug Synthesis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While the ability of peptides to inhibit APOE-Aβ binding seems to be successful, the usage of peptides as drugs is usually unsuccessful</a:t>
            </a:r>
          </a:p>
          <a:p>
            <a:pPr lvl="1"/>
            <a:r>
              <a:rPr lang="en-US" dirty="0" smtClean="0"/>
              <a:t>Problems with stability and delivery (Blood-brain barrier or Digestion)</a:t>
            </a:r>
            <a:r>
              <a:rPr lang="en-US" baseline="30000" dirty="0" smtClean="0"/>
              <a:t>11</a:t>
            </a:r>
            <a:endParaRPr lang="en-US" dirty="0" smtClean="0"/>
          </a:p>
          <a:p>
            <a:r>
              <a:rPr lang="en-US" dirty="0" smtClean="0"/>
              <a:t>The process of using peptide structures to design drugs similar in structure</a:t>
            </a:r>
          </a:p>
          <a:p>
            <a:pPr lvl="1"/>
            <a:r>
              <a:rPr lang="en-US" dirty="0" smtClean="0"/>
              <a:t>Ideally, peptides will be 6-8 residues in length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36675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Research Proposal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200" dirty="0"/>
              <a:t>The </a:t>
            </a:r>
            <a:r>
              <a:rPr lang="en-US" sz="3200" dirty="0" smtClean="0"/>
              <a:t>goal </a:t>
            </a:r>
            <a:r>
              <a:rPr lang="en-US" sz="3200" dirty="0"/>
              <a:t>of the following proposed experiment is to </a:t>
            </a:r>
            <a:r>
              <a:rPr lang="en-US" sz="3200" dirty="0" smtClean="0"/>
              <a:t>determine 6-8 </a:t>
            </a:r>
            <a:r>
              <a:rPr lang="en-US" sz="3200" dirty="0"/>
              <a:t>residue sections within </a:t>
            </a:r>
            <a:r>
              <a:rPr lang="en-US" sz="3200" dirty="0" smtClean="0"/>
              <a:t>Aβ12-28 which </a:t>
            </a:r>
            <a:r>
              <a:rPr lang="en-US" sz="3200" dirty="0"/>
              <a:t>are capable of </a:t>
            </a:r>
            <a:r>
              <a:rPr lang="en-US" sz="3200" dirty="0" smtClean="0"/>
              <a:t>reducing aggregation of Aβ in the presence of APOE.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0243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898</TotalTime>
  <Words>795</Words>
  <Application>Microsoft Office PowerPoint</Application>
  <PresentationFormat>Widescreen</PresentationFormat>
  <Paragraphs>85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Garamond</vt:lpstr>
      <vt:lpstr>Times New Roman</vt:lpstr>
      <vt:lpstr>Wingdings</vt:lpstr>
      <vt:lpstr>Organic</vt:lpstr>
      <vt:lpstr>Determination of Short, Amyloid-Beta Derived Peptides Which Reduce APOE Mediated Amyloid-Beta Aggregation</vt:lpstr>
      <vt:lpstr>Introduction: Alzheimer’s Disease</vt:lpstr>
      <vt:lpstr>Amyloid Beta (Aβ) and the Aβ Cascade Hypothesis</vt:lpstr>
      <vt:lpstr>Apolipoprotein E (APOE) </vt:lpstr>
      <vt:lpstr>APOE and Aβ Aggregation Mechanism6 </vt:lpstr>
      <vt:lpstr>Targeting the APOE-Aβ Complex</vt:lpstr>
      <vt:lpstr>Hao et. al (2010): Aβ20–29 peptide blocking apoE/Aβ interaction reduces full-length Aβ42/40 fibril formation and cytotoxicity in vitro</vt:lpstr>
      <vt:lpstr>Structure-Based Drug Synthesis</vt:lpstr>
      <vt:lpstr>The Research Proposal </vt:lpstr>
      <vt:lpstr>The Peptides Being Tested</vt:lpstr>
      <vt:lpstr>Aggregation Assay and Thioflavin T</vt:lpstr>
      <vt:lpstr>The Experiment: Aggregation Assays</vt:lpstr>
      <vt:lpstr>The Experiment: Measuring Aggregation</vt:lpstr>
      <vt:lpstr>Expected Results</vt:lpstr>
      <vt:lpstr>References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Usage of Short, Amyloid Beta Derived Peptides Which Inhibit Binding of Amyloid Beta to Apolipoprotein E</dc:title>
  <dc:creator>Thomas Raymond</dc:creator>
  <cp:lastModifiedBy>Thomas Raymond</cp:lastModifiedBy>
  <cp:revision>44</cp:revision>
  <dcterms:created xsi:type="dcterms:W3CDTF">2017-05-03T01:54:28Z</dcterms:created>
  <dcterms:modified xsi:type="dcterms:W3CDTF">2017-05-03T16:53:17Z</dcterms:modified>
</cp:coreProperties>
</file>