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43"/>
  </p:normalViewPr>
  <p:slideViewPr>
    <p:cSldViewPr snapToGrid="0" snapToObjects="1">
      <p:cViewPr>
        <p:scale>
          <a:sx n="102" d="100"/>
          <a:sy n="102" d="100"/>
        </p:scale>
        <p:origin x="-4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9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0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1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9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9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0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94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13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E9C84-3D19-7747-B996-F5BC12A5CD76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B7DAC-B62A-7649-94B1-553C0D5E2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686" y="416689"/>
            <a:ext cx="9244314" cy="30932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Defining Epidermal Growth Factor Receptor exon 20 mutant sensitivity to tyrosine </a:t>
            </a:r>
            <a:r>
              <a:rPr lang="en-US" dirty="0"/>
              <a:t>k</a:t>
            </a:r>
            <a:r>
              <a:rPr lang="en-US" dirty="0" smtClean="0"/>
              <a:t>inase </a:t>
            </a:r>
            <a:r>
              <a:rPr lang="en-US" dirty="0"/>
              <a:t>i</a:t>
            </a:r>
            <a:r>
              <a:rPr lang="en-US" dirty="0" smtClean="0"/>
              <a:t>nhibition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Danny Rayes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2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mutations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44866" y="2029216"/>
            <a:ext cx="951978" cy="1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872624" y="1728592"/>
            <a:ext cx="17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Design forward and reverse primers for the mutated site.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27342" y="1766170"/>
            <a:ext cx="2154477" cy="176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recombine the wild type EGFR gene into a plasmid with </a:t>
            </a:r>
            <a:r>
              <a:rPr lang="en-US" smtClean="0"/>
              <a:t>a selectable </a:t>
            </a:r>
            <a:r>
              <a:rPr lang="en-US" dirty="0" smtClean="0"/>
              <a:t>marker like green fluorescent protein 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789107" y="2129425"/>
            <a:ext cx="951978" cy="1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79496" y="1791222"/>
            <a:ext cx="22045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Expose plasmid to primers and amplify by PCR, a new plasmid is synthesized containing the mutation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081370" y="4121063"/>
            <a:ext cx="37578" cy="839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66970" y="5035463"/>
            <a:ext cx="25052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Transfect plasmid into Ba/F3 cells. Select for successfully transected cells by identification of GFP 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6225436" y="5661764"/>
            <a:ext cx="1853852" cy="25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008329" y="5210827"/>
            <a:ext cx="2141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Grow Ba/F3 cells in the absence of IL3. 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17732" y="5561556"/>
            <a:ext cx="1352810" cy="37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0938" y="4985359"/>
            <a:ext cx="2016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Expose cells that grow in the absence of IL3 to </a:t>
            </a:r>
            <a:r>
              <a:rPr lang="en-US" dirty="0" err="1" smtClean="0"/>
              <a:t>Erlotinib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4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Blotting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6718" y="1903956"/>
            <a:ext cx="2467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Lyse whole, successfully transfected cells and centrifuge lysate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82444" y="2430049"/>
            <a:ext cx="1503123" cy="1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36712" y="1929008"/>
            <a:ext cx="2530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Separate proteins by size and charge using gel electrophoresis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367386" y="2417523"/>
            <a:ext cx="1089765" cy="1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544833" y="1979112"/>
            <a:ext cx="2004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Transfer proteins to a solid membrane and add primary antibody that binds at specific residues. For EGFR this is the Tyrosine at residue 202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8931058" y="4509370"/>
            <a:ext cx="1039660" cy="926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13534" y="4972833"/>
            <a:ext cx="23047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secondary antibodies that bind to primary, these antibodies will be the ones that show up on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657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if the mutation is sensitive?</a:t>
            </a:r>
          </a:p>
          <a:p>
            <a:r>
              <a:rPr lang="en-US" dirty="0" smtClean="0"/>
              <a:t>EGFR, </a:t>
            </a:r>
            <a:r>
              <a:rPr lang="en-US" dirty="0" err="1" smtClean="0"/>
              <a:t>Akt</a:t>
            </a:r>
            <a:r>
              <a:rPr lang="en-US" dirty="0" smtClean="0"/>
              <a:t> and ERK activity is signified by phosphorylation</a:t>
            </a:r>
          </a:p>
          <a:p>
            <a:r>
              <a:rPr lang="en-US" dirty="0" smtClean="0"/>
              <a:t>If we can detect phosphorylation of proteins after exposure to </a:t>
            </a:r>
            <a:r>
              <a:rPr lang="en-US" dirty="0" err="1" smtClean="0"/>
              <a:t>Erlotinib</a:t>
            </a:r>
            <a:r>
              <a:rPr lang="en-US" dirty="0" smtClean="0"/>
              <a:t>, we know that EGFR was not inhibited and therefore not sensitive.</a:t>
            </a:r>
          </a:p>
          <a:p>
            <a:r>
              <a:rPr lang="en-US" dirty="0" smtClean="0"/>
              <a:t>Western blotting with antibodies at specific residues can distinguish between phosphorylated and phosphorylated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8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78" y="313151"/>
            <a:ext cx="10365515" cy="541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928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experiment tests sensitivity </a:t>
            </a:r>
            <a:r>
              <a:rPr lang="en-US" i="1" dirty="0" smtClean="0"/>
              <a:t>in vitro, </a:t>
            </a:r>
            <a:r>
              <a:rPr lang="en-US" dirty="0" smtClean="0"/>
              <a:t>meaning it does not directly translate to live cells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Erlotinib</a:t>
            </a:r>
            <a:r>
              <a:rPr lang="en-US" dirty="0" smtClean="0"/>
              <a:t> inhibits a mutation, it does not necessarily mean that treatment would be effective for a diseased patient </a:t>
            </a:r>
          </a:p>
          <a:p>
            <a:r>
              <a:rPr lang="en-US" dirty="0" smtClean="0"/>
              <a:t>Another study must be done to asses the dose response of the mutation to </a:t>
            </a:r>
            <a:r>
              <a:rPr lang="en-US" dirty="0" err="1" smtClean="0"/>
              <a:t>Erlotinib</a:t>
            </a:r>
            <a:endParaRPr lang="en-US" dirty="0" smtClean="0"/>
          </a:p>
          <a:p>
            <a:r>
              <a:rPr lang="en-US" dirty="0" smtClean="0"/>
              <a:t>There must be a therapeutic window, aka </a:t>
            </a:r>
            <a:r>
              <a:rPr lang="en-US" dirty="0" err="1" smtClean="0"/>
              <a:t>Erlotinib</a:t>
            </a:r>
            <a:r>
              <a:rPr lang="en-US" dirty="0" smtClean="0"/>
              <a:t> must bind to the mutated EGFR with higher affinity than the Wild type EGFR in order to be a viable treatment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3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Lung Cancer and Epidermal Growth Factor Receptor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 cancer is a leading cause cancer-related death  </a:t>
            </a:r>
          </a:p>
          <a:p>
            <a:r>
              <a:rPr lang="en-US" dirty="0" smtClean="0"/>
              <a:t>Two types of lung cancer</a:t>
            </a:r>
          </a:p>
          <a:p>
            <a:pPr lvl="1"/>
            <a:r>
              <a:rPr lang="en-US" dirty="0" smtClean="0"/>
              <a:t>Non small cell (NSCLC) 80-85%</a:t>
            </a:r>
          </a:p>
          <a:p>
            <a:pPr lvl="1"/>
            <a:r>
              <a:rPr lang="en-US" dirty="0" smtClean="0"/>
              <a:t> Small cell (SCLC) 15-20%</a:t>
            </a:r>
          </a:p>
          <a:p>
            <a:pPr lvl="1"/>
            <a:r>
              <a:rPr lang="en-US" dirty="0" smtClean="0"/>
              <a:t>Mutations in Epidermal growth factor receptor account for ~30% of all NSCLC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850" y="4222749"/>
            <a:ext cx="5184775" cy="255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0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EGFR and cancer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91813" cy="4903788"/>
          </a:xfrm>
        </p:spPr>
        <p:txBody>
          <a:bodyPr>
            <a:normAutofit/>
          </a:bodyPr>
          <a:lstStyle/>
          <a:p>
            <a:r>
              <a:rPr lang="en-US" dirty="0" smtClean="0"/>
              <a:t>When active, EGFR initiates several pathways that cause cell growth and proliferation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272" y="2648438"/>
            <a:ext cx="4548850" cy="372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6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EGFR and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06113" cy="46180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EGFR binds to a ligand, EGF, and dimerizes to become active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Activating mutations affect the kinase domain, causing it to be in the active conformation in the absence of a ligand.</a:t>
            </a:r>
          </a:p>
          <a:p>
            <a:pPr lvl="1"/>
            <a:r>
              <a:rPr lang="en-US" dirty="0" smtClean="0"/>
              <a:t>ATP binding then initiates kinase activity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613" y="2357436"/>
            <a:ext cx="5154612" cy="293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96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Inhibiting activating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Tyrosine kinase inhibitors competitively bind to the kinase domain in the place of ATP, stopping kinase activity </a:t>
            </a:r>
          </a:p>
          <a:p>
            <a:r>
              <a:rPr lang="en-US" dirty="0" smtClean="0"/>
              <a:t>Some mutations are more sensitive to tyrosine kinase inhibitors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1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646" y="0"/>
            <a:ext cx="9249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17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exon 20 mutations resistant?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089" y="1415441"/>
            <a:ext cx="10797434" cy="2993721"/>
          </a:xfrm>
        </p:spPr>
        <p:txBody>
          <a:bodyPr/>
          <a:lstStyle/>
          <a:p>
            <a:r>
              <a:rPr lang="en-US" dirty="0" smtClean="0"/>
              <a:t>Yasuda et al 2013 studied the resistance of seven prevalent exon 20 mutations to TKIs</a:t>
            </a:r>
          </a:p>
          <a:p>
            <a:r>
              <a:rPr lang="en-US" dirty="0" smtClean="0"/>
              <a:t>Unexpectedly, they found one mutation that was sensitive. An insertion of four amino acids, FQEA, between residue 763 and 764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59" y="3223846"/>
            <a:ext cx="6951531" cy="363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25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other exon 20 insertion mutations that display sensitivity to tyrosine kinase inhibitors?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9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clinically prevalent exon 20 mutations that have not been tested in vitro</a:t>
            </a:r>
            <a:r>
              <a:rPr lang="en-US" dirty="0" smtClean="0">
                <a:sym typeface="Wingdings"/>
              </a:rPr>
              <a:t> create stable cell lines expressing mutant EGFR expose cell lines to </a:t>
            </a:r>
            <a:r>
              <a:rPr lang="en-US" dirty="0" err="1" smtClean="0">
                <a:sym typeface="Wingdings"/>
              </a:rPr>
              <a:t>Erlotinib</a:t>
            </a:r>
            <a:r>
              <a:rPr lang="en-US" dirty="0" smtClean="0">
                <a:sym typeface="Wingdings"/>
              </a:rPr>
              <a:t> and Western blot EGFR and downstream proteins </a:t>
            </a:r>
            <a:r>
              <a:rPr lang="en-US" dirty="0" err="1" smtClean="0">
                <a:sym typeface="Wingdings"/>
              </a:rPr>
              <a:t>Akt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and ERK1/2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7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543</Words>
  <Application>Microsoft Macintosh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Wingdings</vt:lpstr>
      <vt:lpstr>Arial</vt:lpstr>
      <vt:lpstr>Office Theme</vt:lpstr>
      <vt:lpstr>Defining Epidermal Growth Factor Receptor exon 20 mutant sensitivity to tyrosine kinase inhibition</vt:lpstr>
      <vt:lpstr>Lung Cancer and Epidermal Growth Factor Receptor</vt:lpstr>
      <vt:lpstr>EGFR and cancer </vt:lpstr>
      <vt:lpstr>EGFR and cancer</vt:lpstr>
      <vt:lpstr>Inhibiting activating mutations</vt:lpstr>
      <vt:lpstr>PowerPoint Presentation</vt:lpstr>
      <vt:lpstr>What makes exon 20 mutations resistant?</vt:lpstr>
      <vt:lpstr>Experimental Question</vt:lpstr>
      <vt:lpstr>My Experiment </vt:lpstr>
      <vt:lpstr>Expressing mutations</vt:lpstr>
      <vt:lpstr>Western Blotting </vt:lpstr>
      <vt:lpstr>Predictions</vt:lpstr>
      <vt:lpstr>PowerPoint Presentation</vt:lpstr>
      <vt:lpstr>Limitations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Epidermal Growth Factor Receptor exon 20 mutant sensitivity to tyrosine kinase inhibition</dc:title>
  <dc:creator>Danny Rayes</dc:creator>
  <cp:lastModifiedBy>Danny Rayes</cp:lastModifiedBy>
  <cp:revision>15</cp:revision>
  <dcterms:created xsi:type="dcterms:W3CDTF">2017-05-03T15:42:40Z</dcterms:created>
  <dcterms:modified xsi:type="dcterms:W3CDTF">2017-05-03T18:00:56Z</dcterms:modified>
</cp:coreProperties>
</file>