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9" r:id="rId1"/>
  </p:sldMasterIdLst>
  <p:notesMasterIdLst>
    <p:notesMasterId r:id="rId26"/>
  </p:notesMasterIdLst>
  <p:sldIdLst>
    <p:sldId id="257" r:id="rId2"/>
    <p:sldId id="258" r:id="rId3"/>
    <p:sldId id="264" r:id="rId4"/>
    <p:sldId id="265" r:id="rId5"/>
    <p:sldId id="270" r:id="rId6"/>
    <p:sldId id="272" r:id="rId7"/>
    <p:sldId id="271" r:id="rId8"/>
    <p:sldId id="269" r:id="rId9"/>
    <p:sldId id="273" r:id="rId10"/>
    <p:sldId id="267" r:id="rId11"/>
    <p:sldId id="275" r:id="rId12"/>
    <p:sldId id="288" r:id="rId13"/>
    <p:sldId id="277" r:id="rId14"/>
    <p:sldId id="286" r:id="rId15"/>
    <p:sldId id="278" r:id="rId16"/>
    <p:sldId id="279" r:id="rId17"/>
    <p:sldId id="280" r:id="rId18"/>
    <p:sldId id="281" r:id="rId19"/>
    <p:sldId id="283" r:id="rId20"/>
    <p:sldId id="282" r:id="rId21"/>
    <p:sldId id="284" r:id="rId22"/>
    <p:sldId id="291" r:id="rId23"/>
    <p:sldId id="293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46B"/>
    <a:srgbClr val="7B592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9345" autoAdjust="0"/>
  </p:normalViewPr>
  <p:slideViewPr>
    <p:cSldViewPr snapToGrid="0">
      <p:cViewPr>
        <p:scale>
          <a:sx n="60" d="100"/>
          <a:sy n="60" d="100"/>
        </p:scale>
        <p:origin x="8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27D3A-B76F-4931-B90F-97242651D6B0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CCC3-007A-4322-B1FF-9401FA4B2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1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2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81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98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1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74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40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5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1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7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20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9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5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0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7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D19FB2-3AAB-4D03-B13A-2960828C78E3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48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8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CF0FD78B-DB02-4362-BCDC-98A55456977C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795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9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0F39F4F5-F4D2-4D2A-AB60-88D37ADCB869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127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5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7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1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6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51CF1133-3259-4C45-BABA-5B62D9C6F78D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3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29" y="1622838"/>
            <a:ext cx="10389921" cy="3657600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>
                <a:latin typeface="Century Schoolbook" panose="02040604050505020304" pitchFamily="18" charset="0"/>
              </a:rPr>
              <a:t>The effect of duplication of the variable region stem loop structures of the 3’UTR on sfRNA virulence in the dengue virus</a:t>
            </a:r>
            <a:endParaRPr lang="en-US" sz="4800" dirty="0">
              <a:latin typeface="Century Schoolbook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4930" y="5141693"/>
            <a:ext cx="595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NIKHITA PUTHUVEETIL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3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1029666" cy="900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Duplication of Stem Loops Work</a:t>
            </a:r>
            <a:endParaRPr lang="en-US" dirty="0"/>
          </a:p>
        </p:txBody>
      </p:sp>
      <p:pic>
        <p:nvPicPr>
          <p:cNvPr id="3" name="Picture 2" descr="Image result for hair pin lo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66465" y="2382725"/>
            <a:ext cx="4548401" cy="31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hair pin lo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29863" y="4242107"/>
            <a:ext cx="2214633" cy="150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006451" y="3898280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805081" y="2524834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375631" y="1809187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453345" y="4961290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453344" y="3159905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07" y="1370225"/>
            <a:ext cx="2242937" cy="1667138"/>
          </a:xfrm>
          <a:prstGeom prst="rect">
            <a:avLst/>
          </a:prstGeom>
        </p:spPr>
      </p:pic>
      <p:pic>
        <p:nvPicPr>
          <p:cNvPr id="14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5911488" y="2203794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ultiply 14"/>
          <p:cNvSpPr/>
          <p:nvPr/>
        </p:nvSpPr>
        <p:spPr>
          <a:xfrm>
            <a:off x="5971647" y="2788646"/>
            <a:ext cx="1491916" cy="1640153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1029666" cy="900632"/>
          </a:xfrm>
        </p:spPr>
        <p:txBody>
          <a:bodyPr>
            <a:normAutofit fontScale="90000"/>
          </a:bodyPr>
          <a:lstStyle/>
          <a:p>
            <a:r>
              <a:rPr lang="en-US" dirty="0"/>
              <a:t>How Duplication of Stem Loops Work</a:t>
            </a:r>
          </a:p>
        </p:txBody>
      </p:sp>
      <p:pic>
        <p:nvPicPr>
          <p:cNvPr id="3" name="Picture 2" descr="Image result for hair pin l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66465" y="2382725"/>
            <a:ext cx="4548401" cy="31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hair pin l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3436" y="2382725"/>
            <a:ext cx="4548401" cy="31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hair pin l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29863" y="4242107"/>
            <a:ext cx="2214633" cy="150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hair pin l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36835" y="4242106"/>
            <a:ext cx="2214633" cy="150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006451" y="3898280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805081" y="2524834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375631" y="1809187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453345" y="4961290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453344" y="3159905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07" y="1370225"/>
            <a:ext cx="2242937" cy="1667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00" y="2155587"/>
            <a:ext cx="1984252" cy="1984252"/>
          </a:xfrm>
          <a:prstGeom prst="rect">
            <a:avLst/>
          </a:prstGeom>
        </p:spPr>
      </p:pic>
      <p:pic>
        <p:nvPicPr>
          <p:cNvPr id="16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290765" y="2027997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rved Down Arrow 16"/>
          <p:cNvSpPr/>
          <p:nvPr/>
        </p:nvSpPr>
        <p:spPr>
          <a:xfrm flipH="1">
            <a:off x="1254033" y="2524834"/>
            <a:ext cx="2551908" cy="9353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Image result for dengue viru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2555122" y="3147713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65" y="272356"/>
            <a:ext cx="10784006" cy="8869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C546B"/>
                </a:solidFill>
              </a:rPr>
              <a:t>Stem Loops are the starting</a:t>
            </a:r>
            <a:r>
              <a:rPr lang="en-US" dirty="0"/>
              <a:t> point </a:t>
            </a:r>
            <a:r>
              <a:rPr lang="en-US" dirty="0" smtClean="0"/>
              <a:t>for </a:t>
            </a:r>
            <a:r>
              <a:rPr lang="en-US" dirty="0" err="1" smtClean="0"/>
              <a:t>subgenomic</a:t>
            </a:r>
            <a:r>
              <a:rPr lang="en-US" dirty="0" smtClean="0"/>
              <a:t> flavivirus RNA (sfRNA)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5" y="1733215"/>
            <a:ext cx="10864516" cy="3397585"/>
          </a:xfrm>
          <a:prstGeom prst="rect">
            <a:avLst/>
          </a:prstGeom>
        </p:spPr>
      </p:pic>
      <p:sp>
        <p:nvSpPr>
          <p:cNvPr id="5" name="Pie 4"/>
          <p:cNvSpPr/>
          <p:nvPr/>
        </p:nvSpPr>
        <p:spPr>
          <a:xfrm rot="2966034">
            <a:off x="516001" y="2979674"/>
            <a:ext cx="1733265" cy="2156346"/>
          </a:xfrm>
          <a:prstGeom prst="pi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60" y="4889356"/>
            <a:ext cx="1746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1C546B"/>
                </a:solidFill>
                <a:latin typeface="+mj-lt"/>
              </a:rPr>
              <a:t>XRN1</a:t>
            </a:r>
            <a:endParaRPr lang="en-US" sz="44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87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784006" cy="886985"/>
          </a:xfrm>
        </p:spPr>
        <p:txBody>
          <a:bodyPr/>
          <a:lstStyle/>
          <a:p>
            <a:r>
              <a:rPr lang="en-US" dirty="0" smtClean="0">
                <a:solidFill>
                  <a:srgbClr val="1C546B"/>
                </a:solidFill>
              </a:rPr>
              <a:t>Starting</a:t>
            </a:r>
            <a:r>
              <a:rPr lang="en-US" dirty="0" smtClean="0"/>
              <a:t> point for sfRNA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3"/>
          <a:stretch/>
        </p:blipFill>
        <p:spPr>
          <a:xfrm>
            <a:off x="7820167" y="1733215"/>
            <a:ext cx="3972784" cy="3397585"/>
          </a:xfrm>
          <a:prstGeom prst="rect">
            <a:avLst/>
          </a:prstGeom>
        </p:spPr>
      </p:pic>
      <p:sp>
        <p:nvSpPr>
          <p:cNvPr id="5" name="Pie 4"/>
          <p:cNvSpPr/>
          <p:nvPr/>
        </p:nvSpPr>
        <p:spPr>
          <a:xfrm rot="2966034">
            <a:off x="6670004" y="2979674"/>
            <a:ext cx="1733265" cy="2156346"/>
          </a:xfrm>
          <a:prstGeom prst="pi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1618" y="4683830"/>
            <a:ext cx="1746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1C546B"/>
                </a:solidFill>
                <a:latin typeface="+mj-lt"/>
              </a:rPr>
              <a:t>XRN1</a:t>
            </a:r>
            <a:endParaRPr lang="en-US" sz="44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50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784006" cy="886985"/>
          </a:xfrm>
        </p:spPr>
        <p:txBody>
          <a:bodyPr/>
          <a:lstStyle/>
          <a:p>
            <a:r>
              <a:rPr lang="en-US" dirty="0" smtClean="0">
                <a:solidFill>
                  <a:srgbClr val="1C546B"/>
                </a:solidFill>
              </a:rPr>
              <a:t>Starting</a:t>
            </a:r>
            <a:r>
              <a:rPr lang="en-US" dirty="0" smtClean="0"/>
              <a:t> point for sfRNA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3"/>
          <a:stretch/>
        </p:blipFill>
        <p:spPr>
          <a:xfrm>
            <a:off x="7820167" y="1733215"/>
            <a:ext cx="3972784" cy="3397585"/>
          </a:xfrm>
          <a:prstGeom prst="rect">
            <a:avLst/>
          </a:prstGeom>
        </p:spPr>
      </p:pic>
      <p:sp>
        <p:nvSpPr>
          <p:cNvPr id="5" name="Pie 4"/>
          <p:cNvSpPr/>
          <p:nvPr/>
        </p:nvSpPr>
        <p:spPr>
          <a:xfrm rot="2966034">
            <a:off x="6670004" y="2979674"/>
            <a:ext cx="1733265" cy="2156346"/>
          </a:xfrm>
          <a:prstGeom prst="pi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1618" y="4683830"/>
            <a:ext cx="1746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1C546B"/>
                </a:solidFill>
                <a:latin typeface="+mj-lt"/>
              </a:rPr>
              <a:t>XRN1</a:t>
            </a:r>
            <a:endParaRPr lang="en-US" sz="44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817370"/>
            <a:ext cx="5361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XRN1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is an exoribonuclease created as a part of the host immune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XRN1 stalls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at stem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Resulting structure is sfRNA</a:t>
            </a:r>
            <a:endParaRPr lang="en-US" sz="2400" dirty="0" smtClean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14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784006" cy="886985"/>
          </a:xfrm>
        </p:spPr>
        <p:txBody>
          <a:bodyPr/>
          <a:lstStyle/>
          <a:p>
            <a:r>
              <a:rPr lang="en-US" dirty="0" smtClean="0">
                <a:solidFill>
                  <a:srgbClr val="1C546B"/>
                </a:solidFill>
              </a:rPr>
              <a:t>Functions of sfRNA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238835" y="2143709"/>
            <a:ext cx="3658885" cy="15967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84878" y="4260377"/>
            <a:ext cx="1733266" cy="2197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657774" y="3896436"/>
            <a:ext cx="1733266" cy="2197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4179" y="2490717"/>
            <a:ext cx="5107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1C546B"/>
                </a:solidFill>
                <a:latin typeface="+mj-lt"/>
              </a:rPr>
              <a:t>Immune Response</a:t>
            </a:r>
            <a:endParaRPr lang="en-US" sz="60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3540" y="3563076"/>
            <a:ext cx="1733266" cy="21972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50913" y="1543208"/>
            <a:ext cx="1733266" cy="21972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784006" cy="886985"/>
          </a:xfrm>
        </p:spPr>
        <p:txBody>
          <a:bodyPr/>
          <a:lstStyle/>
          <a:p>
            <a:r>
              <a:rPr lang="en-US" dirty="0" smtClean="0">
                <a:solidFill>
                  <a:srgbClr val="1C546B"/>
                </a:solidFill>
              </a:rPr>
              <a:t>Functions of the sfRNA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2495118" y="1863425"/>
            <a:ext cx="3658885" cy="159678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657774" y="3896436"/>
            <a:ext cx="1733266" cy="2197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4179" y="2490717"/>
            <a:ext cx="5107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1C546B"/>
                </a:solidFill>
                <a:latin typeface="+mj-lt"/>
              </a:rPr>
              <a:t>Immune Response</a:t>
            </a:r>
            <a:endParaRPr lang="en-US" sz="60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50913" y="1543208"/>
            <a:ext cx="1733266" cy="219728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3653545" y="4798704"/>
            <a:ext cx="3658885" cy="159678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1692028" y="3837042"/>
            <a:ext cx="3658885" cy="159678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263540" y="3563076"/>
            <a:ext cx="1733266" cy="219728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0631606" y="2101755"/>
            <a:ext cx="1023582" cy="2429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84878" y="4260377"/>
            <a:ext cx="1733266" cy="2197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208460" y="749589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1447676" y="424092"/>
            <a:ext cx="1007512" cy="2267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75" y="573326"/>
            <a:ext cx="11288974" cy="805098"/>
          </a:xfrm>
        </p:spPr>
        <p:txBody>
          <a:bodyPr/>
          <a:lstStyle/>
          <a:p>
            <a:r>
              <a:rPr lang="en-US" dirty="0" smtClean="0"/>
              <a:t>Two stem loops      vs.    one stem loop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7217243" y="1877073"/>
            <a:ext cx="4369706" cy="197159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1041632" y="1877073"/>
            <a:ext cx="4369706" cy="197159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28733" b="25686"/>
          <a:stretch/>
        </p:blipFill>
        <p:spPr>
          <a:xfrm>
            <a:off x="400187" y="1877073"/>
            <a:ext cx="641445" cy="197159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642633"/>
            <a:ext cx="11586949" cy="8050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does it change the virulence of sfRNA in humans?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762000" y="2734101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906836" cy="846041"/>
          </a:xfrm>
        </p:spPr>
        <p:txBody>
          <a:bodyPr>
            <a:normAutofit/>
          </a:bodyPr>
          <a:lstStyle/>
          <a:p>
            <a:r>
              <a:rPr lang="en-US" dirty="0" smtClean="0"/>
              <a:t>Step 1: Generate sfRNA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87355" y="2634018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39755" y="2786418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901588" y="2574877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53988" y="2802340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90517" y="3002507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32" y="2916070"/>
            <a:ext cx="1443223" cy="1072724"/>
          </a:xfrm>
          <a:prstGeom prst="rect">
            <a:avLst/>
          </a:prstGeom>
        </p:spPr>
      </p:pic>
      <p:sp>
        <p:nvSpPr>
          <p:cNvPr id="19" name="Curved Down Arrow 18"/>
          <p:cNvSpPr/>
          <p:nvPr/>
        </p:nvSpPr>
        <p:spPr>
          <a:xfrm>
            <a:off x="3493827" y="1568569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35301" y="2568706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9160656" y="2468623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9313056" y="2621023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0027289" y="2636945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863818" y="2837112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3" y="2865063"/>
            <a:ext cx="987160" cy="73374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5183111" y="2737028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08466" y="2636945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760866" y="2789345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475099" y="2805267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311628" y="3005434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43" y="3033385"/>
            <a:ext cx="987160" cy="733740"/>
          </a:xfrm>
          <a:prstGeom prst="rect">
            <a:avLst/>
          </a:prstGeom>
        </p:spPr>
      </p:pic>
      <p:sp>
        <p:nvSpPr>
          <p:cNvPr id="38" name="Curved Down Arrow 37"/>
          <p:cNvSpPr/>
          <p:nvPr/>
        </p:nvSpPr>
        <p:spPr>
          <a:xfrm>
            <a:off x="700098" y="1408212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>
            <a:off x="7052077" y="1530231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" name="Picture 39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9175086" y="4083401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rved Down Arrow 40"/>
          <p:cNvSpPr/>
          <p:nvPr/>
        </p:nvSpPr>
        <p:spPr>
          <a:xfrm rot="5400000">
            <a:off x="10450080" y="3374848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2" name="Picture 2" descr="Image result for rna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r="29234"/>
          <a:stretch/>
        </p:blipFill>
        <p:spPr bwMode="auto">
          <a:xfrm>
            <a:off x="9443758" y="3636408"/>
            <a:ext cx="1275764" cy="2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-21772" y="571607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143" y="4180114"/>
            <a:ext cx="80336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C546B"/>
                </a:solidFill>
                <a:latin typeface="+mj-lt"/>
              </a:rPr>
              <a:t>Infect mosquito cells with dengue 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C546B"/>
                </a:solidFill>
                <a:latin typeface="+mj-lt"/>
              </a:rPr>
              <a:t>Serial passage in same cell line for 10 passages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C546B"/>
                </a:solidFill>
                <a:latin typeface="+mj-lt"/>
              </a:rPr>
              <a:t>Will create a genome that is adapted to a mosquito environment</a:t>
            </a:r>
            <a:endParaRPr lang="en-US" sz="26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6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906836" cy="846041"/>
          </a:xfrm>
        </p:spPr>
        <p:txBody>
          <a:bodyPr>
            <a:normAutofit/>
          </a:bodyPr>
          <a:lstStyle/>
          <a:p>
            <a:r>
              <a:rPr lang="en-US" dirty="0" smtClean="0"/>
              <a:t>Step 1: Generate sfRNA</a:t>
            </a:r>
            <a:endParaRPr lang="en-US" dirty="0"/>
          </a:p>
        </p:txBody>
      </p:sp>
      <p:pic>
        <p:nvPicPr>
          <p:cNvPr id="40" name="Picture 39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304041" y="1381144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rna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r="29234"/>
          <a:stretch/>
        </p:blipFill>
        <p:spPr bwMode="auto">
          <a:xfrm>
            <a:off x="572713" y="934151"/>
            <a:ext cx="1275764" cy="2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02257" y="2142699"/>
            <a:ext cx="2661313" cy="42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74791" y="3000058"/>
            <a:ext cx="278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C546B"/>
                </a:solidFill>
                <a:latin typeface="+mj-lt"/>
              </a:rPr>
              <a:t>Sequencing</a:t>
            </a:r>
            <a:endParaRPr lang="en-US" sz="3600" dirty="0">
              <a:solidFill>
                <a:srgbClr val="1C546B"/>
              </a:solidFill>
              <a:latin typeface="+mj-lt"/>
            </a:endParaRPr>
          </a:p>
        </p:txBody>
      </p:sp>
      <p:pic>
        <p:nvPicPr>
          <p:cNvPr id="13314" name="Picture 2" descr="Image result for d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60" y="1381144"/>
            <a:ext cx="985388" cy="29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579427" y="2660546"/>
            <a:ext cx="278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Reverse Transcriptase</a:t>
            </a:r>
            <a:endParaRPr lang="en-US" sz="24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636207" y="2347415"/>
            <a:ext cx="2661313" cy="42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358934" y="1819533"/>
            <a:ext cx="2891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Sequence for a mosquito-adapted virus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Curved Down Arrow 6"/>
          <p:cNvSpPr/>
          <p:nvPr/>
        </p:nvSpPr>
        <p:spPr>
          <a:xfrm rot="5400000">
            <a:off x="9553540" y="4340099"/>
            <a:ext cx="2106476" cy="10322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6356457" y="4774318"/>
            <a:ext cx="3220810" cy="1416924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1970478" y="4774318"/>
            <a:ext cx="3220810" cy="1416924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28733" b="25686"/>
          <a:stretch/>
        </p:blipFill>
        <p:spPr>
          <a:xfrm>
            <a:off x="1497684" y="4774318"/>
            <a:ext cx="472794" cy="14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 external file that holds a picture, illustration, etc.&#10;Object name is tropmed-87-584-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99" y="1615045"/>
            <a:ext cx="8290979" cy="46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768940" cy="948488"/>
          </a:xfrm>
        </p:spPr>
        <p:txBody>
          <a:bodyPr/>
          <a:lstStyle/>
          <a:p>
            <a:r>
              <a:rPr lang="en-US" dirty="0" smtClean="0"/>
              <a:t>Outbreaks of Dengue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0975075" cy="846041"/>
          </a:xfrm>
        </p:spPr>
        <p:txBody>
          <a:bodyPr/>
          <a:lstStyle/>
          <a:p>
            <a:r>
              <a:rPr lang="en-US" dirty="0" smtClean="0"/>
              <a:t>Step 2: Test for Resistance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17" y="1830070"/>
            <a:ext cx="6538913" cy="3484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999" y="1577340"/>
            <a:ext cx="37071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Attach a fluorescent aptamer downstream the sfRNA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Attach a 40 nucleotide leader sequence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upstream</a:t>
            </a:r>
            <a:endParaRPr lang="en-US" sz="2400" dirty="0" smtClean="0">
              <a:solidFill>
                <a:srgbClr val="1C546B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If sfRNA is resistant to XRN1, then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fluorescence will be maintained</a:t>
            </a:r>
            <a:endParaRPr lang="en-US" sz="24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2060" y="194310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XRN1</a:t>
            </a:r>
            <a:endParaRPr lang="en-US" sz="24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74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674824" cy="805098"/>
          </a:xfrm>
        </p:spPr>
        <p:txBody>
          <a:bodyPr/>
          <a:lstStyle/>
          <a:p>
            <a:r>
              <a:rPr lang="en-US" dirty="0" smtClean="0"/>
              <a:t>Step 3: Test for Virulence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3369738" y="1686507"/>
            <a:ext cx="2498652" cy="96354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504300" y="1688218"/>
            <a:ext cx="2498652" cy="96354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28733" b="25686"/>
          <a:stretch/>
        </p:blipFill>
        <p:spPr>
          <a:xfrm>
            <a:off x="137514" y="1688218"/>
            <a:ext cx="366786" cy="963542"/>
          </a:xfrm>
          <a:prstGeom prst="rect">
            <a:avLst/>
          </a:prstGeom>
        </p:spPr>
      </p:pic>
      <p:pic>
        <p:nvPicPr>
          <p:cNvPr id="1026" name="Picture 2" descr="Image result for dendritic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4" y="3167743"/>
            <a:ext cx="3286693" cy="20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094490" y="2373086"/>
            <a:ext cx="659136" cy="16872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91773" y="2492829"/>
            <a:ext cx="590189" cy="13171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mage result for dendritic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19" y="3159657"/>
            <a:ext cx="3457021" cy="21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1686507"/>
            <a:ext cx="4321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sfRNA will be transfected into human dendritic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Dendritic cells will produce an immune response due to the sfRNA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Will show if the sfRNA can adapt to a new environment: humans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May show the effects of duplication of the stem loops</a:t>
            </a:r>
            <a:endParaRPr lang="en-US" sz="24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96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674824" cy="805098"/>
          </a:xfrm>
        </p:spPr>
        <p:txBody>
          <a:bodyPr/>
          <a:lstStyle/>
          <a:p>
            <a:r>
              <a:rPr lang="en-US" dirty="0" smtClean="0"/>
              <a:t>Step 3: Test for Virulence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429292" y="1532652"/>
            <a:ext cx="1942830" cy="87972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28733" b="25686"/>
          <a:stretch/>
        </p:blipFill>
        <p:spPr>
          <a:xfrm>
            <a:off x="250215" y="1532652"/>
            <a:ext cx="285196" cy="879726"/>
          </a:xfrm>
          <a:prstGeom prst="rect">
            <a:avLst/>
          </a:prstGeom>
        </p:spPr>
      </p:pic>
      <p:pic>
        <p:nvPicPr>
          <p:cNvPr id="1026" name="Picture 2" descr="Image result for dendritic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663" y="3419800"/>
            <a:ext cx="3270650" cy="20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Left Arrow 5"/>
          <p:cNvSpPr/>
          <p:nvPr/>
        </p:nvSpPr>
        <p:spPr>
          <a:xfrm>
            <a:off x="2521198" y="2448250"/>
            <a:ext cx="600070" cy="15646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4793" y="1631113"/>
            <a:ext cx="162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C546B"/>
                </a:solidFill>
                <a:latin typeface="+mj-lt"/>
              </a:rPr>
              <a:t>RNA Binding Proteins</a:t>
            </a:r>
            <a:endParaRPr lang="en-US" sz="2000" dirty="0">
              <a:solidFill>
                <a:srgbClr val="1C546B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55368" y="4509899"/>
            <a:ext cx="2037661" cy="686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88818" y="5438357"/>
            <a:ext cx="120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IFN-</a:t>
            </a:r>
            <a:r>
              <a:rPr lang="el-GR" sz="2800" dirty="0" smtClean="0">
                <a:solidFill>
                  <a:srgbClr val="1C546B"/>
                </a:solidFill>
                <a:latin typeface="+mj-lt"/>
              </a:rPr>
              <a:t>β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39181" y="4639525"/>
            <a:ext cx="266754" cy="6860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 descr="Image result for d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9582" y="3644381"/>
            <a:ext cx="1299769" cy="5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316419" y="4509899"/>
            <a:ext cx="266754" cy="6860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67747" y="1935542"/>
            <a:ext cx="6170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RNA Binding Proteins will attempt to destroy sfRNA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If successful, they will activate interferon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genes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causes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an increase in the levels of Interferon-</a:t>
            </a:r>
            <a:r>
              <a:rPr lang="el-GR" sz="2400" dirty="0" smtClean="0">
                <a:solidFill>
                  <a:srgbClr val="1C546B"/>
                </a:solidFill>
                <a:latin typeface="+mj-lt"/>
              </a:rPr>
              <a:t>β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, (IFN-</a:t>
            </a:r>
            <a:r>
              <a:rPr lang="el-GR" sz="2400" dirty="0" smtClean="0">
                <a:solidFill>
                  <a:srgbClr val="1C546B"/>
                </a:solidFill>
                <a:latin typeface="+mj-lt"/>
              </a:rPr>
              <a:t>β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) an inflammatory cytokine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ELISA will measure the level of IFN-</a:t>
            </a:r>
            <a:r>
              <a:rPr lang="el-GR" sz="2400" dirty="0">
                <a:solidFill>
                  <a:srgbClr val="1C546B"/>
                </a:solidFill>
              </a:rPr>
              <a:t> </a:t>
            </a:r>
            <a:r>
              <a:rPr lang="el-GR" sz="2400" dirty="0">
                <a:solidFill>
                  <a:srgbClr val="1C546B"/>
                </a:solidFill>
                <a:latin typeface="+mj-lt"/>
              </a:rPr>
              <a:t>β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 </a:t>
            </a:r>
            <a:endParaRPr lang="en-US" sz="24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16679" y="1424242"/>
            <a:ext cx="204519" cy="527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112160" y="1993171"/>
            <a:ext cx="204519" cy="527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521198" y="1782613"/>
            <a:ext cx="204519" cy="527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674824" cy="805098"/>
          </a:xfrm>
        </p:spPr>
        <p:txBody>
          <a:bodyPr/>
          <a:lstStyle/>
          <a:p>
            <a:r>
              <a:rPr lang="en-US" dirty="0" smtClean="0"/>
              <a:t>Step 3: Test for Virulence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429292" y="1532652"/>
            <a:ext cx="1942830" cy="87972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28733" b="25686"/>
          <a:stretch/>
        </p:blipFill>
        <p:spPr>
          <a:xfrm>
            <a:off x="250215" y="1532652"/>
            <a:ext cx="285196" cy="879726"/>
          </a:xfrm>
          <a:prstGeom prst="rect">
            <a:avLst/>
          </a:prstGeom>
        </p:spPr>
      </p:pic>
      <p:pic>
        <p:nvPicPr>
          <p:cNvPr id="1026" name="Picture 2" descr="Image result for dendritic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663" y="3419800"/>
            <a:ext cx="3270650" cy="20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Left Arrow 5"/>
          <p:cNvSpPr/>
          <p:nvPr/>
        </p:nvSpPr>
        <p:spPr>
          <a:xfrm>
            <a:off x="2521198" y="2448250"/>
            <a:ext cx="600070" cy="15646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4793" y="1631113"/>
            <a:ext cx="162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C546B"/>
                </a:solidFill>
                <a:latin typeface="+mj-lt"/>
              </a:rPr>
              <a:t>RNA Binding Proteins</a:t>
            </a:r>
            <a:endParaRPr lang="en-US" sz="2000" dirty="0">
              <a:solidFill>
                <a:srgbClr val="1C546B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55368" y="4509899"/>
            <a:ext cx="2037661" cy="686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88818" y="5438357"/>
            <a:ext cx="120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IFN-</a:t>
            </a:r>
            <a:r>
              <a:rPr lang="el-GR" sz="2800" dirty="0" smtClean="0">
                <a:solidFill>
                  <a:srgbClr val="1C546B"/>
                </a:solidFill>
                <a:latin typeface="+mj-lt"/>
              </a:rPr>
              <a:t>β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39181" y="4639525"/>
            <a:ext cx="266754" cy="6860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 descr="Image result for d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9582" y="3644381"/>
            <a:ext cx="1299769" cy="5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316419" y="4509899"/>
            <a:ext cx="266754" cy="6860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67747" y="1935542"/>
            <a:ext cx="6043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sfRNA will bind to RNA binding proteins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Will stop the activation of interferon genes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Causes a decrease of secretion of IFN-</a:t>
            </a:r>
            <a:r>
              <a:rPr lang="el-GR" sz="2400" dirty="0" smtClean="0">
                <a:solidFill>
                  <a:srgbClr val="1C546B"/>
                </a:solidFill>
                <a:latin typeface="+mj-lt"/>
              </a:rPr>
              <a:t>β</a:t>
            </a:r>
            <a:endParaRPr lang="en-US" sz="2400" dirty="0" smtClean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16679" y="1424242"/>
            <a:ext cx="204519" cy="527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112160" y="1993171"/>
            <a:ext cx="204519" cy="527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521198" y="1782613"/>
            <a:ext cx="204519" cy="527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ultiply 16"/>
          <p:cNvSpPr/>
          <p:nvPr/>
        </p:nvSpPr>
        <p:spPr>
          <a:xfrm>
            <a:off x="2622110" y="2926243"/>
            <a:ext cx="965035" cy="78158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Multiply 17"/>
          <p:cNvSpPr/>
          <p:nvPr/>
        </p:nvSpPr>
        <p:spPr>
          <a:xfrm>
            <a:off x="2482811" y="4452491"/>
            <a:ext cx="965035" cy="78158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400" dirty="0">
                <a:solidFill>
                  <a:srgbClr val="1C546B"/>
                </a:solidFill>
                <a:latin typeface="+mj-lt"/>
              </a:rPr>
              <a:t>Duplicated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stem loop sfRNA </a:t>
            </a:r>
            <a:r>
              <a:rPr lang="en-US" sz="2400" dirty="0">
                <a:solidFill>
                  <a:srgbClr val="1C546B"/>
                </a:solidFill>
                <a:latin typeface="+mj-lt"/>
              </a:rPr>
              <a:t>should be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virulent</a:t>
            </a:r>
          </a:p>
          <a:p>
            <a:pPr marL="688086" lvl="1" indent="-285750"/>
            <a:r>
              <a:rPr lang="en-US" sz="2200" dirty="0" smtClean="0">
                <a:solidFill>
                  <a:srgbClr val="1C546B"/>
                </a:solidFill>
                <a:latin typeface="+mj-lt"/>
              </a:rPr>
              <a:t>Will show low levels of IFN-</a:t>
            </a:r>
            <a:r>
              <a:rPr lang="el-GR" sz="2200" dirty="0" smtClean="0">
                <a:solidFill>
                  <a:srgbClr val="1C546B"/>
                </a:solidFill>
                <a:latin typeface="+mj-lt"/>
              </a:rPr>
              <a:t>β</a:t>
            </a:r>
            <a:endParaRPr lang="en-US" sz="2200" dirty="0" smtClean="0">
              <a:solidFill>
                <a:srgbClr val="1C546B"/>
              </a:solidFill>
              <a:latin typeface="+mj-lt"/>
            </a:endParaRPr>
          </a:p>
          <a:p>
            <a:pPr marL="688086" lvl="1" indent="-285750"/>
            <a:r>
              <a:rPr lang="en-US" sz="2200" dirty="0" smtClean="0">
                <a:solidFill>
                  <a:srgbClr val="1C546B"/>
                </a:solidFill>
                <a:latin typeface="+mj-lt"/>
              </a:rPr>
              <a:t>XRN1 resistant</a:t>
            </a:r>
          </a:p>
          <a:p>
            <a:pPr marL="688086" lvl="1" indent="-285750"/>
            <a:r>
              <a:rPr lang="en-US" sz="2200" dirty="0" smtClean="0">
                <a:solidFill>
                  <a:srgbClr val="1C546B"/>
                </a:solidFill>
                <a:latin typeface="+mj-lt"/>
              </a:rPr>
              <a:t>Since:</a:t>
            </a:r>
          </a:p>
          <a:p>
            <a:pPr marL="1145286" lvl="2" indent="-285750"/>
            <a:r>
              <a:rPr lang="en-US" sz="2000" dirty="0" smtClean="0">
                <a:solidFill>
                  <a:srgbClr val="1C546B"/>
                </a:solidFill>
                <a:latin typeface="+mj-lt"/>
              </a:rPr>
              <a:t>Second stem loop will provide it the advantage to grow in a human environment</a:t>
            </a:r>
            <a:endParaRPr lang="en-US" sz="2000" dirty="0">
              <a:solidFill>
                <a:srgbClr val="1C546B"/>
              </a:solidFill>
              <a:latin typeface="+mj-lt"/>
            </a:endParaRPr>
          </a:p>
          <a:p>
            <a:pPr marL="285750" indent="-285750"/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The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one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stem loop sfRNA should show low virulence </a:t>
            </a:r>
          </a:p>
          <a:p>
            <a:pPr marL="688086" lvl="1" indent="-285750"/>
            <a:r>
              <a:rPr lang="en-US" sz="2200" dirty="0" smtClean="0">
                <a:solidFill>
                  <a:srgbClr val="1C546B"/>
                </a:solidFill>
                <a:latin typeface="+mj-lt"/>
              </a:rPr>
              <a:t>XRN1 </a:t>
            </a:r>
            <a:r>
              <a:rPr lang="en-US" sz="2200" dirty="0" smtClean="0">
                <a:solidFill>
                  <a:srgbClr val="1C546B"/>
                </a:solidFill>
                <a:latin typeface="+mj-lt"/>
              </a:rPr>
              <a:t>resistant</a:t>
            </a:r>
          </a:p>
          <a:p>
            <a:pPr marL="0" indent="0">
              <a:buNone/>
            </a:pPr>
            <a:endParaRPr lang="en-US" sz="2200" dirty="0">
              <a:solidFill>
                <a:srgbClr val="1C546B"/>
              </a:solidFill>
              <a:latin typeface="+mj-lt"/>
            </a:endParaRPr>
          </a:p>
          <a:p>
            <a:endParaRPr lang="en-US" dirty="0">
              <a:solidFill>
                <a:srgbClr val="1C546B"/>
              </a:solidFill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602957" y="4392832"/>
            <a:ext cx="3783986" cy="152768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-1" b="25686"/>
          <a:stretch/>
        </p:blipFill>
        <p:spPr>
          <a:xfrm>
            <a:off x="1215804" y="2410784"/>
            <a:ext cx="3171139" cy="157369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28733" b="25686"/>
          <a:stretch/>
        </p:blipFill>
        <p:spPr>
          <a:xfrm>
            <a:off x="756151" y="2410784"/>
            <a:ext cx="465503" cy="15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-Turn Arrow 21"/>
          <p:cNvSpPr/>
          <p:nvPr/>
        </p:nvSpPr>
        <p:spPr>
          <a:xfrm flipH="1">
            <a:off x="2057400" y="1415630"/>
            <a:ext cx="7628021" cy="1005959"/>
          </a:xfrm>
          <a:prstGeom prst="uturnArrow">
            <a:avLst>
              <a:gd name="adj1" fmla="val 15432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47" y="276252"/>
            <a:ext cx="11208327" cy="972239"/>
          </a:xfrm>
        </p:spPr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The dengue virus prefers humans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3" name="Picture 2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8157488" y="1531917"/>
            <a:ext cx="3043989" cy="305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1326353" y="2169590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71" y="1147071"/>
            <a:ext cx="2751357" cy="2045038"/>
          </a:xfrm>
          <a:prstGeom prst="rect">
            <a:avLst/>
          </a:prstGeom>
        </p:spPr>
      </p:pic>
      <p:pic>
        <p:nvPicPr>
          <p:cNvPr id="7" name="Picture 2" descr="Image result for monkey silhouet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38" y="3145673"/>
            <a:ext cx="3924486" cy="27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U-Turn Arrow 22"/>
          <p:cNvSpPr/>
          <p:nvPr/>
        </p:nvSpPr>
        <p:spPr>
          <a:xfrm flipH="1" flipV="1">
            <a:off x="7255042" y="4277753"/>
            <a:ext cx="2424440" cy="1179093"/>
          </a:xfrm>
          <a:prstGeom prst="uturnArrow">
            <a:avLst>
              <a:gd name="adj1" fmla="val 15432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24" y="4561881"/>
            <a:ext cx="2172872" cy="16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-Turn Arrow 21"/>
          <p:cNvSpPr/>
          <p:nvPr/>
        </p:nvSpPr>
        <p:spPr>
          <a:xfrm flipH="1">
            <a:off x="2057400" y="1415630"/>
            <a:ext cx="7628021" cy="1005959"/>
          </a:xfrm>
          <a:prstGeom prst="uturnArrow">
            <a:avLst>
              <a:gd name="adj1" fmla="val 15432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47" y="276252"/>
            <a:ext cx="11208327" cy="972239"/>
          </a:xfrm>
        </p:spPr>
        <p:txBody>
          <a:bodyPr/>
          <a:lstStyle/>
          <a:p>
            <a:r>
              <a:rPr lang="en-US" dirty="0" smtClean="0"/>
              <a:t>The dengue virus prefers humans  </a:t>
            </a:r>
            <a:endParaRPr lang="en-US" dirty="0"/>
          </a:p>
        </p:txBody>
      </p:sp>
      <p:pic>
        <p:nvPicPr>
          <p:cNvPr id="3" name="Picture 2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8157488" y="1531917"/>
            <a:ext cx="3043989" cy="305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1326353" y="2169590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71" y="1147071"/>
            <a:ext cx="2751357" cy="2045038"/>
          </a:xfrm>
          <a:prstGeom prst="rect">
            <a:avLst/>
          </a:prstGeom>
        </p:spPr>
      </p:pic>
      <p:sp>
        <p:nvSpPr>
          <p:cNvPr id="23" name="U-Turn Arrow 22"/>
          <p:cNvSpPr/>
          <p:nvPr/>
        </p:nvSpPr>
        <p:spPr>
          <a:xfrm flipH="1" flipV="1">
            <a:off x="7255042" y="4277753"/>
            <a:ext cx="2424440" cy="1179093"/>
          </a:xfrm>
          <a:prstGeom prst="uturnArrow">
            <a:avLst>
              <a:gd name="adj1" fmla="val 15432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24" y="4561881"/>
            <a:ext cx="2172872" cy="1615060"/>
          </a:xfrm>
          <a:prstGeom prst="rect">
            <a:avLst/>
          </a:prstGeom>
        </p:spPr>
      </p:pic>
      <p:pic>
        <p:nvPicPr>
          <p:cNvPr id="10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5812060" y="3005687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5985" y="4389112"/>
            <a:ext cx="3391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546B"/>
                </a:solidFill>
                <a:latin typeface="+mj-lt"/>
              </a:rPr>
              <a:t>How do we stop this cycle?</a:t>
            </a:r>
            <a:endParaRPr lang="en-US" sz="32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85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7" y="559678"/>
            <a:ext cx="11694695" cy="896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the dengue virus survive in a host?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8" y="3223329"/>
            <a:ext cx="3408124" cy="2533202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flipH="1">
            <a:off x="7742633" y="2433539"/>
            <a:ext cx="2267717" cy="10288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9213749" y="2579556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na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r="29234"/>
          <a:stretch/>
        </p:blipFill>
        <p:spPr bwMode="auto">
          <a:xfrm>
            <a:off x="9652779" y="2234015"/>
            <a:ext cx="1275764" cy="2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680" y="1954530"/>
            <a:ext cx="3931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Dengue virus affects both humans and mosquitoes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The dengue virus needs to survive in mosquitoes in order to get to its next host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Mutations allow it to adapt to its host</a:t>
            </a:r>
          </a:p>
        </p:txBody>
      </p:sp>
    </p:spTree>
    <p:extLst>
      <p:ext uri="{BB962C8B-B14F-4D97-AF65-F5344CB8AC3E}">
        <p14:creationId xmlns:p14="http://schemas.microsoft.com/office/powerpoint/2010/main" val="11581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1197389" cy="1040522"/>
          </a:xfrm>
        </p:spPr>
        <p:txBody>
          <a:bodyPr/>
          <a:lstStyle/>
          <a:p>
            <a:r>
              <a:rPr lang="en-US" dirty="0" smtClean="0"/>
              <a:t>Dengue genome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5" y="1733215"/>
            <a:ext cx="10864516" cy="33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1197389" cy="10405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Adaptation mutations are usually found in 3’UTR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860215"/>
            <a:ext cx="10864516" cy="34577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51557" y="1952791"/>
            <a:ext cx="4174958" cy="32725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Down Arrow 9"/>
          <p:cNvSpPr/>
          <p:nvPr/>
        </p:nvSpPr>
        <p:spPr>
          <a:xfrm flipH="1">
            <a:off x="2454441" y="2764996"/>
            <a:ext cx="4147783" cy="11091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3642980" y="2101325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7" y="559678"/>
            <a:ext cx="11694695" cy="896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Mutations will be host-specific: only allows survival in one host</a:t>
            </a:r>
            <a:endParaRPr lang="en-US" dirty="0"/>
          </a:p>
        </p:txBody>
      </p:sp>
      <p:pic>
        <p:nvPicPr>
          <p:cNvPr id="4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1049626" y="1932242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8" y="3223329"/>
            <a:ext cx="3408124" cy="2533202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flipH="1">
            <a:off x="7742633" y="2433539"/>
            <a:ext cx="2267717" cy="10288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9213749" y="2579556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na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r="29234"/>
          <a:stretch/>
        </p:blipFill>
        <p:spPr bwMode="auto">
          <a:xfrm>
            <a:off x="9652779" y="2234015"/>
            <a:ext cx="1275764" cy="2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rna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r="29234"/>
          <a:stretch/>
        </p:blipFill>
        <p:spPr bwMode="auto">
          <a:xfrm>
            <a:off x="4006516" y="1748742"/>
            <a:ext cx="1275764" cy="2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/>
          <p:cNvSpPr/>
          <p:nvPr/>
        </p:nvSpPr>
        <p:spPr>
          <a:xfrm>
            <a:off x="1079705" y="2403252"/>
            <a:ext cx="1491916" cy="1640153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1002370" cy="968871"/>
          </a:xfrm>
        </p:spPr>
        <p:txBody>
          <a:bodyPr/>
          <a:lstStyle/>
          <a:p>
            <a:r>
              <a:rPr lang="en-US" dirty="0" smtClean="0"/>
              <a:t>Duplication of a hair pin/stem loop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18" y="1528548"/>
            <a:ext cx="7695842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07151B"/>
      </a:dk2>
      <a:lt2>
        <a:srgbClr val="F2F3F3"/>
      </a:lt2>
      <a:accent1>
        <a:srgbClr val="1C546B"/>
      </a:accent1>
      <a:accent2>
        <a:srgbClr val="606968"/>
      </a:accent2>
      <a:accent3>
        <a:srgbClr val="8D8D35"/>
      </a:accent3>
      <a:accent4>
        <a:srgbClr val="D9A142"/>
      </a:accent4>
      <a:accent5>
        <a:srgbClr val="C47023"/>
      </a:accent5>
      <a:accent6>
        <a:srgbClr val="754D64"/>
      </a:accent6>
      <a:hlink>
        <a:srgbClr val="417E93"/>
      </a:hlink>
      <a:folHlink>
        <a:srgbClr val="A76D89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12434FFF-CE4A-40FC-99FF-CA1400F2E6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469</Words>
  <Application>Microsoft Office PowerPoint</Application>
  <PresentationFormat>Widescreen</PresentationFormat>
  <Paragraphs>86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Schoolbook</vt:lpstr>
      <vt:lpstr>Corbel</vt:lpstr>
      <vt:lpstr>Headlines</vt:lpstr>
      <vt:lpstr>PowerPoint Presentation</vt:lpstr>
      <vt:lpstr>Outbreaks of Dengue</vt:lpstr>
      <vt:lpstr>The dengue virus prefers humans  </vt:lpstr>
      <vt:lpstr>The dengue virus prefers humans  </vt:lpstr>
      <vt:lpstr>How does the dengue virus survive in a host?</vt:lpstr>
      <vt:lpstr>Dengue genome</vt:lpstr>
      <vt:lpstr>Adaptation mutations are usually found in 3’UTR</vt:lpstr>
      <vt:lpstr>Mutations will be host-specific: only allows survival in one host</vt:lpstr>
      <vt:lpstr>Duplication of a hair pin/stem loop</vt:lpstr>
      <vt:lpstr>How Duplication of Stem Loops Work</vt:lpstr>
      <vt:lpstr>How Duplication of Stem Loops Work</vt:lpstr>
      <vt:lpstr>Stem Loops are the starting point for subgenomic flavivirus RNA (sfRNA)</vt:lpstr>
      <vt:lpstr>Starting point for sfRNA</vt:lpstr>
      <vt:lpstr>Starting point for sfRNA</vt:lpstr>
      <vt:lpstr>Functions of sfRNA</vt:lpstr>
      <vt:lpstr>Functions of the sfRNA</vt:lpstr>
      <vt:lpstr>Two stem loops      vs.    one stem loop</vt:lpstr>
      <vt:lpstr>Step 1: Generate sfRNA</vt:lpstr>
      <vt:lpstr>Step 1: Generate sfRNA</vt:lpstr>
      <vt:lpstr>Step 2: Test for Resistance</vt:lpstr>
      <vt:lpstr>Step 3: Test for Virulence</vt:lpstr>
      <vt:lpstr>Step 3: Test for Virulence</vt:lpstr>
      <vt:lpstr>Step 3: Test for Virulence</vt:lpstr>
      <vt:lpstr>Expected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Nikhita Puthuveetil</dc:creator>
  <cp:lastModifiedBy>Nikhita Puthuveetil</cp:lastModifiedBy>
  <cp:revision>61</cp:revision>
  <dcterms:created xsi:type="dcterms:W3CDTF">2017-05-01T17:40:58Z</dcterms:created>
  <dcterms:modified xsi:type="dcterms:W3CDTF">2017-05-03T05:36:56Z</dcterms:modified>
</cp:coreProperties>
</file>