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2" r:id="rId9"/>
    <p:sldId id="264" r:id="rId10"/>
    <p:sldId id="265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84434" autoAdjust="0"/>
  </p:normalViewPr>
  <p:slideViewPr>
    <p:cSldViewPr snapToGrid="0" snapToObjects="1">
      <p:cViewPr varScale="1">
        <p:scale>
          <a:sx n="95" d="100"/>
          <a:sy n="95" d="100"/>
        </p:scale>
        <p:origin x="-8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5C822-F976-8B41-98A7-B8B4E9410654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DA8A6-2EFF-5548-AB9F-02BE36C0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4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www.walldevil.com</a:t>
            </a:r>
            <a:r>
              <a:rPr lang="en-US" dirty="0" smtClean="0"/>
              <a:t>/wallpapers/a44/cool-postcard-background-wallpaper-desktop-design-</a:t>
            </a:r>
            <a:r>
              <a:rPr lang="en-US" dirty="0" err="1" smtClean="0"/>
              <a:t>media.jpg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DA8A6-2EFF-5548-AB9F-02BE36C065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5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www.ihtc.org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-content/uploads/2010/05/Hemophilia-Figure-2-300x290.jpg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DA8A6-2EFF-5548-AB9F-02BE36C065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2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www.spineuniverse.com</a:t>
            </a:r>
            <a:r>
              <a:rPr lang="en-US" dirty="0" smtClean="0"/>
              <a:t>/sites/default/files/</a:t>
            </a:r>
            <a:r>
              <a:rPr lang="en-US" dirty="0" err="1" smtClean="0"/>
              <a:t>imagecache</a:t>
            </a:r>
            <a:r>
              <a:rPr lang="en-US" dirty="0" smtClean="0"/>
              <a:t>/gallery-large/</a:t>
            </a:r>
            <a:r>
              <a:rPr lang="en-US" dirty="0" err="1" smtClean="0"/>
              <a:t>wysiwyg_imageupload</a:t>
            </a:r>
            <a:r>
              <a:rPr lang="en-US" dirty="0" smtClean="0"/>
              <a:t>/3998/2015/10/26/injection5926682_M.jpg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DA8A6-2EFF-5548-AB9F-02BE36C065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6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from Wang et al. (1999)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DA8A6-2EFF-5548-AB9F-02BE36C065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www.enzolifesciences.com</a:t>
            </a:r>
            <a:r>
              <a:rPr lang="en-US" dirty="0" smtClean="0"/>
              <a:t>/</a:t>
            </a:r>
            <a:r>
              <a:rPr lang="en-US" dirty="0" err="1" smtClean="0"/>
              <a:t>fileadmin</a:t>
            </a:r>
            <a:r>
              <a:rPr lang="en-US" dirty="0" smtClean="0"/>
              <a:t>/</a:t>
            </a:r>
            <a:r>
              <a:rPr lang="en-US" dirty="0" err="1" smtClean="0"/>
              <a:t>redacteur</a:t>
            </a:r>
            <a:r>
              <a:rPr lang="en-US" dirty="0" smtClean="0"/>
              <a:t>/</a:t>
            </a:r>
            <a:r>
              <a:rPr lang="en-US" dirty="0" err="1" smtClean="0"/>
              <a:t>bilder</a:t>
            </a:r>
            <a:r>
              <a:rPr lang="en-US" dirty="0" smtClean="0"/>
              <a:t>/Platforms/</a:t>
            </a:r>
            <a:r>
              <a:rPr lang="en-US" dirty="0" err="1" smtClean="0"/>
              <a:t>Immunoassay_and_Assay_Development</a:t>
            </a:r>
            <a:r>
              <a:rPr lang="en-US" dirty="0" smtClean="0"/>
              <a:t>/</a:t>
            </a:r>
            <a:r>
              <a:rPr lang="en-US" dirty="0" err="1" smtClean="0"/>
              <a:t>Immunoassay_kits</a:t>
            </a:r>
            <a:r>
              <a:rPr lang="en-US" dirty="0" smtClean="0"/>
              <a:t>/2014-06-Immunoassay-ELISA-figure1.jpg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DA8A6-2EFF-5548-AB9F-02BE36C065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30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www.iitcinc.com</a:t>
            </a:r>
            <a:r>
              <a:rPr lang="en-US" dirty="0" smtClean="0"/>
              <a:t>/images/</a:t>
            </a:r>
            <a:r>
              <a:rPr lang="en-US" dirty="0" err="1" smtClean="0"/>
              <a:t>tailtempwithrat.jpg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DA8A6-2EFF-5548-AB9F-02BE36C065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5/2/17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5/2/17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5/2/17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21" r:id="rId1"/>
    <p:sldLayoutId id="2147484822" r:id="rId2"/>
    <p:sldLayoutId id="2147484823" r:id="rId3"/>
    <p:sldLayoutId id="2147484824" r:id="rId4"/>
    <p:sldLayoutId id="2147484825" r:id="rId5"/>
    <p:sldLayoutId id="2147484826" r:id="rId6"/>
    <p:sldLayoutId id="2147484827" r:id="rId7"/>
    <p:sldLayoutId id="2147484828" r:id="rId8"/>
    <p:sldLayoutId id="2147484829" r:id="rId9"/>
    <p:sldLayoutId id="2147484830" r:id="rId10"/>
    <p:sldLayoutId id="21474848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Furin</a:t>
            </a:r>
            <a:r>
              <a:rPr lang="en-US" b="1" dirty="0"/>
              <a:t>-Enhanced In Vivo Production of Factor IX</a:t>
            </a:r>
            <a:r>
              <a:rPr lang="en-US" dirty="0"/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Aarthi Prakash</a:t>
            </a:r>
          </a:p>
          <a:p>
            <a:r>
              <a:rPr lang="en-US" dirty="0" smtClean="0"/>
              <a:t>May 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4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4674"/>
            <a:ext cx="7924800" cy="6829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Phenotypic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Tail Clip Test for HB phenotype</a:t>
            </a:r>
          </a:p>
          <a:p>
            <a:pPr lvl="1"/>
            <a:r>
              <a:rPr lang="en-US" dirty="0" smtClean="0"/>
              <a:t>Measure Bleeding Times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086" y="142442"/>
            <a:ext cx="817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          Background          Current Information          </a:t>
            </a:r>
            <a:r>
              <a:rPr lang="en-US" sz="2000" b="1" dirty="0" smtClean="0"/>
              <a:t>Experiment</a:t>
            </a:r>
            <a:r>
              <a:rPr lang="en-US" sz="2000" dirty="0" smtClean="0"/>
              <a:t>          </a:t>
            </a:r>
            <a:r>
              <a:rPr lang="en-US" dirty="0" smtClean="0"/>
              <a:t>Review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642" y="3305341"/>
            <a:ext cx="3765884" cy="32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3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0912"/>
            <a:ext cx="7924800" cy="586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</a:t>
            </a:r>
            <a:r>
              <a:rPr lang="en-US" dirty="0" err="1" smtClean="0"/>
              <a:t>Furin</a:t>
            </a:r>
            <a:r>
              <a:rPr lang="en-US" dirty="0" smtClean="0"/>
              <a:t> Enhance FIX processing and ameliorate the HB phenotype in vivo with mice?</a:t>
            </a:r>
          </a:p>
          <a:p>
            <a:r>
              <a:rPr lang="en-US" dirty="0" smtClean="0"/>
              <a:t>AAV vector transmission with co-expression</a:t>
            </a:r>
          </a:p>
          <a:p>
            <a:r>
              <a:rPr lang="en-US" dirty="0" smtClean="0"/>
              <a:t>Measured through Western Blot and ELISA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086" y="142442"/>
            <a:ext cx="817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          Background          Current Information          Experiment          </a:t>
            </a:r>
            <a:r>
              <a:rPr lang="en-US" sz="2000" b="1" dirty="0" smtClean="0"/>
              <a:t>Review   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088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5248"/>
            <a:ext cx="7924800" cy="8323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Background </a:t>
            </a:r>
          </a:p>
          <a:p>
            <a:pPr lvl="1"/>
            <a:r>
              <a:rPr lang="en-US" sz="1800" dirty="0" smtClean="0"/>
              <a:t>Hemophilia B</a:t>
            </a:r>
          </a:p>
          <a:p>
            <a:pPr lvl="1"/>
            <a:r>
              <a:rPr lang="en-US" sz="1800" dirty="0" smtClean="0"/>
              <a:t>Factor IX</a:t>
            </a:r>
          </a:p>
          <a:p>
            <a:pPr lvl="1"/>
            <a:r>
              <a:rPr lang="en-US" sz="1800" dirty="0" err="1" smtClean="0"/>
              <a:t>Furin</a:t>
            </a:r>
            <a:endParaRPr lang="en-US" sz="1800" dirty="0" smtClean="0"/>
          </a:p>
          <a:p>
            <a:r>
              <a:rPr lang="en-US" sz="2000" dirty="0" smtClean="0"/>
              <a:t>Experiment</a:t>
            </a:r>
          </a:p>
          <a:p>
            <a:pPr lvl="1"/>
            <a:r>
              <a:rPr lang="en-US" sz="1800" dirty="0" smtClean="0"/>
              <a:t>Verification</a:t>
            </a:r>
          </a:p>
          <a:p>
            <a:pPr lvl="1"/>
            <a:r>
              <a:rPr lang="en-US" sz="1800" dirty="0" smtClean="0"/>
              <a:t>Quantification</a:t>
            </a:r>
          </a:p>
          <a:p>
            <a:r>
              <a:rPr lang="en-US" sz="2000" dirty="0" smtClean="0"/>
              <a:t>Discussion</a:t>
            </a:r>
          </a:p>
          <a:p>
            <a:pPr lvl="1"/>
            <a:r>
              <a:rPr lang="en-US" sz="1800" dirty="0" smtClean="0"/>
              <a:t>What to expect</a:t>
            </a:r>
          </a:p>
          <a:p>
            <a:pPr lvl="1"/>
            <a:r>
              <a:rPr lang="en-US" sz="1800" dirty="0" smtClean="0"/>
              <a:t>Possible Implications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56086" y="142442"/>
            <a:ext cx="817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Overview  </a:t>
            </a:r>
            <a:r>
              <a:rPr lang="en-US" dirty="0" smtClean="0"/>
              <a:t>        Background          Current Information          Experiment          Review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899" y="2188410"/>
            <a:ext cx="5118501" cy="31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0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Hemophilia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X-linked Recessive</a:t>
            </a:r>
          </a:p>
          <a:p>
            <a:r>
              <a:rPr lang="en-US" dirty="0" smtClean="0"/>
              <a:t>Mutated or reduced FIX</a:t>
            </a:r>
          </a:p>
          <a:p>
            <a:r>
              <a:rPr lang="en-US" dirty="0" smtClean="0"/>
              <a:t>1/30,000 Affected</a:t>
            </a:r>
          </a:p>
          <a:p>
            <a:r>
              <a:rPr lang="en-US" dirty="0" smtClean="0"/>
              <a:t>Frequency and Severity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086" y="142442"/>
            <a:ext cx="817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          </a:t>
            </a:r>
            <a:r>
              <a:rPr lang="en-US" sz="2000" b="1" dirty="0" smtClean="0"/>
              <a:t>Background</a:t>
            </a:r>
            <a:r>
              <a:rPr lang="en-US" sz="2000" dirty="0" smtClean="0"/>
              <a:t>          </a:t>
            </a:r>
            <a:r>
              <a:rPr lang="en-US" dirty="0" smtClean="0"/>
              <a:t>Current Information          Experiment          Review       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015289"/>
            <a:ext cx="3810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6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2414"/>
            <a:ext cx="7924800" cy="7452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 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Clotting Factor</a:t>
            </a:r>
          </a:p>
          <a:p>
            <a:r>
              <a:rPr lang="en-US" dirty="0" smtClean="0"/>
              <a:t>Distinct Domains</a:t>
            </a:r>
          </a:p>
          <a:p>
            <a:r>
              <a:rPr lang="en-US" dirty="0" smtClean="0"/>
              <a:t>Many p</a:t>
            </a:r>
            <a:r>
              <a:rPr lang="en-US" dirty="0" smtClean="0"/>
              <a:t>osttranslational modifications</a:t>
            </a:r>
          </a:p>
          <a:p>
            <a:pPr lvl="1"/>
            <a:r>
              <a:rPr lang="en-US" dirty="0" smtClean="0"/>
              <a:t>Ex) Gamma Carboxylation (</a:t>
            </a:r>
            <a:r>
              <a:rPr lang="en-US" dirty="0" err="1" smtClean="0"/>
              <a:t>Glu</a:t>
            </a:r>
            <a:r>
              <a:rPr lang="en-US" dirty="0" smtClean="0"/>
              <a:t> residue) </a:t>
            </a:r>
            <a:r>
              <a:rPr lang="mr-IN" dirty="0" smtClean="0"/>
              <a:t>–</a:t>
            </a:r>
            <a:r>
              <a:rPr lang="en-US" dirty="0" smtClean="0"/>
              <a:t> phospholipid and calcium bonding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086" y="142442"/>
            <a:ext cx="817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          </a:t>
            </a:r>
            <a:r>
              <a:rPr lang="en-US" sz="2000" b="1" dirty="0" smtClean="0"/>
              <a:t>Background</a:t>
            </a:r>
            <a:r>
              <a:rPr lang="en-US" sz="2000" dirty="0" smtClean="0"/>
              <a:t>          </a:t>
            </a:r>
            <a:r>
              <a:rPr lang="en-US" dirty="0" smtClean="0"/>
              <a:t>Current Information          Experiment          Review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4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22222"/>
            <a:ext cx="7924800" cy="69541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Furin</a:t>
            </a:r>
            <a:r>
              <a:rPr lang="en-US" dirty="0" smtClean="0"/>
              <a:t>/PACE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Serine Protease</a:t>
            </a:r>
          </a:p>
          <a:p>
            <a:r>
              <a:rPr lang="en-US" dirty="0" err="1" smtClean="0"/>
              <a:t>Profactor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mature FIX</a:t>
            </a:r>
          </a:p>
          <a:p>
            <a:r>
              <a:rPr lang="en-US" dirty="0" smtClean="0"/>
              <a:t>Type of Paired Amino acid Cleaving Enzyme </a:t>
            </a:r>
          </a:p>
          <a:p>
            <a:r>
              <a:rPr lang="en-US" dirty="0" smtClean="0"/>
              <a:t>Hepatocyte </a:t>
            </a:r>
            <a:r>
              <a:rPr lang="mr-IN" dirty="0" smtClean="0"/>
              <a:t>–</a:t>
            </a:r>
            <a:r>
              <a:rPr lang="en-US" dirty="0" smtClean="0"/>
              <a:t> ubiquitous</a:t>
            </a:r>
          </a:p>
          <a:p>
            <a:r>
              <a:rPr lang="en-US" dirty="0" smtClean="0"/>
              <a:t>Chinese Hamster Ovary Cells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086" y="142442"/>
            <a:ext cx="817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          </a:t>
            </a:r>
            <a:r>
              <a:rPr lang="en-US" sz="2000" b="1" dirty="0" smtClean="0"/>
              <a:t>Background</a:t>
            </a:r>
            <a:r>
              <a:rPr lang="en-US" sz="2000" dirty="0" smtClean="0"/>
              <a:t>          </a:t>
            </a:r>
            <a:r>
              <a:rPr lang="en-US" dirty="0" smtClean="0"/>
              <a:t>Current Information          Experiment          Review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9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Prophylactic </a:t>
            </a:r>
            <a:r>
              <a:rPr lang="mr-IN" dirty="0" smtClean="0"/>
              <a:t>–</a:t>
            </a:r>
            <a:r>
              <a:rPr lang="en-US" dirty="0" smtClean="0"/>
              <a:t> recombinant FIX</a:t>
            </a:r>
          </a:p>
          <a:p>
            <a:pPr lvl="1"/>
            <a:r>
              <a:rPr lang="en-US" dirty="0" smtClean="0"/>
              <a:t>Transient, reduced efficacy</a:t>
            </a:r>
          </a:p>
          <a:p>
            <a:r>
              <a:rPr lang="en-US" dirty="0" smtClean="0"/>
              <a:t>Long Term </a:t>
            </a:r>
            <a:r>
              <a:rPr lang="mr-IN" dirty="0" smtClean="0"/>
              <a:t>–</a:t>
            </a:r>
            <a:r>
              <a:rPr lang="en-US" dirty="0" smtClean="0"/>
              <a:t> multiple complications</a:t>
            </a:r>
          </a:p>
          <a:p>
            <a:r>
              <a:rPr lang="en-US" dirty="0" smtClean="0"/>
              <a:t>Clinical Trial </a:t>
            </a:r>
            <a:r>
              <a:rPr lang="mr-IN" dirty="0" smtClean="0"/>
              <a:t>–</a:t>
            </a:r>
            <a:r>
              <a:rPr lang="en-US" dirty="0" smtClean="0"/>
              <a:t> Viral Approaches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086" y="142442"/>
            <a:ext cx="817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          Background          </a:t>
            </a:r>
            <a:r>
              <a:rPr lang="en-US" sz="2000" b="1" dirty="0" smtClean="0"/>
              <a:t>Current Information          </a:t>
            </a:r>
            <a:r>
              <a:rPr lang="en-US" dirty="0" smtClean="0"/>
              <a:t>Experiment          Review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198" y="2372894"/>
            <a:ext cx="3922602" cy="26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3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2210"/>
            <a:ext cx="8229600" cy="887989"/>
          </a:xfrm>
        </p:spPr>
        <p:txBody>
          <a:bodyPr/>
          <a:lstStyle/>
          <a:p>
            <a:r>
              <a:rPr lang="en-US" dirty="0" smtClean="0"/>
              <a:t>Current Research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Clinical Trial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Nathwani</a:t>
            </a:r>
            <a:r>
              <a:rPr lang="en-US" dirty="0" smtClean="0"/>
              <a:t> et al. </a:t>
            </a:r>
          </a:p>
          <a:p>
            <a:pPr lvl="1"/>
            <a:r>
              <a:rPr lang="en-US" dirty="0" err="1" smtClean="0"/>
              <a:t>Adeno</a:t>
            </a:r>
            <a:r>
              <a:rPr lang="en-US" dirty="0" smtClean="0"/>
              <a:t>-virus associated virus (AAV) </a:t>
            </a:r>
          </a:p>
          <a:p>
            <a:pPr lvl="1"/>
            <a:r>
              <a:rPr lang="en-US" dirty="0" smtClean="0"/>
              <a:t>FIX 2%-11% of normal</a:t>
            </a:r>
          </a:p>
          <a:p>
            <a:pPr lvl="1"/>
            <a:r>
              <a:rPr lang="en-US" dirty="0" smtClean="0"/>
              <a:t>Less adverse effects </a:t>
            </a:r>
          </a:p>
          <a:p>
            <a:pPr lvl="1"/>
            <a:r>
              <a:rPr lang="en-US" dirty="0" smtClean="0"/>
              <a:t>Longer time between prophylaxis</a:t>
            </a:r>
          </a:p>
          <a:p>
            <a:r>
              <a:rPr lang="en-US" dirty="0" err="1" smtClean="0"/>
              <a:t>Buchlis</a:t>
            </a:r>
            <a:r>
              <a:rPr lang="en-US" dirty="0" smtClean="0"/>
              <a:t> et al. </a:t>
            </a:r>
          </a:p>
          <a:p>
            <a:pPr lvl="1"/>
            <a:r>
              <a:rPr lang="en-US" dirty="0" smtClean="0"/>
              <a:t>10 years later AAV FIX expression in skeletal/muscle tissue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086" y="142442"/>
            <a:ext cx="817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          Background          </a:t>
            </a:r>
            <a:r>
              <a:rPr lang="en-US" sz="2000" b="1" dirty="0" smtClean="0"/>
              <a:t>Current Information          </a:t>
            </a:r>
            <a:r>
              <a:rPr lang="en-US" dirty="0" smtClean="0"/>
              <a:t>Experiment          Review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7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Vector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HB mice</a:t>
            </a:r>
          </a:p>
          <a:p>
            <a:r>
              <a:rPr lang="en-US" dirty="0" smtClean="0"/>
              <a:t>Vector plasmid with liver-specific enhancer/promoter</a:t>
            </a:r>
          </a:p>
          <a:p>
            <a:pPr lvl="1"/>
            <a:r>
              <a:rPr lang="en-US" dirty="0" smtClean="0"/>
              <a:t>Human FIX gene</a:t>
            </a:r>
          </a:p>
          <a:p>
            <a:pPr lvl="1"/>
            <a:r>
              <a:rPr lang="en-US" dirty="0" err="1" smtClean="0"/>
              <a:t>Furin</a:t>
            </a:r>
            <a:r>
              <a:rPr lang="en-US" dirty="0" smtClean="0"/>
              <a:t> gene</a:t>
            </a:r>
          </a:p>
          <a:p>
            <a:r>
              <a:rPr lang="en-US" dirty="0" smtClean="0"/>
              <a:t>RT-PCR to analyze proper gene transcription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086" y="142442"/>
            <a:ext cx="817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          Background          Current Information          </a:t>
            </a:r>
            <a:r>
              <a:rPr lang="en-US" sz="2000" b="1" dirty="0" smtClean="0"/>
              <a:t>Experiment</a:t>
            </a:r>
            <a:r>
              <a:rPr lang="en-US" sz="2000" dirty="0" smtClean="0"/>
              <a:t>          </a:t>
            </a:r>
            <a:r>
              <a:rPr lang="en-US" dirty="0" smtClean="0"/>
              <a:t>Review          </a:t>
            </a:r>
            <a:endParaRPr lang="en-US" dirty="0"/>
          </a:p>
        </p:txBody>
      </p:sp>
      <p:pic>
        <p:nvPicPr>
          <p:cNvPr id="7" name="Picture 6" descr="FullSizeRender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44" y="3128607"/>
            <a:ext cx="4834842" cy="12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7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22222"/>
            <a:ext cx="7924800" cy="6954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ELISA </a:t>
            </a:r>
            <a:r>
              <a:rPr lang="mr-IN" dirty="0" smtClean="0"/>
              <a:t>–</a:t>
            </a:r>
            <a:r>
              <a:rPr lang="en-US" dirty="0" smtClean="0"/>
              <a:t> detection of [FIX] and [</a:t>
            </a:r>
            <a:r>
              <a:rPr lang="en-US" dirty="0" err="1" smtClean="0"/>
              <a:t>Furin</a:t>
            </a:r>
            <a:r>
              <a:rPr lang="en-US" dirty="0" smtClean="0"/>
              <a:t>]</a:t>
            </a:r>
          </a:p>
          <a:p>
            <a:r>
              <a:rPr lang="en-US" dirty="0" smtClean="0"/>
              <a:t>Western Blot Analysis </a:t>
            </a:r>
            <a:r>
              <a:rPr lang="mr-IN" dirty="0" smtClean="0"/>
              <a:t>–</a:t>
            </a:r>
            <a:r>
              <a:rPr lang="en-US" dirty="0" smtClean="0"/>
              <a:t> 2</a:t>
            </a:r>
          </a:p>
          <a:p>
            <a:pPr lvl="1"/>
            <a:r>
              <a:rPr lang="en-US" dirty="0" smtClean="0"/>
              <a:t>Target </a:t>
            </a:r>
            <a:r>
              <a:rPr lang="en-US" dirty="0" err="1" smtClean="0"/>
              <a:t>propeptide</a:t>
            </a:r>
            <a:r>
              <a:rPr lang="en-US" dirty="0" smtClean="0"/>
              <a:t> FIX and mature FIX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086" y="142442"/>
            <a:ext cx="817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          Background          Current Information          </a:t>
            </a:r>
            <a:r>
              <a:rPr lang="en-US" sz="2000" b="1" dirty="0" smtClean="0"/>
              <a:t>Experiment</a:t>
            </a:r>
            <a:r>
              <a:rPr lang="en-US" sz="2000" dirty="0" smtClean="0"/>
              <a:t>          </a:t>
            </a:r>
            <a:r>
              <a:rPr lang="en-US" dirty="0" smtClean="0"/>
              <a:t>Review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06" y="4041274"/>
            <a:ext cx="7003783" cy="26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20524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46</TotalTime>
  <Words>440</Words>
  <Application>Microsoft Macintosh PowerPoint</Application>
  <PresentationFormat>On-screen Show (4:3)</PresentationFormat>
  <Paragraphs>85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Twilight</vt:lpstr>
      <vt:lpstr>Furin-Enhanced In Vivo Production of Factor IX </vt:lpstr>
      <vt:lpstr>Overview</vt:lpstr>
      <vt:lpstr>Hemophilia B</vt:lpstr>
      <vt:lpstr>Factor IX</vt:lpstr>
      <vt:lpstr>Furin/PACE</vt:lpstr>
      <vt:lpstr>Current Treatment</vt:lpstr>
      <vt:lpstr>Current Research </vt:lpstr>
      <vt:lpstr>Vector Development</vt:lpstr>
      <vt:lpstr>Quantification</vt:lpstr>
      <vt:lpstr>Phenotypic Expression</vt:lpstr>
      <vt:lpstr>Review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Furin-Enhanced In Vivo Production of Factor IX </dc:title>
  <dc:creator>Aarthi Prakash</dc:creator>
  <cp:lastModifiedBy>Aarthi Prakash</cp:lastModifiedBy>
  <cp:revision>8</cp:revision>
  <dcterms:created xsi:type="dcterms:W3CDTF">2017-05-01T17:40:30Z</dcterms:created>
  <dcterms:modified xsi:type="dcterms:W3CDTF">2017-05-02T06:36:52Z</dcterms:modified>
</cp:coreProperties>
</file>