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3" r:id="rId1"/>
  </p:sldMasterIdLst>
  <p:sldIdLst>
    <p:sldId id="256" r:id="rId2"/>
    <p:sldId id="257" r:id="rId3"/>
    <p:sldId id="262" r:id="rId4"/>
    <p:sldId id="258" r:id="rId5"/>
    <p:sldId id="260" r:id="rId6"/>
    <p:sldId id="266"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d@vcu.edu" initials="m" lastIdx="1" clrIdx="0">
    <p:extLst/>
  </p:cmAuthor>
  <p:cmAuthor id="2" name="marquezd@vcu.edu" initials="m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1"/>
  </p:normalViewPr>
  <p:slideViewPr>
    <p:cSldViewPr snapToGrid="0" snapToObjects="1">
      <p:cViewPr varScale="1">
        <p:scale>
          <a:sx n="90" d="100"/>
          <a:sy n="90" d="100"/>
        </p:scale>
        <p:origin x="1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8ABE3C1-DBE1-495D-B57B-2849774B866A}" type="datetimeFigureOut">
              <a:rPr lang="en-US" smtClean="0"/>
              <a:t>5/3/2017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24A7AC-904D-4781-85BA-7D10C17ED021}" type="datetimeFigureOut">
              <a:rPr lang="en-US" smtClean="0"/>
              <a:t>5/3/2017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5/3/2017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1476589"/>
      </p:ext>
    </p:extLst>
  </p:cSld>
  <p:clrMap bg1="dk1" tx1="lt1" bg2="dk2" tx2="lt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enesdev.cshlp.org/content/28/21/2432" TargetMode="External"/><Relationship Id="rId2" Type="http://schemas.openxmlformats.org/officeDocument/2006/relationships/hyperlink" Target="http://genesdev.cshlp.org/content/30/4/460" TargetMode="External"/><Relationship Id="rId1" Type="http://schemas.openxmlformats.org/officeDocument/2006/relationships/slideLayout" Target="../slideLayouts/slideLayout2.xml"/><Relationship Id="rId5" Type="http://schemas.openxmlformats.org/officeDocument/2006/relationships/hyperlink" Target="http://science.sciencemag.org/content/348/6234/581.full" TargetMode="External"/><Relationship Id="rId4" Type="http://schemas.openxmlformats.org/officeDocument/2006/relationships/hyperlink" Target="http://www.sciencedirect.com/science/article/pii/S0966842X163014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787400"/>
            <a:ext cx="11206878" cy="3124200"/>
          </a:xfrm>
        </p:spPr>
        <p:txBody>
          <a:bodyPr>
            <a:normAutofit/>
          </a:bodyPr>
          <a:lstStyle/>
          <a:p>
            <a:pPr algn="ctr"/>
            <a:r>
              <a:rPr lang="en-US" sz="6000" b="1" i="1" dirty="0"/>
              <a:t>Implementing CRISPR Type III-B in Human cell to Target RNA Encoded </a:t>
            </a:r>
            <a:r>
              <a:rPr lang="en-US" sz="6000" b="1" i="1" dirty="0" smtClean="0"/>
              <a:t>Viruses</a:t>
            </a:r>
            <a:r>
              <a:rPr lang="en-US" sz="6000" dirty="0" smtClean="0"/>
              <a:t>   </a:t>
            </a:r>
            <a:endParaRPr lang="en-US" sz="6000" dirty="0"/>
          </a:p>
        </p:txBody>
      </p:sp>
      <p:sp>
        <p:nvSpPr>
          <p:cNvPr id="3" name="Subtitle 2"/>
          <p:cNvSpPr>
            <a:spLocks noGrp="1"/>
          </p:cNvSpPr>
          <p:nvPr>
            <p:ph type="subTitle" idx="1"/>
          </p:nvPr>
        </p:nvSpPr>
        <p:spPr>
          <a:xfrm>
            <a:off x="-152400" y="4461932"/>
            <a:ext cx="3848100" cy="1405467"/>
          </a:xfrm>
        </p:spPr>
        <p:txBody>
          <a:bodyPr/>
          <a:lstStyle/>
          <a:p>
            <a:endParaRPr lang="en-US" dirty="0" smtClean="0"/>
          </a:p>
          <a:p>
            <a:endParaRPr lang="en-US" dirty="0"/>
          </a:p>
          <a:p>
            <a:r>
              <a:rPr lang="en-US" dirty="0" smtClean="0"/>
              <a:t>Presented By: Diana Marquez</a:t>
            </a:r>
            <a:endParaRPr lang="en-US" dirty="0"/>
          </a:p>
        </p:txBody>
      </p:sp>
    </p:spTree>
    <p:extLst>
      <p:ext uri="{BB962C8B-B14F-4D97-AF65-F5344CB8AC3E}">
        <p14:creationId xmlns:p14="http://schemas.microsoft.com/office/powerpoint/2010/main" val="120063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2559" y="2477251"/>
            <a:ext cx="4876800" cy="2944368"/>
          </a:xfrm>
          <a:prstGeom prst="rect">
            <a:avLst/>
          </a:prstGeom>
          <a:noFill/>
          <a:ln>
            <a:noFill/>
          </a:ln>
        </p:spPr>
      </p:pic>
      <p:sp>
        <p:nvSpPr>
          <p:cNvPr id="5" name="TextBox 4"/>
          <p:cNvSpPr txBox="1"/>
          <p:nvPr/>
        </p:nvSpPr>
        <p:spPr>
          <a:xfrm>
            <a:off x="290514" y="2363702"/>
            <a:ext cx="5460999" cy="3416320"/>
          </a:xfrm>
          <a:prstGeom prst="rect">
            <a:avLst/>
          </a:prstGeom>
          <a:noFill/>
        </p:spPr>
        <p:txBody>
          <a:bodyPr wrap="square" rtlCol="0">
            <a:spAutoFit/>
          </a:bodyPr>
          <a:lstStyle/>
          <a:p>
            <a:r>
              <a:rPr lang="en-US" dirty="0"/>
              <a:t>The Rhinovirus, while often synonymous with the “common cold” has also been found to be a contributing factor for the occurrence of acute respiratory conditions such as asthma and inhibit effective infection resolution in at risk individuals</a:t>
            </a:r>
            <a:r>
              <a:rPr lang="en-US" baseline="30000" dirty="0"/>
              <a:t> </a:t>
            </a:r>
            <a:r>
              <a:rPr lang="en-US" dirty="0"/>
              <a:t>(</a:t>
            </a:r>
            <a:r>
              <a:rPr lang="en-US" b="1" dirty="0"/>
              <a:t>Figure 1</a:t>
            </a:r>
            <a:r>
              <a:rPr lang="en-US" dirty="0"/>
              <a:t>). At this current time, an effective means of combating the Rhinovirus has not been established. What treatment options that have been available are limited to addressing the physical symptoms of the virus versus providing treatment to address the virus itself </a:t>
            </a:r>
            <a:endParaRPr lang="en-US" dirty="0" smtClean="0"/>
          </a:p>
          <a:p>
            <a:endParaRPr lang="en-US" dirty="0"/>
          </a:p>
          <a:p>
            <a:endParaRPr lang="en-US" dirty="0"/>
          </a:p>
        </p:txBody>
      </p:sp>
      <p:sp>
        <p:nvSpPr>
          <p:cNvPr id="6" name="TextBox 5"/>
          <p:cNvSpPr txBox="1"/>
          <p:nvPr/>
        </p:nvSpPr>
        <p:spPr>
          <a:xfrm>
            <a:off x="6922559" y="1902227"/>
            <a:ext cx="936667" cy="369332"/>
          </a:xfrm>
          <a:prstGeom prst="rect">
            <a:avLst/>
          </a:prstGeom>
          <a:noFill/>
        </p:spPr>
        <p:txBody>
          <a:bodyPr wrap="none" rtlCol="0">
            <a:spAutoFit/>
          </a:bodyPr>
          <a:lstStyle/>
          <a:p>
            <a:r>
              <a:rPr lang="en-US" smtClean="0"/>
              <a:t>Figure 1</a:t>
            </a:r>
            <a:endParaRPr lang="en-US"/>
          </a:p>
        </p:txBody>
      </p:sp>
    </p:spTree>
    <p:extLst>
      <p:ext uri="{BB962C8B-B14F-4D97-AF65-F5344CB8AC3E}">
        <p14:creationId xmlns:p14="http://schemas.microsoft.com/office/powerpoint/2010/main" val="165729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4801"/>
            <a:ext cx="10131425" cy="914400"/>
          </a:xfrm>
        </p:spPr>
        <p:txBody>
          <a:bodyPr/>
          <a:lstStyle/>
          <a:p>
            <a:pPr algn="ctr"/>
            <a:r>
              <a:rPr lang="en-US" smtClean="0"/>
              <a:t>  What </a:t>
            </a:r>
            <a:r>
              <a:rPr lang="en-US" dirty="0" smtClean="0"/>
              <a:t>IS CRISPR?</a:t>
            </a:r>
            <a:endParaRPr lang="en-US" dirty="0"/>
          </a:p>
        </p:txBody>
      </p:sp>
      <p:sp>
        <p:nvSpPr>
          <p:cNvPr id="3" name="Content Placeholder 2"/>
          <p:cNvSpPr>
            <a:spLocks noGrp="1"/>
          </p:cNvSpPr>
          <p:nvPr>
            <p:ph idx="1"/>
          </p:nvPr>
        </p:nvSpPr>
        <p:spPr>
          <a:xfrm>
            <a:off x="685801" y="1219201"/>
            <a:ext cx="10131425" cy="4571999"/>
          </a:xfrm>
        </p:spPr>
        <p:txBody>
          <a:bodyPr/>
          <a:lstStyle/>
          <a:p>
            <a:r>
              <a:rPr lang="en-US" dirty="0"/>
              <a:t>CRISPR is a biological defense mechanism against phages and plasmids that functions by targeting and recognizing a specific site to induce breaks in the targeted ribonucleic acid, (RNA) or deoxyribonucleic acid (DNA) </a:t>
            </a:r>
            <a:endParaRPr lang="en-US" dirty="0" smtClean="0"/>
          </a:p>
          <a:p>
            <a:r>
              <a:rPr lang="en-US" dirty="0"/>
              <a:t>T</a:t>
            </a:r>
            <a:r>
              <a:rPr lang="en-US" dirty="0" smtClean="0"/>
              <a:t>here </a:t>
            </a:r>
            <a:r>
              <a:rPr lang="en-US" dirty="0"/>
              <a:t>are three distinct types and six unique subtypes of CRISPR systems. </a:t>
            </a:r>
            <a:endParaRPr lang="en-US" dirty="0" smtClean="0"/>
          </a:p>
          <a:p>
            <a:r>
              <a:rPr lang="en-US" dirty="0"/>
              <a:t>Type I and Type III systems are known to utilize a sizable multi-</a:t>
            </a:r>
            <a:r>
              <a:rPr lang="en-US" dirty="0" err="1"/>
              <a:t>Cas</a:t>
            </a:r>
            <a:r>
              <a:rPr lang="en-US" dirty="0"/>
              <a:t> protein complex for the purpose of target sequence degradation and crRNA </a:t>
            </a:r>
            <a:r>
              <a:rPr lang="en-US" dirty="0" smtClean="0"/>
              <a:t>binding, </a:t>
            </a:r>
            <a:r>
              <a:rPr lang="en-US" dirty="0"/>
              <a:t>the Type II system in contrast, utilizes a solitary Cas9, a single DNA </a:t>
            </a:r>
            <a:r>
              <a:rPr lang="en-US" dirty="0" smtClean="0"/>
              <a:t>endonuclease.</a:t>
            </a:r>
          </a:p>
          <a:p>
            <a:r>
              <a:rPr lang="en-US" dirty="0"/>
              <a:t>CRISPR Type III-B complex possesses 6 </a:t>
            </a:r>
            <a:r>
              <a:rPr lang="en-US" dirty="0" err="1"/>
              <a:t>Cmr</a:t>
            </a:r>
            <a:r>
              <a:rPr lang="en-US" dirty="0"/>
              <a:t> proteins Although the exact functional nature of every </a:t>
            </a:r>
            <a:r>
              <a:rPr lang="en-US" dirty="0" err="1"/>
              <a:t>Cmr</a:t>
            </a:r>
            <a:r>
              <a:rPr lang="en-US" dirty="0"/>
              <a:t> protein is not fully known, for CRISPR Type III-B complexes that have been derived from </a:t>
            </a:r>
            <a:r>
              <a:rPr lang="en-US" i="1" dirty="0" err="1"/>
              <a:t>Pyrococcus</a:t>
            </a:r>
            <a:r>
              <a:rPr lang="en-US" i="1" dirty="0"/>
              <a:t> </a:t>
            </a:r>
            <a:r>
              <a:rPr lang="en-US" i="1" dirty="0" err="1"/>
              <a:t>furiosus</a:t>
            </a:r>
            <a:r>
              <a:rPr lang="en-US" dirty="0"/>
              <a:t> (</a:t>
            </a:r>
            <a:r>
              <a:rPr lang="en-US" i="1" dirty="0"/>
              <a:t>P. </a:t>
            </a:r>
            <a:r>
              <a:rPr lang="en-US" i="1" dirty="0" err="1"/>
              <a:t>furiosus</a:t>
            </a:r>
            <a:r>
              <a:rPr lang="en-US" dirty="0"/>
              <a:t>) </a:t>
            </a:r>
            <a:r>
              <a:rPr lang="en-US" dirty="0" err="1"/>
              <a:t>Cmr</a:t>
            </a:r>
            <a:r>
              <a:rPr lang="en-US" dirty="0"/>
              <a:t> 4 is believed to function as the slicer while the </a:t>
            </a:r>
            <a:r>
              <a:rPr lang="en-US" dirty="0" err="1"/>
              <a:t>Cmr</a:t>
            </a:r>
            <a:r>
              <a:rPr lang="en-US" dirty="0"/>
              <a:t> 1 and </a:t>
            </a:r>
            <a:r>
              <a:rPr lang="en-US" dirty="0" err="1"/>
              <a:t>Cmr</a:t>
            </a:r>
            <a:r>
              <a:rPr lang="en-US" dirty="0"/>
              <a:t> 6 appear to be linked to binding target RNA. All </a:t>
            </a:r>
            <a:r>
              <a:rPr lang="en-US" dirty="0" err="1"/>
              <a:t>Cmr</a:t>
            </a:r>
            <a:r>
              <a:rPr lang="en-US" dirty="0"/>
              <a:t> proteins are essential to achieve binding reactions against the target </a:t>
            </a:r>
            <a:r>
              <a:rPr lang="en-US" dirty="0" smtClean="0"/>
              <a:t>RNA. </a:t>
            </a:r>
            <a:endParaRPr lang="en-US" dirty="0"/>
          </a:p>
          <a:p>
            <a:endParaRPr lang="en-US" dirty="0"/>
          </a:p>
        </p:txBody>
      </p:sp>
    </p:spTree>
    <p:extLst>
      <p:ext uri="{BB962C8B-B14F-4D97-AF65-F5344CB8AC3E}">
        <p14:creationId xmlns:p14="http://schemas.microsoft.com/office/powerpoint/2010/main" val="340335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experiment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00" t="2417" r="45571" b="71306"/>
          <a:stretch/>
        </p:blipFill>
        <p:spPr bwMode="auto">
          <a:xfrm>
            <a:off x="7583214" y="2353734"/>
            <a:ext cx="4461191" cy="291194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46667" y="2165605"/>
            <a:ext cx="6168988" cy="4401205"/>
          </a:xfrm>
          <a:prstGeom prst="rect">
            <a:avLst/>
          </a:prstGeom>
          <a:noFill/>
        </p:spPr>
        <p:txBody>
          <a:bodyPr wrap="square" rtlCol="0">
            <a:spAutoFit/>
          </a:bodyPr>
          <a:lstStyle/>
          <a:p>
            <a:r>
              <a:rPr lang="en-US" sz="2000" dirty="0"/>
              <a:t>We will be following the methods of </a:t>
            </a:r>
            <a:r>
              <a:rPr lang="en-US" sz="2000" i="1" dirty="0"/>
              <a:t>Hale et  al </a:t>
            </a:r>
            <a:r>
              <a:rPr lang="en-US" sz="2000" dirty="0"/>
              <a:t>to create the crRNA binding assay and the target RNA binding and cleavage assays</a:t>
            </a:r>
          </a:p>
          <a:p>
            <a:endParaRPr lang="en-US" sz="2000" dirty="0" smtClean="0"/>
          </a:p>
          <a:p>
            <a:r>
              <a:rPr lang="en-US" sz="2000" dirty="0" smtClean="0"/>
              <a:t>Certain </a:t>
            </a:r>
            <a:r>
              <a:rPr lang="en-US" sz="2000" dirty="0"/>
              <a:t>requirements must be met to effectively cleave the target RNA and accomplish </a:t>
            </a:r>
            <a:r>
              <a:rPr lang="en-US" sz="2000" dirty="0" err="1"/>
              <a:t>cRNA</a:t>
            </a:r>
            <a:r>
              <a:rPr lang="en-US" sz="2000" dirty="0"/>
              <a:t> binding. Cmr1 and Cmr6 are essential for targeting as well as binding target RNA. The evaluation of the effectiveness of the binding- cleavage reaction will be achieved through analyzing the results of gel electrophoresis</a:t>
            </a:r>
            <a:r>
              <a:rPr lang="en-US" sz="2000" dirty="0" smtClean="0"/>
              <a:t>.</a:t>
            </a:r>
          </a:p>
          <a:p>
            <a:endParaRPr lang="en-US" sz="2000" dirty="0"/>
          </a:p>
          <a:p>
            <a:r>
              <a:rPr lang="en-US" sz="2000" dirty="0" smtClean="0"/>
              <a:t>Repeat Tag- Essential for targeting and binding- also for </a:t>
            </a:r>
            <a:r>
              <a:rPr lang="en-US" sz="2000" dirty="0" err="1" smtClean="0"/>
              <a:t>Cmr</a:t>
            </a:r>
            <a:r>
              <a:rPr lang="en-US" sz="2000" dirty="0" smtClean="0"/>
              <a:t> complex formation and function.</a:t>
            </a:r>
          </a:p>
          <a:p>
            <a:r>
              <a:rPr lang="en-US" sz="2000" dirty="0" smtClean="0"/>
              <a:t>Can be used to engineer functional crRNA’s</a:t>
            </a:r>
            <a:endParaRPr lang="en-US" sz="2000" dirty="0"/>
          </a:p>
        </p:txBody>
      </p:sp>
      <p:sp>
        <p:nvSpPr>
          <p:cNvPr id="6" name="TextBox 5"/>
          <p:cNvSpPr txBox="1"/>
          <p:nvPr/>
        </p:nvSpPr>
        <p:spPr>
          <a:xfrm>
            <a:off x="7583214" y="1840469"/>
            <a:ext cx="1961627" cy="369332"/>
          </a:xfrm>
          <a:prstGeom prst="rect">
            <a:avLst/>
          </a:prstGeom>
          <a:noFill/>
        </p:spPr>
        <p:txBody>
          <a:bodyPr wrap="none" rtlCol="0">
            <a:spAutoFit/>
          </a:bodyPr>
          <a:lstStyle/>
          <a:p>
            <a:r>
              <a:rPr lang="en-US" dirty="0" smtClean="0"/>
              <a:t>CRISPR Type III </a:t>
            </a:r>
            <a:r>
              <a:rPr lang="mr-IN" dirty="0" smtClean="0"/>
              <a:t>–</a:t>
            </a:r>
            <a:r>
              <a:rPr lang="en-US" dirty="0" smtClean="0"/>
              <a:t> B </a:t>
            </a:r>
            <a:endParaRPr lang="en-US" dirty="0"/>
          </a:p>
        </p:txBody>
      </p:sp>
    </p:spTree>
    <p:extLst>
      <p:ext uri="{BB962C8B-B14F-4D97-AF65-F5344CB8AC3E}">
        <p14:creationId xmlns:p14="http://schemas.microsoft.com/office/powerpoint/2010/main" val="202888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0016546"/>
              </p:ext>
            </p:extLst>
          </p:nvPr>
        </p:nvGraphicFramePr>
        <p:xfrm>
          <a:off x="4292604" y="3276798"/>
          <a:ext cx="7563066" cy="2557308"/>
        </p:xfrm>
        <a:graphic>
          <a:graphicData uri="http://schemas.openxmlformats.org/drawingml/2006/table">
            <a:tbl>
              <a:tblPr firstRow="1" firstCol="1" bandRow="1">
                <a:tableStyleId>{5C22544A-7EE6-4342-B048-85BDC9FD1C3A}</a:tableStyleId>
              </a:tblPr>
              <a:tblGrid>
                <a:gridCol w="726904"/>
                <a:gridCol w="4526747"/>
                <a:gridCol w="1190062"/>
                <a:gridCol w="1119353"/>
              </a:tblGrid>
              <a:tr h="664581">
                <a:tc>
                  <a:txBody>
                    <a:bodyPr/>
                    <a:lstStyle/>
                    <a:p>
                      <a:pPr marL="0" marR="0"/>
                      <a:r>
                        <a:rPr lang="en-US" sz="1200" dirty="0">
                          <a:effectLst/>
                        </a:rPr>
                        <a:t> </a:t>
                      </a:r>
                      <a:endParaRPr lang="en-US" sz="1200" dirty="0" smtClean="0">
                        <a:effectLst/>
                      </a:endParaRPr>
                    </a:p>
                    <a:p>
                      <a:pPr marL="0" marR="0" algn="ctr"/>
                      <a:r>
                        <a:rPr lang="en-US" sz="1400" dirty="0" err="1" smtClean="0">
                          <a:effectLst/>
                        </a:rPr>
                        <a:t>Seqs</a:t>
                      </a:r>
                      <a:r>
                        <a:rPr lang="en-US" sz="1800" dirty="0" smtClean="0">
                          <a:effectLst/>
                        </a:rPr>
                        <a:t>.</a:t>
                      </a:r>
                      <a:endParaRPr lang="en-US" sz="1800" dirty="0">
                        <a:effectLst/>
                        <a:latin typeface="Calibri" charset="0"/>
                        <a:ea typeface="Calibri" charset="0"/>
                      </a:endParaRPr>
                    </a:p>
                  </a:txBody>
                  <a:tcPr marL="68580" marR="68580" marT="0" marB="0"/>
                </a:tc>
                <a:tc>
                  <a:txBody>
                    <a:bodyPr/>
                    <a:lstStyle/>
                    <a:p>
                      <a:pPr marL="0" marR="0" algn="ctr">
                        <a:spcBef>
                          <a:spcPts val="0"/>
                        </a:spcBef>
                        <a:spcAft>
                          <a:spcPts val="0"/>
                        </a:spcAft>
                      </a:pPr>
                      <a:endParaRPr lang="en-US" sz="1050" dirty="0" smtClean="0">
                        <a:effectLst/>
                      </a:endParaRPr>
                    </a:p>
                    <a:p>
                      <a:pPr marL="0" marR="0" algn="ctr">
                        <a:spcBef>
                          <a:spcPts val="0"/>
                        </a:spcBef>
                        <a:spcAft>
                          <a:spcPts val="0"/>
                        </a:spcAft>
                      </a:pPr>
                      <a:r>
                        <a:rPr lang="en-US" sz="1800" dirty="0" smtClean="0">
                          <a:effectLst/>
                        </a:rPr>
                        <a:t>Tag </a:t>
                      </a:r>
                      <a:r>
                        <a:rPr lang="en-US" sz="1800" dirty="0">
                          <a:effectLst/>
                        </a:rPr>
                        <a:t>(8nt) + 37 </a:t>
                      </a:r>
                      <a:r>
                        <a:rPr lang="en-US" sz="1800" dirty="0" err="1">
                          <a:effectLst/>
                        </a:rPr>
                        <a:t>nt</a:t>
                      </a:r>
                      <a:r>
                        <a:rPr lang="en-US" sz="1800" dirty="0">
                          <a:effectLst/>
                        </a:rPr>
                        <a:t> sequence</a:t>
                      </a:r>
                      <a:endParaRPr lang="en-US" sz="1800" dirty="0">
                        <a:effectLst/>
                        <a:latin typeface="Calibri" charset="0"/>
                        <a:ea typeface="Calibri" charset="0"/>
                        <a:cs typeface="Times New Roman" charset="0"/>
                      </a:endParaRPr>
                    </a:p>
                  </a:txBody>
                  <a:tcPr marL="68580" marR="68580" marT="0" marB="0"/>
                </a:tc>
                <a:tc>
                  <a:txBody>
                    <a:bodyPr/>
                    <a:lstStyle/>
                    <a:p>
                      <a:pPr marL="0" marR="0"/>
                      <a:endParaRPr lang="en-US" sz="1200" dirty="0" smtClean="0">
                        <a:effectLst/>
                      </a:endParaRPr>
                    </a:p>
                    <a:p>
                      <a:pPr marL="0" marR="0" algn="ctr"/>
                      <a:r>
                        <a:rPr lang="en-US" sz="1400" dirty="0" smtClean="0">
                          <a:effectLst/>
                        </a:rPr>
                        <a:t>Coordinates</a:t>
                      </a:r>
                      <a:endParaRPr lang="en-US" sz="1400" dirty="0">
                        <a:effectLst/>
                        <a:latin typeface="Calibri" charset="0"/>
                        <a:ea typeface="Calibri" charset="0"/>
                      </a:endParaRPr>
                    </a:p>
                  </a:txBody>
                  <a:tcPr marL="68580" marR="68580" marT="0" marB="0"/>
                </a:tc>
                <a:tc>
                  <a:txBody>
                    <a:bodyPr/>
                    <a:lstStyle/>
                    <a:p>
                      <a:pPr marL="0" marR="0" algn="ctr"/>
                      <a:endParaRPr lang="en-US" sz="1400" dirty="0" smtClean="0">
                        <a:effectLst/>
                        <a:latin typeface="Calibri" charset="0"/>
                        <a:ea typeface="Calibri" charset="0"/>
                      </a:endParaRPr>
                    </a:p>
                    <a:p>
                      <a:pPr marL="0" marR="0" algn="ctr"/>
                      <a:r>
                        <a:rPr lang="en-US" sz="1400" dirty="0" smtClean="0">
                          <a:effectLst/>
                          <a:latin typeface="Calibri" charset="0"/>
                          <a:ea typeface="Calibri" charset="0"/>
                        </a:rPr>
                        <a:t>CG Content</a:t>
                      </a:r>
                      <a:endParaRPr lang="en-US" sz="1400" dirty="0">
                        <a:effectLst/>
                        <a:latin typeface="Calibri" charset="0"/>
                        <a:ea typeface="Calibri" charset="0"/>
                      </a:endParaRPr>
                    </a:p>
                  </a:txBody>
                  <a:tcPr marL="68580" marR="68580" marT="0" marB="0"/>
                </a:tc>
              </a:tr>
              <a:tr h="493824">
                <a:tc>
                  <a:txBody>
                    <a:bodyPr/>
                    <a:lstStyle/>
                    <a:p>
                      <a:pPr marL="0" marR="0" algn="ctr"/>
                      <a:r>
                        <a:rPr lang="en-US" sz="1200" dirty="0" smtClean="0">
                          <a:effectLst/>
                        </a:rPr>
                        <a:t> 1</a:t>
                      </a:r>
                      <a:endParaRPr lang="en-US" sz="1200" dirty="0">
                        <a:effectLst/>
                        <a:latin typeface="Calibri" charset="0"/>
                        <a:ea typeface="Calibri" charset="0"/>
                      </a:endParaRPr>
                    </a:p>
                  </a:txBody>
                  <a:tcPr marL="68580" marR="68580" marT="0" marB="0"/>
                </a:tc>
                <a:tc>
                  <a:txBody>
                    <a:bodyPr/>
                    <a:lstStyle/>
                    <a:p>
                      <a:pPr marL="0" marR="0">
                        <a:spcBef>
                          <a:spcPts val="0"/>
                        </a:spcBef>
                        <a:spcAft>
                          <a:spcPts val="0"/>
                        </a:spcAft>
                      </a:pPr>
                      <a:r>
                        <a:rPr lang="en-US" sz="1400" dirty="0">
                          <a:solidFill>
                            <a:srgbClr val="FF0000"/>
                          </a:solidFill>
                          <a:effectLst/>
                        </a:rPr>
                        <a:t>ATTGAAA</a:t>
                      </a:r>
                      <a:r>
                        <a:rPr lang="en-US" sz="1400" dirty="0">
                          <a:effectLst/>
                        </a:rPr>
                        <a:t>TGTGCCAAGTTGACACACTCATTCCTGTTAACAATACA</a:t>
                      </a:r>
                      <a:endParaRPr lang="en-US" sz="1400" dirty="0">
                        <a:effectLst/>
                        <a:latin typeface="Calibri" charset="0"/>
                        <a:ea typeface="Calibri" charset="0"/>
                        <a:cs typeface="Times New Roman" charset="0"/>
                      </a:endParaRPr>
                    </a:p>
                  </a:txBody>
                  <a:tcPr marL="68580" marR="68580" marT="0" marB="0"/>
                </a:tc>
                <a:tc>
                  <a:txBody>
                    <a:bodyPr/>
                    <a:lstStyle/>
                    <a:p>
                      <a:pPr marL="0" marR="0"/>
                      <a:r>
                        <a:rPr lang="en-US" sz="1200">
                          <a:effectLst/>
                        </a:rPr>
                        <a:t>1756 - 1801</a:t>
                      </a:r>
                      <a:endParaRPr lang="en-US" sz="1200">
                        <a:effectLst/>
                        <a:latin typeface="Calibri" charset="0"/>
                        <a:ea typeface="Calibri" charset="0"/>
                      </a:endParaRPr>
                    </a:p>
                  </a:txBody>
                  <a:tcPr marL="68580" marR="68580" marT="0" marB="0"/>
                </a:tc>
                <a:tc>
                  <a:txBody>
                    <a:bodyPr/>
                    <a:lstStyle/>
                    <a:p>
                      <a:pPr marL="0" marR="0" algn="ctr"/>
                      <a:r>
                        <a:rPr lang="en-US" sz="1200" dirty="0" smtClean="0">
                          <a:effectLst/>
                          <a:latin typeface="Calibri" charset="0"/>
                          <a:ea typeface="Calibri" charset="0"/>
                        </a:rPr>
                        <a:t>36%</a:t>
                      </a:r>
                      <a:endParaRPr lang="en-US" sz="1200" dirty="0">
                        <a:effectLst/>
                        <a:latin typeface="Calibri" charset="0"/>
                        <a:ea typeface="Calibri" charset="0"/>
                      </a:endParaRPr>
                    </a:p>
                  </a:txBody>
                  <a:tcPr marL="68580" marR="68580" marT="0" marB="0"/>
                </a:tc>
              </a:tr>
              <a:tr h="466301">
                <a:tc>
                  <a:txBody>
                    <a:bodyPr/>
                    <a:lstStyle/>
                    <a:p>
                      <a:pPr marL="0" marR="0" algn="ctr"/>
                      <a:r>
                        <a:rPr lang="en-US" sz="1200" dirty="0" smtClean="0">
                          <a:effectLst/>
                        </a:rPr>
                        <a:t>2</a:t>
                      </a:r>
                      <a:endParaRPr lang="en-US" sz="1200" dirty="0">
                        <a:effectLst/>
                        <a:latin typeface="Calibri" charset="0"/>
                        <a:ea typeface="Calibri" charset="0"/>
                      </a:endParaRPr>
                    </a:p>
                  </a:txBody>
                  <a:tcPr marL="68580" marR="68580" marT="0" marB="0"/>
                </a:tc>
                <a:tc>
                  <a:txBody>
                    <a:bodyPr/>
                    <a:lstStyle/>
                    <a:p>
                      <a:pPr marL="0" marR="0">
                        <a:spcBef>
                          <a:spcPts val="0"/>
                        </a:spcBef>
                        <a:spcAft>
                          <a:spcPts val="0"/>
                        </a:spcAft>
                      </a:pPr>
                      <a:r>
                        <a:rPr lang="en-US" sz="1400" dirty="0">
                          <a:solidFill>
                            <a:srgbClr val="FF0000"/>
                          </a:solidFill>
                          <a:effectLst/>
                        </a:rPr>
                        <a:t>ATTGAAA</a:t>
                      </a:r>
                      <a:r>
                        <a:rPr lang="en-US" sz="1400" dirty="0">
                          <a:effectLst/>
                        </a:rPr>
                        <a:t>CTAGATATGTTATAACTGATCAAACAAGGGATGAAACA</a:t>
                      </a:r>
                      <a:endParaRPr lang="en-US" sz="1400" dirty="0">
                        <a:effectLst/>
                        <a:latin typeface="Calibri" charset="0"/>
                        <a:ea typeface="Calibri" charset="0"/>
                        <a:cs typeface="Times New Roman" charset="0"/>
                      </a:endParaRPr>
                    </a:p>
                  </a:txBody>
                  <a:tcPr marL="68580" marR="68580" marT="0" marB="0"/>
                </a:tc>
                <a:tc>
                  <a:txBody>
                    <a:bodyPr/>
                    <a:lstStyle/>
                    <a:p>
                      <a:pPr marL="0" marR="0"/>
                      <a:r>
                        <a:rPr lang="en-US" sz="1200">
                          <a:effectLst/>
                        </a:rPr>
                        <a:t>2491 - 2536</a:t>
                      </a:r>
                      <a:endParaRPr lang="en-US" sz="1200">
                        <a:effectLst/>
                        <a:latin typeface="Calibri" charset="0"/>
                        <a:ea typeface="Calibri" charset="0"/>
                      </a:endParaRPr>
                    </a:p>
                  </a:txBody>
                  <a:tcPr marL="68580" marR="68580" marT="0" marB="0"/>
                </a:tc>
                <a:tc>
                  <a:txBody>
                    <a:bodyPr/>
                    <a:lstStyle/>
                    <a:p>
                      <a:pPr marL="0" marR="0" algn="ctr"/>
                      <a:r>
                        <a:rPr lang="en-US" sz="1200" dirty="0" smtClean="0">
                          <a:effectLst/>
                          <a:latin typeface="Calibri" charset="0"/>
                          <a:ea typeface="Calibri" charset="0"/>
                        </a:rPr>
                        <a:t>29%</a:t>
                      </a:r>
                      <a:endParaRPr lang="en-US" sz="1200" dirty="0">
                        <a:effectLst/>
                        <a:latin typeface="Calibri" charset="0"/>
                        <a:ea typeface="Calibri" charset="0"/>
                      </a:endParaRPr>
                    </a:p>
                  </a:txBody>
                  <a:tcPr marL="68580" marR="68580" marT="0" marB="0"/>
                </a:tc>
              </a:tr>
              <a:tr h="466301">
                <a:tc>
                  <a:txBody>
                    <a:bodyPr/>
                    <a:lstStyle/>
                    <a:p>
                      <a:pPr marL="0" marR="0" algn="ctr"/>
                      <a:r>
                        <a:rPr lang="en-US" sz="1200" dirty="0" smtClean="0">
                          <a:effectLst/>
                        </a:rPr>
                        <a:t>3</a:t>
                      </a:r>
                      <a:endParaRPr lang="en-US" sz="1200" dirty="0">
                        <a:effectLst/>
                        <a:latin typeface="Calibri" charset="0"/>
                        <a:ea typeface="Calibri" charset="0"/>
                      </a:endParaRPr>
                    </a:p>
                  </a:txBody>
                  <a:tcPr marL="68580" marR="68580" marT="0" marB="0"/>
                </a:tc>
                <a:tc>
                  <a:txBody>
                    <a:bodyPr/>
                    <a:lstStyle/>
                    <a:p>
                      <a:pPr marL="0" marR="0">
                        <a:spcBef>
                          <a:spcPts val="0"/>
                        </a:spcBef>
                        <a:spcAft>
                          <a:spcPts val="0"/>
                        </a:spcAft>
                      </a:pPr>
                      <a:r>
                        <a:rPr lang="en-US" sz="1400" dirty="0">
                          <a:solidFill>
                            <a:srgbClr val="FF0000"/>
                          </a:solidFill>
                          <a:effectLst/>
                        </a:rPr>
                        <a:t>ATTGAAA</a:t>
                      </a:r>
                      <a:r>
                        <a:rPr lang="en-US" sz="1400" dirty="0">
                          <a:effectLst/>
                        </a:rPr>
                        <a:t>ATTGATTACCTAACCAAATTAAAACAACTTAATCTCTT</a:t>
                      </a:r>
                      <a:endParaRPr lang="en-US" sz="1400" dirty="0">
                        <a:effectLst/>
                        <a:latin typeface="Calibri" charset="0"/>
                        <a:ea typeface="Calibri" charset="0"/>
                        <a:cs typeface="Times New Roman" charset="0"/>
                      </a:endParaRPr>
                    </a:p>
                  </a:txBody>
                  <a:tcPr marL="68580" marR="68580" marT="0" marB="0"/>
                </a:tc>
                <a:tc>
                  <a:txBody>
                    <a:bodyPr/>
                    <a:lstStyle/>
                    <a:p>
                      <a:pPr marL="0" marR="0"/>
                      <a:r>
                        <a:rPr lang="en-US" sz="1200">
                          <a:effectLst/>
                        </a:rPr>
                        <a:t>4047 - 4092</a:t>
                      </a:r>
                      <a:endParaRPr lang="en-US" sz="1200">
                        <a:effectLst/>
                        <a:latin typeface="Calibri" charset="0"/>
                        <a:ea typeface="Calibri" charset="0"/>
                      </a:endParaRPr>
                    </a:p>
                  </a:txBody>
                  <a:tcPr marL="68580" marR="68580" marT="0" marB="0"/>
                </a:tc>
                <a:tc>
                  <a:txBody>
                    <a:bodyPr/>
                    <a:lstStyle/>
                    <a:p>
                      <a:pPr marL="0" marR="0" algn="ctr"/>
                      <a:r>
                        <a:rPr lang="en-US" sz="1200" dirty="0" smtClean="0">
                          <a:effectLst/>
                          <a:latin typeface="Calibri" charset="0"/>
                          <a:ea typeface="Calibri" charset="0"/>
                        </a:rPr>
                        <a:t>22%</a:t>
                      </a:r>
                      <a:endParaRPr lang="en-US" sz="1200" dirty="0">
                        <a:effectLst/>
                        <a:latin typeface="Calibri" charset="0"/>
                        <a:ea typeface="Calibri" charset="0"/>
                      </a:endParaRPr>
                    </a:p>
                  </a:txBody>
                  <a:tcPr marL="68580" marR="68580" marT="0" marB="0"/>
                </a:tc>
              </a:tr>
              <a:tr h="466301">
                <a:tc>
                  <a:txBody>
                    <a:bodyPr/>
                    <a:lstStyle/>
                    <a:p>
                      <a:pPr marL="0" marR="0" algn="ctr"/>
                      <a:r>
                        <a:rPr lang="en-US" sz="1200" dirty="0" smtClean="0">
                          <a:effectLst/>
                        </a:rPr>
                        <a:t>4</a:t>
                      </a:r>
                      <a:endParaRPr lang="en-US" sz="1200" dirty="0">
                        <a:effectLst/>
                        <a:latin typeface="Calibri" charset="0"/>
                        <a:ea typeface="Calibri" charset="0"/>
                      </a:endParaRPr>
                    </a:p>
                  </a:txBody>
                  <a:tcPr marL="68580" marR="68580" marT="0" marB="0"/>
                </a:tc>
                <a:tc>
                  <a:txBody>
                    <a:bodyPr/>
                    <a:lstStyle/>
                    <a:p>
                      <a:pPr marL="0" marR="0">
                        <a:spcBef>
                          <a:spcPts val="0"/>
                        </a:spcBef>
                        <a:spcAft>
                          <a:spcPts val="0"/>
                        </a:spcAft>
                      </a:pPr>
                      <a:r>
                        <a:rPr lang="en-US" sz="1400" dirty="0">
                          <a:solidFill>
                            <a:srgbClr val="FF0000"/>
                          </a:solidFill>
                          <a:effectLst/>
                        </a:rPr>
                        <a:t>ATTGAAA</a:t>
                      </a:r>
                      <a:r>
                        <a:rPr lang="en-US" sz="1400" dirty="0">
                          <a:effectLst/>
                        </a:rPr>
                        <a:t>TAAACACCCTTCATGATTTATCCTTAAAATTCTTACCA</a:t>
                      </a:r>
                      <a:endParaRPr lang="en-US" sz="1400" dirty="0">
                        <a:effectLst/>
                        <a:latin typeface="Calibri" charset="0"/>
                        <a:ea typeface="Calibri" charset="0"/>
                        <a:cs typeface="Times New Roman" charset="0"/>
                      </a:endParaRPr>
                    </a:p>
                  </a:txBody>
                  <a:tcPr marL="68580" marR="68580" marT="0" marB="0"/>
                </a:tc>
                <a:tc>
                  <a:txBody>
                    <a:bodyPr/>
                    <a:lstStyle/>
                    <a:p>
                      <a:pPr marL="0" marR="0"/>
                      <a:r>
                        <a:rPr lang="en-US" sz="1200" dirty="0">
                          <a:effectLst/>
                        </a:rPr>
                        <a:t>4150 - 4195</a:t>
                      </a:r>
                      <a:endParaRPr lang="en-US" sz="1200" dirty="0">
                        <a:effectLst/>
                        <a:latin typeface="Calibri" charset="0"/>
                        <a:ea typeface="Calibri" charset="0"/>
                      </a:endParaRPr>
                    </a:p>
                  </a:txBody>
                  <a:tcPr marL="68580" marR="68580" marT="0" marB="0"/>
                </a:tc>
                <a:tc>
                  <a:txBody>
                    <a:bodyPr/>
                    <a:lstStyle/>
                    <a:p>
                      <a:pPr marL="0" marR="0" algn="ctr"/>
                      <a:r>
                        <a:rPr lang="en-US" sz="1200" dirty="0" smtClean="0">
                          <a:effectLst/>
                          <a:latin typeface="Calibri" charset="0"/>
                          <a:ea typeface="Calibri" charset="0"/>
                        </a:rPr>
                        <a:t>27%</a:t>
                      </a:r>
                      <a:endParaRPr lang="en-US" sz="1200" dirty="0">
                        <a:effectLst/>
                        <a:latin typeface="Calibri" charset="0"/>
                        <a:ea typeface="Calibri" charset="0"/>
                      </a:endParaRPr>
                    </a:p>
                  </a:txBody>
                  <a:tcPr marL="68580" marR="68580" marT="0" marB="0"/>
                </a:tc>
              </a:tr>
            </a:tbl>
          </a:graphicData>
        </a:graphic>
      </p:graphicFrame>
      <p:sp>
        <p:nvSpPr>
          <p:cNvPr id="5" name="Rectangle 1"/>
          <p:cNvSpPr>
            <a:spLocks noChangeArrowheads="1"/>
          </p:cNvSpPr>
          <p:nvPr/>
        </p:nvSpPr>
        <p:spPr bwMode="auto">
          <a:xfrm>
            <a:off x="685801" y="1205750"/>
            <a:ext cx="3606801"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en-US" dirty="0" smtClean="0"/>
          </a:p>
          <a:p>
            <a:pPr lvl="0" defTabSz="914400" eaLnBrk="0" fontAlgn="base" hangingPunct="0">
              <a:spcBef>
                <a:spcPct val="0"/>
              </a:spcBef>
              <a:spcAft>
                <a:spcPct val="0"/>
              </a:spcAft>
            </a:pPr>
            <a:endParaRPr lang="en-US" dirty="0"/>
          </a:p>
          <a:p>
            <a:pPr lvl="0" defTabSz="914400" eaLnBrk="0" fontAlgn="base" hangingPunct="0">
              <a:spcBef>
                <a:spcPct val="0"/>
              </a:spcBef>
              <a:spcAft>
                <a:spcPct val="0"/>
              </a:spcAft>
            </a:pPr>
            <a:endParaRPr lang="en-US" dirty="0" smtClean="0"/>
          </a:p>
          <a:p>
            <a:pPr lvl="0" defTabSz="914400" eaLnBrk="0" fontAlgn="base" hangingPunct="0">
              <a:spcBef>
                <a:spcPct val="0"/>
              </a:spcBef>
              <a:spcAft>
                <a:spcPct val="0"/>
              </a:spcAft>
            </a:pPr>
            <a:r>
              <a:rPr lang="en-US" dirty="0" smtClean="0"/>
              <a:t>It </a:t>
            </a:r>
            <a:r>
              <a:rPr lang="en-US" dirty="0"/>
              <a:t>is expected that the Rhinovirus RNA, as suggested by the preliminary findings of </a:t>
            </a:r>
            <a:r>
              <a:rPr lang="en-US" dirty="0" err="1"/>
              <a:t>BioBike</a:t>
            </a:r>
            <a:r>
              <a:rPr lang="en-US" dirty="0"/>
              <a:t> and </a:t>
            </a:r>
            <a:r>
              <a:rPr lang="en-US" dirty="0" err="1"/>
              <a:t>Blastn</a:t>
            </a:r>
            <a:r>
              <a:rPr lang="en-US" b="1" u="sng" dirty="0"/>
              <a:t>, will be shown to be vulnerable to the binding and cleavage assays and will display evidence of RNA degradation</a:t>
            </a:r>
            <a:endParaRPr kumimoji="0" lang="x-none" altLang="x-none" b="1" i="0" u="sng" strike="noStrike" cap="none" normalizeH="0" baseline="0" dirty="0">
              <a:ln>
                <a:noFill/>
              </a:ln>
              <a:solidFill>
                <a:schemeClr val="tx1"/>
              </a:solidFill>
              <a:effectLst/>
              <a:latin typeface="Arial"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1" i="0" strike="noStrike" cap="none" normalizeH="0" baseline="0" dirty="0">
                <a:ln>
                  <a:noFill/>
                </a:ln>
                <a:solidFill>
                  <a:schemeClr val="tx1"/>
                </a:solidFill>
                <a:effectLst/>
                <a:latin typeface="Arial" charset="0"/>
                <a:ea typeface="Times New Roman" charset="0"/>
              </a:rPr>
              <a:t>	</a:t>
            </a:r>
            <a:endParaRPr kumimoji="0" lang="en-US" altLang="x-none" sz="1600" b="1" i="0" strike="noStrike" cap="none" normalizeH="0" baseline="0" dirty="0" smtClean="0">
              <a:ln>
                <a:noFill/>
              </a:ln>
              <a:solidFill>
                <a:schemeClr val="tx1"/>
              </a:solidFill>
              <a:effectLst/>
              <a:latin typeface="Arial"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x-none" sz="1600" b="1" dirty="0" smtClean="0">
                <a:latin typeface="Arial" charset="0"/>
                <a:ea typeface="Times New Roman" charset="0"/>
              </a:rPr>
              <a:t>GC Content - </a:t>
            </a:r>
            <a:r>
              <a:rPr lang="en-US" altLang="x-none" sz="1600" b="1" dirty="0" err="1" smtClean="0">
                <a:latin typeface="Arial" charset="0"/>
                <a:ea typeface="Times New Roman" charset="0"/>
              </a:rPr>
              <a:t>BioBike</a:t>
            </a:r>
            <a:endParaRPr lang="en-US" altLang="x-none" sz="1600" b="1" dirty="0" smtClean="0">
              <a:latin typeface="Arial"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x-none" sz="1600" dirty="0" smtClean="0">
                <a:latin typeface="Arial" charset="0"/>
                <a:ea typeface="Times New Roman" charset="0"/>
              </a:rPr>
              <a:t>Rhinovirus RNA sequence was spliced into 100 and then 37 nucleotides per sequence to analyze GC Content.</a:t>
            </a:r>
            <a:endParaRPr kumimoji="0" lang="x-none" altLang="x-none" sz="1600" i="0" u="none" strike="noStrike" cap="none" normalizeH="0" baseline="0" dirty="0">
              <a:ln>
                <a:noFill/>
              </a:ln>
              <a:solidFill>
                <a:schemeClr val="tx1"/>
              </a:solidFill>
              <a:effectLst/>
              <a:latin typeface="Arial"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dirty="0">
              <a:ln>
                <a:noFill/>
              </a:ln>
              <a:solidFill>
                <a:schemeClr val="tx1"/>
              </a:solidFill>
              <a:effectLst/>
              <a:latin typeface="Arial" charset="0"/>
            </a:endParaRPr>
          </a:p>
        </p:txBody>
      </p:sp>
      <p:sp>
        <p:nvSpPr>
          <p:cNvPr id="8" name="TextBox 7"/>
          <p:cNvSpPr txBox="1"/>
          <p:nvPr/>
        </p:nvSpPr>
        <p:spPr>
          <a:xfrm>
            <a:off x="6629135" y="2821926"/>
            <a:ext cx="2946400" cy="369332"/>
          </a:xfrm>
          <a:prstGeom prst="rect">
            <a:avLst/>
          </a:prstGeom>
          <a:noFill/>
        </p:spPr>
        <p:txBody>
          <a:bodyPr wrap="square" rtlCol="0">
            <a:spAutoFit/>
          </a:bodyPr>
          <a:lstStyle/>
          <a:p>
            <a:pPr algn="ctr"/>
            <a:r>
              <a:rPr lang="en-US" smtClean="0"/>
              <a:t>Gene HRV89gp1</a:t>
            </a: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17386932"/>
              </p:ext>
            </p:extLst>
          </p:nvPr>
        </p:nvGraphicFramePr>
        <p:xfrm>
          <a:off x="4671002" y="1755566"/>
          <a:ext cx="6862669" cy="741680"/>
        </p:xfrm>
        <a:graphic>
          <a:graphicData uri="http://schemas.openxmlformats.org/drawingml/2006/table">
            <a:tbl>
              <a:tblPr firstRow="1" bandRow="1">
                <a:tableStyleId>{5C22544A-7EE6-4342-B048-85BDC9FD1C3A}</a:tableStyleId>
              </a:tblPr>
              <a:tblGrid>
                <a:gridCol w="1110636"/>
                <a:gridCol w="4396198"/>
                <a:gridCol w="1355835"/>
              </a:tblGrid>
              <a:tr h="370840">
                <a:tc>
                  <a:txBody>
                    <a:bodyPr/>
                    <a:lstStyle/>
                    <a:p>
                      <a:pPr algn="ctr"/>
                      <a:r>
                        <a:rPr lang="en-US" dirty="0" smtClean="0"/>
                        <a:t>Tag</a:t>
                      </a:r>
                      <a:endParaRPr lang="en-US" dirty="0"/>
                    </a:p>
                  </a:txBody>
                  <a:tcPr/>
                </a:tc>
                <a:tc>
                  <a:txBody>
                    <a:bodyPr/>
                    <a:lstStyle/>
                    <a:p>
                      <a:pPr algn="ctr"/>
                      <a:r>
                        <a:rPr lang="en-US" dirty="0" smtClean="0"/>
                        <a:t>Target RNA (P. </a:t>
                      </a:r>
                      <a:r>
                        <a:rPr lang="en-US" dirty="0" err="1" smtClean="0"/>
                        <a:t>furiosus</a:t>
                      </a:r>
                      <a:r>
                        <a:rPr lang="en-US" dirty="0" smtClean="0"/>
                        <a:t>)</a:t>
                      </a:r>
                      <a:endParaRPr lang="en-US" dirty="0"/>
                    </a:p>
                  </a:txBody>
                  <a:tcPr/>
                </a:tc>
                <a:tc>
                  <a:txBody>
                    <a:bodyPr/>
                    <a:lstStyle/>
                    <a:p>
                      <a:pPr algn="ctr"/>
                      <a:r>
                        <a:rPr lang="en-US" dirty="0" smtClean="0"/>
                        <a:t>GC content</a:t>
                      </a:r>
                      <a:endParaRPr lang="en-US" dirty="0"/>
                    </a:p>
                  </a:txBody>
                  <a:tcPr/>
                </a:tc>
              </a:tr>
              <a:tr h="370840">
                <a:tc>
                  <a:txBody>
                    <a:bodyPr/>
                    <a:lstStyle/>
                    <a:p>
                      <a:r>
                        <a:rPr lang="en-US" sz="1400" kern="1200" dirty="0" smtClean="0">
                          <a:solidFill>
                            <a:srgbClr val="FF0000"/>
                          </a:solidFill>
                          <a:effectLst/>
                          <a:latin typeface="+mn-lt"/>
                          <a:ea typeface="+mn-ea"/>
                          <a:cs typeface="+mn-cs"/>
                        </a:rPr>
                        <a:t>AUUGAAAG</a:t>
                      </a:r>
                      <a:r>
                        <a:rPr lang="en-US" sz="1400" dirty="0" smtClean="0">
                          <a:solidFill>
                            <a:srgbClr val="FF0000"/>
                          </a:solidFill>
                          <a:effectLst/>
                        </a:rPr>
                        <a:t> </a:t>
                      </a:r>
                      <a:endParaRPr lang="en-US" sz="1400" dirty="0">
                        <a:solidFill>
                          <a:srgbClr val="FF0000"/>
                        </a:solidFill>
                      </a:endParaRPr>
                    </a:p>
                  </a:txBody>
                  <a:tcPr/>
                </a:tc>
                <a:tc>
                  <a:txBody>
                    <a:bodyPr/>
                    <a:lstStyle/>
                    <a:p>
                      <a:r>
                        <a:rPr lang="en-US" sz="1400" kern="1200" dirty="0" smtClean="0">
                          <a:solidFill>
                            <a:schemeClr val="dk1"/>
                          </a:solidFill>
                          <a:effectLst/>
                          <a:latin typeface="+mn-lt"/>
                          <a:ea typeface="+mn-ea"/>
                          <a:cs typeface="+mn-cs"/>
                        </a:rPr>
                        <a:t>CUGAAGUGCUCUCAGCCGCAAGGACCGCAUACUACAA</a:t>
                      </a:r>
                      <a:r>
                        <a:rPr lang="en-US" sz="1400" dirty="0" smtClean="0">
                          <a:effectLst/>
                        </a:rPr>
                        <a:t> </a:t>
                      </a:r>
                      <a:endParaRPr lang="en-US" sz="1400" dirty="0"/>
                    </a:p>
                  </a:txBody>
                  <a:tcPr/>
                </a:tc>
                <a:tc>
                  <a:txBody>
                    <a:bodyPr/>
                    <a:lstStyle/>
                    <a:p>
                      <a:pPr algn="ctr"/>
                      <a:r>
                        <a:rPr lang="en-US" sz="1400" dirty="0" smtClean="0"/>
                        <a:t>54%</a:t>
                      </a:r>
                      <a:endParaRPr lang="en-US" sz="1400" dirty="0"/>
                    </a:p>
                  </a:txBody>
                  <a:tcPr/>
                </a:tc>
              </a:tr>
            </a:tbl>
          </a:graphicData>
        </a:graphic>
      </p:graphicFrame>
      <p:sp>
        <p:nvSpPr>
          <p:cNvPr id="10" name="TextBox 9"/>
          <p:cNvSpPr txBox="1"/>
          <p:nvPr/>
        </p:nvSpPr>
        <p:spPr>
          <a:xfrm>
            <a:off x="7164287" y="1241663"/>
            <a:ext cx="1876097" cy="369332"/>
          </a:xfrm>
          <a:prstGeom prst="rect">
            <a:avLst/>
          </a:prstGeom>
          <a:noFill/>
        </p:spPr>
        <p:txBody>
          <a:bodyPr wrap="square" rtlCol="0">
            <a:spAutoFit/>
          </a:bodyPr>
          <a:lstStyle/>
          <a:p>
            <a:pPr algn="ctr"/>
            <a:r>
              <a:rPr lang="en-US" dirty="0" smtClean="0"/>
              <a:t>Hale </a:t>
            </a:r>
            <a:r>
              <a:rPr lang="en-US" i="1" dirty="0" smtClean="0"/>
              <a:t>et. al.</a:t>
            </a:r>
            <a:endParaRPr lang="en-US" i="1" dirty="0"/>
          </a:p>
        </p:txBody>
      </p:sp>
    </p:spTree>
    <p:extLst>
      <p:ext uri="{BB962C8B-B14F-4D97-AF65-F5344CB8AC3E}">
        <p14:creationId xmlns:p14="http://schemas.microsoft.com/office/powerpoint/2010/main" val="59181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561" y="318976"/>
            <a:ext cx="4388342" cy="372140"/>
          </a:xfrm>
        </p:spPr>
        <p:txBody>
          <a:bodyPr>
            <a:normAutofit/>
          </a:bodyPr>
          <a:lstStyle/>
          <a:p>
            <a:endParaRPr lang="en-US" sz="1100" dirty="0">
              <a:latin typeface="+mn-l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353" t="28035" r="40608" b="33536"/>
          <a:stretch/>
        </p:blipFill>
        <p:spPr>
          <a:xfrm>
            <a:off x="489098" y="318975"/>
            <a:ext cx="2764464" cy="401910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903" y="318976"/>
            <a:ext cx="4152510" cy="4019107"/>
          </a:xfrm>
          <a:prstGeom prst="rect">
            <a:avLst/>
          </a:prstGeom>
        </p:spPr>
      </p:pic>
      <p:sp>
        <p:nvSpPr>
          <p:cNvPr id="7" name="TextBox 6"/>
          <p:cNvSpPr txBox="1"/>
          <p:nvPr/>
        </p:nvSpPr>
        <p:spPr>
          <a:xfrm>
            <a:off x="3253562" y="345557"/>
            <a:ext cx="4388341" cy="5078313"/>
          </a:xfrm>
          <a:prstGeom prst="rect">
            <a:avLst/>
          </a:prstGeom>
          <a:noFill/>
        </p:spPr>
        <p:txBody>
          <a:bodyPr wrap="square" rtlCol="0">
            <a:spAutoFit/>
          </a:bodyPr>
          <a:lstStyle/>
          <a:p>
            <a:r>
              <a:rPr lang="en-US" dirty="0" smtClean="0">
                <a:solidFill>
                  <a:srgbClr val="FFFF00"/>
                </a:solidFill>
              </a:rPr>
              <a:t>To the right:</a:t>
            </a:r>
          </a:p>
          <a:p>
            <a:r>
              <a:rPr lang="en-US" dirty="0" smtClean="0">
                <a:solidFill>
                  <a:srgbClr val="FF0000"/>
                </a:solidFill>
              </a:rPr>
              <a:t>Figures A</a:t>
            </a:r>
            <a:r>
              <a:rPr lang="en-US" dirty="0" smtClean="0"/>
              <a:t>:</a:t>
            </a:r>
          </a:p>
          <a:p>
            <a:r>
              <a:rPr lang="en-US" sz="1400" dirty="0" smtClean="0"/>
              <a:t>Cleavage analysis of the target RNA on a sequence of 45nt starting from the  5’ – end.</a:t>
            </a:r>
          </a:p>
          <a:p>
            <a:endParaRPr lang="en-US" sz="1400" dirty="0" smtClean="0"/>
          </a:p>
          <a:p>
            <a:r>
              <a:rPr lang="en-US" dirty="0" smtClean="0">
                <a:solidFill>
                  <a:srgbClr val="FF0000"/>
                </a:solidFill>
              </a:rPr>
              <a:t>Figure</a:t>
            </a:r>
            <a:r>
              <a:rPr lang="en-US" dirty="0" smtClean="0"/>
              <a:t> </a:t>
            </a:r>
            <a:r>
              <a:rPr lang="en-US" dirty="0" smtClean="0">
                <a:solidFill>
                  <a:srgbClr val="FF0000"/>
                </a:solidFill>
              </a:rPr>
              <a:t>B</a:t>
            </a:r>
            <a:r>
              <a:rPr lang="en-US" dirty="0" smtClean="0"/>
              <a:t>:</a:t>
            </a:r>
          </a:p>
          <a:p>
            <a:r>
              <a:rPr lang="en-US" sz="1400" dirty="0" smtClean="0"/>
              <a:t>Cleavage analysis of the target RNA on a sequence of 45nt starting from the 3’ – end.</a:t>
            </a:r>
          </a:p>
          <a:p>
            <a:endParaRPr lang="en-US" sz="1400" dirty="0" smtClean="0"/>
          </a:p>
          <a:p>
            <a:r>
              <a:rPr lang="en-US" dirty="0" smtClean="0">
                <a:solidFill>
                  <a:srgbClr val="FF0000"/>
                </a:solidFill>
              </a:rPr>
              <a:t>Figure</a:t>
            </a:r>
            <a:r>
              <a:rPr lang="en-US" dirty="0" smtClean="0"/>
              <a:t> </a:t>
            </a:r>
            <a:r>
              <a:rPr lang="en-US" dirty="0" smtClean="0">
                <a:solidFill>
                  <a:srgbClr val="FF0000"/>
                </a:solidFill>
              </a:rPr>
              <a:t>C</a:t>
            </a:r>
            <a:r>
              <a:rPr lang="en-US" dirty="0" smtClean="0"/>
              <a:t>:</a:t>
            </a:r>
          </a:p>
          <a:p>
            <a:r>
              <a:rPr lang="en-US" sz="1400" dirty="0" smtClean="0"/>
              <a:t>Target RNA (gray) is fully complementary to the guided region (orange). The arrows indicate the cleavage sites in both products of the figures A and B. The cleavage is observed in both cases every 6nt</a:t>
            </a:r>
            <a:r>
              <a:rPr lang="en-US" dirty="0" smtClean="0"/>
              <a:t>.  </a:t>
            </a:r>
          </a:p>
          <a:p>
            <a:endParaRPr lang="en-US" dirty="0" smtClean="0"/>
          </a:p>
          <a:p>
            <a:r>
              <a:rPr lang="en-US" dirty="0" smtClean="0">
                <a:solidFill>
                  <a:srgbClr val="FFFF00"/>
                </a:solidFill>
              </a:rPr>
              <a:t>To the left:</a:t>
            </a:r>
          </a:p>
          <a:p>
            <a:endParaRPr lang="en-US" dirty="0" smtClean="0"/>
          </a:p>
          <a:p>
            <a:r>
              <a:rPr lang="en-US" dirty="0" smtClean="0">
                <a:solidFill>
                  <a:srgbClr val="FF0000"/>
                </a:solidFill>
              </a:rPr>
              <a:t>Figure</a:t>
            </a:r>
            <a:r>
              <a:rPr lang="en-US" dirty="0" smtClean="0"/>
              <a:t> </a:t>
            </a:r>
            <a:r>
              <a:rPr lang="en-US" dirty="0" smtClean="0">
                <a:solidFill>
                  <a:srgbClr val="FF0000"/>
                </a:solidFill>
              </a:rPr>
              <a:t>D</a:t>
            </a:r>
            <a:r>
              <a:rPr lang="en-US" dirty="0" smtClean="0"/>
              <a:t>:</a:t>
            </a:r>
          </a:p>
          <a:p>
            <a:r>
              <a:rPr lang="en-US" sz="1400" dirty="0" smtClean="0"/>
              <a:t>Native gel electrophoresis demonstrating the </a:t>
            </a:r>
            <a:r>
              <a:rPr lang="en-US" sz="1400" dirty="0" err="1" smtClean="0"/>
              <a:t>Cmr</a:t>
            </a:r>
            <a:r>
              <a:rPr lang="en-US" sz="1400" dirty="0" smtClean="0"/>
              <a:t> protein requirements for crRNA binding.</a:t>
            </a:r>
            <a:endParaRPr lang="en-US" sz="1400" dirty="0"/>
          </a:p>
        </p:txBody>
      </p:sp>
    </p:spTree>
    <p:extLst>
      <p:ext uri="{BB962C8B-B14F-4D97-AF65-F5344CB8AC3E}">
        <p14:creationId xmlns:p14="http://schemas.microsoft.com/office/powerpoint/2010/main" val="19966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Autofit/>
          </a:bodyPr>
          <a:lstStyle/>
          <a:p>
            <a:r>
              <a:rPr lang="en-US" sz="2400" dirty="0"/>
              <a:t>The demonstrated ability of the CRISPR Type III-B complex to bind and cleave the viral RNA of the Rhinovirus would set a precedent toward expanding this research to target similar RNA based viruses and plasmids.</a:t>
            </a:r>
            <a:endParaRPr lang="en-US" sz="2400" dirty="0" smtClean="0"/>
          </a:p>
          <a:p>
            <a:r>
              <a:rPr lang="en-US" sz="2400" dirty="0" smtClean="0"/>
              <a:t>A </a:t>
            </a:r>
            <a:r>
              <a:rPr lang="en-US" sz="2400" dirty="0"/>
              <a:t>limitation of utilizing the CRISPR Type III- B complex is the fact that the functions of the </a:t>
            </a:r>
            <a:r>
              <a:rPr lang="en-US" sz="2400" dirty="0" err="1"/>
              <a:t>Cmr</a:t>
            </a:r>
            <a:r>
              <a:rPr lang="en-US" sz="2400" dirty="0"/>
              <a:t> proteins will vary depending upon what purified form of bacteria is </a:t>
            </a:r>
            <a:r>
              <a:rPr lang="en-US" sz="2400" dirty="0" smtClean="0"/>
              <a:t>utilized</a:t>
            </a:r>
          </a:p>
          <a:p>
            <a:r>
              <a:rPr lang="en-US" sz="2400" dirty="0"/>
              <a:t>Another possible limitation is in regard to viral mutations.  Most of the research that has been made available addresses wild type viruses and has not clearly addressed whether or not viral mutations would limit the effectiveness of the CRISPR Type III- B complex</a:t>
            </a:r>
          </a:p>
        </p:txBody>
      </p:sp>
    </p:spTree>
    <p:extLst>
      <p:ext uri="{BB962C8B-B14F-4D97-AF65-F5344CB8AC3E}">
        <p14:creationId xmlns:p14="http://schemas.microsoft.com/office/powerpoint/2010/main" val="12636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normAutofit/>
          </a:bodyPr>
          <a:lstStyle/>
          <a:p>
            <a:r>
              <a:rPr lang="en-US" sz="3600" dirty="0"/>
              <a:t>Q</a:t>
            </a:r>
            <a:r>
              <a:rPr lang="en-US" sz="3600" dirty="0" smtClean="0"/>
              <a:t>uestions???</a:t>
            </a:r>
            <a:endParaRPr lang="en-US" sz="3600" dirty="0"/>
          </a:p>
        </p:txBody>
      </p:sp>
    </p:spTree>
    <p:extLst>
      <p:ext uri="{BB962C8B-B14F-4D97-AF65-F5344CB8AC3E}">
        <p14:creationId xmlns:p14="http://schemas.microsoft.com/office/powerpoint/2010/main" val="136316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1" y="1608083"/>
            <a:ext cx="10131425" cy="5092262"/>
          </a:xfrm>
        </p:spPr>
        <p:txBody>
          <a:bodyPr>
            <a:normAutofit fontScale="92500" lnSpcReduction="10000"/>
          </a:bodyPr>
          <a:lstStyle/>
          <a:p>
            <a:r>
              <a:rPr lang="es-US" dirty="0" smtClean="0"/>
              <a:t>Estrella </a:t>
            </a:r>
            <a:r>
              <a:rPr lang="es-US" dirty="0"/>
              <a:t>M.A., Kuo F., Bailey S. (2016). </a:t>
            </a:r>
            <a:r>
              <a:rPr lang="en-US" dirty="0"/>
              <a:t>RNA-activated DNA cleavage by the Type III-B </a:t>
            </a:r>
            <a:r>
              <a:rPr lang="en-US" dirty="0" smtClean="0"/>
              <a:t>CRISPR-</a:t>
            </a:r>
            <a:r>
              <a:rPr lang="en-US" dirty="0" err="1" smtClean="0"/>
              <a:t>Cas</a:t>
            </a:r>
            <a:r>
              <a:rPr lang="en-US" dirty="0" smtClean="0"/>
              <a:t> </a:t>
            </a:r>
            <a:r>
              <a:rPr lang="en-US" dirty="0"/>
              <a:t>	effector complex. Genes and Development, 30(4): 460-470. DOI: </a:t>
            </a:r>
            <a:r>
              <a:rPr lang="en-US" u="sng" dirty="0" smtClean="0">
                <a:hlinkClick r:id="rId2"/>
              </a:rPr>
              <a:t>10.1101/gad.273722.115</a:t>
            </a:r>
            <a:endParaRPr lang="en-US" u="sng" dirty="0" smtClean="0"/>
          </a:p>
          <a:p>
            <a:r>
              <a:rPr lang="en-US" dirty="0" smtClean="0"/>
              <a:t>Foxman</a:t>
            </a:r>
            <a:r>
              <a:rPr lang="en-US" dirty="0"/>
              <a:t>, E., Iwasaki, A (2011). Genome-</a:t>
            </a:r>
            <a:r>
              <a:rPr lang="en-US" dirty="0" err="1"/>
              <a:t>virome</a:t>
            </a:r>
            <a:r>
              <a:rPr lang="en-US" dirty="0"/>
              <a:t> interactions: examining the role of common </a:t>
            </a:r>
            <a:r>
              <a:rPr lang="en-US" dirty="0" smtClean="0"/>
              <a:t>viral </a:t>
            </a:r>
            <a:r>
              <a:rPr lang="en-US" dirty="0"/>
              <a:t>infections in complex disease. National Review of Microbiology, 9(4): 254-264. </a:t>
            </a:r>
            <a:r>
              <a:rPr lang="en-US" dirty="0" err="1" smtClean="0"/>
              <a:t>Doi</a:t>
            </a:r>
            <a:r>
              <a:rPr lang="en-US" dirty="0"/>
              <a:t>: </a:t>
            </a:r>
            <a:r>
              <a:rPr lang="en-US" dirty="0" smtClean="0"/>
              <a:t>10.1038/nrmicro2541</a:t>
            </a:r>
          </a:p>
          <a:p>
            <a:r>
              <a:rPr lang="en-US" dirty="0" smtClean="0"/>
              <a:t> </a:t>
            </a:r>
            <a:r>
              <a:rPr lang="en-US" dirty="0"/>
              <a:t>Hale C. R., </a:t>
            </a:r>
            <a:r>
              <a:rPr lang="en-US" dirty="0" err="1"/>
              <a:t>Cocozaki</a:t>
            </a:r>
            <a:r>
              <a:rPr lang="en-US" dirty="0"/>
              <a:t> A., Hong L., Terns R.M., &amp; Terns M. P. (2014) Target RNA capture and </a:t>
            </a:r>
            <a:r>
              <a:rPr lang="en-US" dirty="0" smtClean="0"/>
              <a:t>cleavage </a:t>
            </a:r>
            <a:r>
              <a:rPr lang="en-US" dirty="0"/>
              <a:t>by the </a:t>
            </a:r>
            <a:r>
              <a:rPr lang="en-US" dirty="0" err="1"/>
              <a:t>Cmr</a:t>
            </a:r>
            <a:r>
              <a:rPr lang="en-US" dirty="0"/>
              <a:t> type III-B CRISPR-</a:t>
            </a:r>
            <a:r>
              <a:rPr lang="en-US" dirty="0" err="1"/>
              <a:t>Cas</a:t>
            </a:r>
            <a:r>
              <a:rPr lang="en-US" dirty="0"/>
              <a:t> effector complex. Genes and Development </a:t>
            </a:r>
            <a:r>
              <a:rPr lang="en-US" dirty="0" smtClean="0"/>
              <a:t>(</a:t>
            </a:r>
            <a:r>
              <a:rPr lang="en-US" dirty="0"/>
              <a:t>28):2432-2443. DOI: </a:t>
            </a:r>
            <a:r>
              <a:rPr lang="en-US" u="sng" dirty="0">
                <a:hlinkClick r:id="rId3"/>
              </a:rPr>
              <a:t>10.1101/gad.250712.114</a:t>
            </a:r>
            <a:endParaRPr lang="en-US" dirty="0"/>
          </a:p>
          <a:p>
            <a:r>
              <a:rPr lang="en-US" dirty="0"/>
              <a:t> </a:t>
            </a:r>
            <a:r>
              <a:rPr lang="en-US" dirty="0" smtClean="0"/>
              <a:t> </a:t>
            </a:r>
            <a:r>
              <a:rPr lang="en-US" dirty="0" err="1"/>
              <a:t>Tamulaitis</a:t>
            </a:r>
            <a:r>
              <a:rPr lang="en-US" dirty="0"/>
              <a:t> G., </a:t>
            </a:r>
            <a:r>
              <a:rPr lang="en-US" dirty="0" err="1"/>
              <a:t>Venclovas</a:t>
            </a:r>
            <a:r>
              <a:rPr lang="en-US" dirty="0"/>
              <a:t> C., </a:t>
            </a:r>
            <a:r>
              <a:rPr lang="en-US" dirty="0" err="1"/>
              <a:t>Siksnys</a:t>
            </a:r>
            <a:r>
              <a:rPr lang="en-US" dirty="0"/>
              <a:t> V. (2017) Type III CRISPR-</a:t>
            </a:r>
            <a:r>
              <a:rPr lang="en-US" dirty="0" err="1"/>
              <a:t>Cas</a:t>
            </a:r>
            <a:r>
              <a:rPr lang="en-US" dirty="0"/>
              <a:t> Immunity: Major </a:t>
            </a:r>
            <a:r>
              <a:rPr lang="en-US" dirty="0" smtClean="0"/>
              <a:t>differences Brushed </a:t>
            </a:r>
            <a:r>
              <a:rPr lang="en-US" dirty="0"/>
              <a:t>Aside. Trends in Microbiology 25(1): 49-61. DOI: </a:t>
            </a:r>
            <a:r>
              <a:rPr lang="en-US" u="sng" dirty="0" smtClean="0">
                <a:hlinkClick r:id="rId4"/>
              </a:rPr>
              <a:t>10.1016/j.tim.2016.09.012</a:t>
            </a:r>
            <a:endParaRPr lang="en-US" dirty="0"/>
          </a:p>
          <a:p>
            <a:r>
              <a:rPr lang="en-US" dirty="0"/>
              <a:t> </a:t>
            </a:r>
            <a:r>
              <a:rPr lang="en-US" dirty="0" smtClean="0"/>
              <a:t> </a:t>
            </a:r>
            <a:r>
              <a:rPr lang="en-US" dirty="0"/>
              <a:t>Taylor D.W., Zhu Y., </a:t>
            </a:r>
            <a:r>
              <a:rPr lang="en-US" dirty="0" err="1"/>
              <a:t>Staals</a:t>
            </a:r>
            <a:r>
              <a:rPr lang="en-US" dirty="0"/>
              <a:t> R.H., </a:t>
            </a:r>
            <a:r>
              <a:rPr lang="en-US" dirty="0" err="1"/>
              <a:t>Kornfeld</a:t>
            </a:r>
            <a:r>
              <a:rPr lang="en-US" dirty="0"/>
              <a:t> J. E., </a:t>
            </a:r>
            <a:r>
              <a:rPr lang="en-US" dirty="0" err="1"/>
              <a:t>Shinkai</a:t>
            </a:r>
            <a:r>
              <a:rPr lang="en-US" dirty="0"/>
              <a:t> A., van der Oost J., Nogales E., 	</a:t>
            </a:r>
            <a:r>
              <a:rPr lang="en-US" dirty="0" err="1"/>
              <a:t>Doudna</a:t>
            </a:r>
            <a:r>
              <a:rPr lang="en-US" dirty="0"/>
              <a:t> J. (2015) Structures of the CRISPR-</a:t>
            </a:r>
            <a:r>
              <a:rPr lang="en-US" dirty="0" err="1"/>
              <a:t>Cmr</a:t>
            </a:r>
            <a:r>
              <a:rPr lang="en-US" dirty="0"/>
              <a:t> complex reveal mode of RNA target </a:t>
            </a:r>
            <a:r>
              <a:rPr lang="en-US" dirty="0" smtClean="0"/>
              <a:t>positioning</a:t>
            </a:r>
            <a:r>
              <a:rPr lang="en-US" dirty="0"/>
              <a:t>. Science </a:t>
            </a:r>
            <a:r>
              <a:rPr lang="en-US" dirty="0" smtClean="0"/>
              <a:t>348(6234</a:t>
            </a:r>
            <a:r>
              <a:rPr lang="en-US" dirty="0"/>
              <a:t>): 581-585. DOI: </a:t>
            </a:r>
            <a:r>
              <a:rPr lang="en-US" u="sng" dirty="0">
                <a:hlinkClick r:id="rId5"/>
              </a:rPr>
              <a:t>10.1126/science.aaa4535</a:t>
            </a:r>
            <a:endParaRPr lang="en-US" dirty="0"/>
          </a:p>
          <a:p>
            <a:r>
              <a:rPr lang="en-US" dirty="0"/>
              <a:t> </a:t>
            </a:r>
            <a:r>
              <a:rPr lang="en-US" dirty="0" smtClean="0"/>
              <a:t> </a:t>
            </a:r>
            <a:r>
              <a:rPr lang="en-US" dirty="0"/>
              <a:t>Wright </a:t>
            </a:r>
            <a:r>
              <a:rPr lang="en-US" dirty="0" err="1"/>
              <a:t>A.,Nunez</a:t>
            </a:r>
            <a:r>
              <a:rPr lang="en-US" dirty="0"/>
              <a:t> J., </a:t>
            </a:r>
            <a:r>
              <a:rPr lang="en-US" dirty="0" err="1"/>
              <a:t>Doudna</a:t>
            </a:r>
            <a:r>
              <a:rPr lang="en-US" dirty="0"/>
              <a:t> (2016).Biology and applications of CRISPR systems: </a:t>
            </a:r>
            <a:r>
              <a:rPr lang="en-US" dirty="0" smtClean="0"/>
              <a:t>harnessing</a:t>
            </a:r>
            <a:r>
              <a:rPr lang="en-US" dirty="0"/>
              <a:t> </a:t>
            </a:r>
            <a:r>
              <a:rPr lang="en-US" dirty="0" smtClean="0"/>
              <a:t>nature’s </a:t>
            </a:r>
            <a:r>
              <a:rPr lang="en-US" dirty="0"/>
              <a:t>toolbox for genome engineering. Cell 164(1–2):29–44</a:t>
            </a:r>
          </a:p>
          <a:p>
            <a:r>
              <a:rPr lang="en-US" dirty="0"/>
              <a:t> </a:t>
            </a:r>
            <a:r>
              <a:rPr lang="en-US" dirty="0" smtClean="0"/>
              <a:t> </a:t>
            </a:r>
            <a:r>
              <a:rPr lang="en-US" dirty="0"/>
              <a:t>Van der Oost J, </a:t>
            </a:r>
            <a:r>
              <a:rPr lang="en-US" dirty="0" err="1"/>
              <a:t>Westra</a:t>
            </a:r>
            <a:r>
              <a:rPr lang="en-US" dirty="0"/>
              <a:t> ER, Jackson RN, </a:t>
            </a:r>
            <a:r>
              <a:rPr lang="en-US" dirty="0" err="1"/>
              <a:t>Wiedenheft</a:t>
            </a:r>
            <a:r>
              <a:rPr lang="en-US" dirty="0"/>
              <a:t> B. 2014. Unravelling the structural and </a:t>
            </a:r>
            <a:r>
              <a:rPr lang="en-US" dirty="0" smtClean="0"/>
              <a:t>mechanistic </a:t>
            </a:r>
            <a:r>
              <a:rPr lang="en-US" dirty="0"/>
              <a:t>basis of CRISPR–</a:t>
            </a:r>
            <a:r>
              <a:rPr lang="en-US" dirty="0" err="1"/>
              <a:t>Cas</a:t>
            </a:r>
            <a:r>
              <a:rPr lang="en-US" dirty="0"/>
              <a:t> systems. Nat. Rev. Microbiology. 12(7):</a:t>
            </a:r>
            <a:r>
              <a:rPr lang="en-US" dirty="0" smtClean="0"/>
              <a:t>479–92 </a:t>
            </a:r>
          </a:p>
          <a:p>
            <a:endParaRPr lang="en-US" dirty="0"/>
          </a:p>
        </p:txBody>
      </p:sp>
    </p:spTree>
    <p:extLst>
      <p:ext uri="{BB962C8B-B14F-4D97-AF65-F5344CB8AC3E}">
        <p14:creationId xmlns:p14="http://schemas.microsoft.com/office/powerpoint/2010/main" val="395080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2198</TotalTime>
  <Words>735</Words>
  <Application>Microsoft Office PowerPoint</Application>
  <PresentationFormat>Widescreen</PresentationFormat>
  <Paragraphs>88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Mangal</vt:lpstr>
      <vt:lpstr>Times New Roman</vt:lpstr>
      <vt:lpstr>Celestial</vt:lpstr>
      <vt:lpstr>Implementing CRISPR Type III-B in Human cell to Target RNA Encoded Viruses   </vt:lpstr>
      <vt:lpstr>Introduction</vt:lpstr>
      <vt:lpstr>  What IS CRISPR?</vt:lpstr>
      <vt:lpstr>Overview of the experiment</vt:lpstr>
      <vt:lpstr>Methods</vt:lpstr>
      <vt:lpstr>PowerPoint Presentation</vt:lpstr>
      <vt:lpstr>Discussion</vt:lpstr>
      <vt:lpstr>Feedback</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CRISPER Type III-B</dc:title>
  <dc:creator>marquezd@vcu.edu</dc:creator>
  <cp:lastModifiedBy>BCCL-USER</cp:lastModifiedBy>
  <cp:revision>23</cp:revision>
  <dcterms:created xsi:type="dcterms:W3CDTF">2017-05-01T23:03:03Z</dcterms:created>
  <dcterms:modified xsi:type="dcterms:W3CDTF">2017-05-03T13:21:02Z</dcterms:modified>
</cp:coreProperties>
</file>