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3" r:id="rId3"/>
    <p:sldId id="284" r:id="rId4"/>
    <p:sldId id="285" r:id="rId5"/>
    <p:sldId id="286" r:id="rId6"/>
    <p:sldId id="291" r:id="rId7"/>
    <p:sldId id="290" r:id="rId8"/>
    <p:sldId id="289" r:id="rId9"/>
    <p:sldId id="288" r:id="rId10"/>
    <p:sldId id="303" r:id="rId11"/>
    <p:sldId id="304" r:id="rId12"/>
    <p:sldId id="274" r:id="rId13"/>
    <p:sldId id="276" r:id="rId14"/>
    <p:sldId id="277" r:id="rId15"/>
    <p:sldId id="278" r:id="rId16"/>
    <p:sldId id="279" r:id="rId17"/>
    <p:sldId id="275" r:id="rId18"/>
    <p:sldId id="282" r:id="rId19"/>
    <p:sldId id="292" r:id="rId20"/>
    <p:sldId id="293" r:id="rId21"/>
    <p:sldId id="259" r:id="rId22"/>
    <p:sldId id="309" r:id="rId23"/>
    <p:sldId id="297" r:id="rId24"/>
    <p:sldId id="310" r:id="rId25"/>
    <p:sldId id="311" r:id="rId26"/>
    <p:sldId id="312" r:id="rId27"/>
    <p:sldId id="261" r:id="rId28"/>
    <p:sldId id="300" r:id="rId29"/>
    <p:sldId id="301" r:id="rId30"/>
    <p:sldId id="302" r:id="rId31"/>
    <p:sldId id="295" r:id="rId32"/>
    <p:sldId id="305" r:id="rId33"/>
    <p:sldId id="308" r:id="rId34"/>
    <p:sldId id="306" r:id="rId35"/>
    <p:sldId id="307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81" autoAdjust="0"/>
    <p:restoredTop sz="94660"/>
  </p:normalViewPr>
  <p:slideViewPr>
    <p:cSldViewPr snapToGrid="0">
      <p:cViewPr>
        <p:scale>
          <a:sx n="70" d="100"/>
          <a:sy n="70" d="100"/>
        </p:scale>
        <p:origin x="66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Downregulation of Sox2 with CBD via AMPK </a:t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Jared Mann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17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Cbd</a:t>
            </a:r>
            <a:r>
              <a:rPr lang="en-US" dirty="0" smtClean="0"/>
              <a:t>/sox2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Cbd</a:t>
            </a:r>
            <a:r>
              <a:rPr lang="en-US" sz="2400" dirty="0" smtClean="0"/>
              <a:t> </a:t>
            </a:r>
            <a:r>
              <a:rPr lang="en-US" sz="2400" cap="none" dirty="0" smtClean="0"/>
              <a:t>has been shown to increase reactive oxygen species in cancer cells as one of its antitumor pathways</a:t>
            </a:r>
          </a:p>
          <a:p>
            <a:r>
              <a:rPr lang="en-US" sz="2400" cap="none" dirty="0" smtClean="0"/>
              <a:t>p38 activation is a downstream product of </a:t>
            </a:r>
            <a:r>
              <a:rPr lang="en-US" sz="2400" cap="none" dirty="0" err="1" smtClean="0"/>
              <a:t>ros</a:t>
            </a:r>
            <a:endParaRPr lang="en-US" sz="2400" cap="none" dirty="0" smtClean="0"/>
          </a:p>
          <a:p>
            <a:r>
              <a:rPr lang="en-US" sz="2400" cap="none" dirty="0" smtClean="0"/>
              <a:t>p38 increases production of p21, a kinase inhibitor, that binds directly with sox2 promoters</a:t>
            </a:r>
          </a:p>
          <a:p>
            <a:r>
              <a:rPr lang="en-US" sz="2400" cap="none" dirty="0" smtClean="0"/>
              <a:t> something is missing – what activates the p38 pathway?</a:t>
            </a:r>
            <a:endParaRPr lang="en-US" sz="2400" cap="none" dirty="0"/>
          </a:p>
        </p:txBody>
      </p:sp>
    </p:spTree>
    <p:extLst>
      <p:ext uri="{BB962C8B-B14F-4D97-AF65-F5344CB8AC3E}">
        <p14:creationId xmlns:p14="http://schemas.microsoft.com/office/powerpoint/2010/main" val="379233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AMP Kinase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cap="none" dirty="0" smtClean="0">
                <a:effectLst/>
              </a:rPr>
              <a:t>Multi-Functional enzyme </a:t>
            </a:r>
          </a:p>
          <a:p>
            <a:r>
              <a:rPr lang="en-US" cap="none" dirty="0">
                <a:effectLst/>
              </a:rPr>
              <a:t>H</a:t>
            </a:r>
            <a:r>
              <a:rPr lang="en-US" cap="none" dirty="0" smtClean="0">
                <a:effectLst/>
              </a:rPr>
              <a:t>as three subunits within its complex </a:t>
            </a:r>
          </a:p>
          <a:p>
            <a:r>
              <a:rPr lang="en-US" cap="none" dirty="0" smtClean="0">
                <a:effectLst/>
              </a:rPr>
              <a:t>AMPK activation has been shown to be a downstream product of two kinases, LKB1 and CAMKK</a:t>
            </a:r>
          </a:p>
          <a:p>
            <a:r>
              <a:rPr lang="en-US" cap="none" dirty="0" smtClean="0">
                <a:effectLst/>
              </a:rPr>
              <a:t>It can be activated through oxidative stress alone through intracellular sensors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297109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3774" y="90484"/>
            <a:ext cx="10364451" cy="4375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mechanism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222812"/>
            <a:ext cx="5559849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400" dirty="0" smtClean="0">
                <a:solidFill>
                  <a:schemeClr val="bg1"/>
                </a:solidFill>
              </a:rPr>
              <a:t>CBD </a:t>
            </a:r>
            <a:r>
              <a:rPr lang="en-US" sz="2400" dirty="0">
                <a:solidFill>
                  <a:schemeClr val="bg1"/>
                </a:solidFill>
              </a:rPr>
              <a:t>enters the cell and increases NADH with its metabolism. 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10201275" y="853929"/>
            <a:ext cx="1076950" cy="104298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66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3774" y="90484"/>
            <a:ext cx="10364451" cy="4375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mechanism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222812"/>
            <a:ext cx="5559849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400" dirty="0" smtClean="0">
                <a:solidFill>
                  <a:schemeClr val="bg1"/>
                </a:solidFill>
              </a:rPr>
              <a:t>CBD </a:t>
            </a:r>
            <a:r>
              <a:rPr lang="en-US" sz="2400" dirty="0">
                <a:solidFill>
                  <a:schemeClr val="bg1"/>
                </a:solidFill>
              </a:rPr>
              <a:t>enters the cell and increases NADH with its metabolism. 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7958764" y="2638310"/>
            <a:ext cx="1076950" cy="104298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2952382"/>
            <a:ext cx="55598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2</a:t>
            </a:r>
            <a:r>
              <a:rPr lang="en-US" sz="2400" dirty="0" smtClean="0">
                <a:solidFill>
                  <a:schemeClr val="bg1"/>
                </a:solidFill>
              </a:rPr>
              <a:t>) This </a:t>
            </a:r>
            <a:r>
              <a:rPr lang="en-US" sz="2400" dirty="0">
                <a:solidFill>
                  <a:schemeClr val="bg1"/>
                </a:solidFill>
              </a:rPr>
              <a:t>causes an activation of the ETC and 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 an </a:t>
            </a:r>
            <a:r>
              <a:rPr lang="en-US" sz="2400" dirty="0">
                <a:solidFill>
                  <a:schemeClr val="bg1"/>
                </a:solidFill>
              </a:rPr>
              <a:t>increase in </a:t>
            </a:r>
            <a:r>
              <a:rPr lang="en-US" sz="2400" dirty="0" smtClean="0">
                <a:solidFill>
                  <a:schemeClr val="bg1"/>
                </a:solidFill>
              </a:rPr>
              <a:t>ROS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99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3774" y="90484"/>
            <a:ext cx="10364451" cy="4375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mechanism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222812"/>
            <a:ext cx="5559849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400" dirty="0" smtClean="0">
                <a:solidFill>
                  <a:schemeClr val="bg1"/>
                </a:solidFill>
              </a:rPr>
              <a:t>CBD </a:t>
            </a:r>
            <a:r>
              <a:rPr lang="en-US" sz="2400" dirty="0">
                <a:solidFill>
                  <a:schemeClr val="bg1"/>
                </a:solidFill>
              </a:rPr>
              <a:t>enters the cell and increases NADH with its metabolism. 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8337449" y="3383922"/>
            <a:ext cx="1076950" cy="104298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2952382"/>
            <a:ext cx="55598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2</a:t>
            </a:r>
            <a:r>
              <a:rPr lang="en-US" sz="2400" dirty="0" smtClean="0">
                <a:solidFill>
                  <a:schemeClr val="bg1"/>
                </a:solidFill>
              </a:rPr>
              <a:t>) This </a:t>
            </a:r>
            <a:r>
              <a:rPr lang="en-US" sz="2400" dirty="0">
                <a:solidFill>
                  <a:schemeClr val="bg1"/>
                </a:solidFill>
              </a:rPr>
              <a:t>causes an activation of the ETC and 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 an </a:t>
            </a:r>
            <a:r>
              <a:rPr lang="en-US" sz="2400" dirty="0">
                <a:solidFill>
                  <a:schemeClr val="bg1"/>
                </a:solidFill>
              </a:rPr>
              <a:t>increase in </a:t>
            </a:r>
            <a:r>
              <a:rPr lang="en-US" sz="2400" dirty="0" smtClean="0">
                <a:solidFill>
                  <a:schemeClr val="bg1"/>
                </a:solidFill>
              </a:rPr>
              <a:t>ROS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673065"/>
            <a:ext cx="55598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3) ROS </a:t>
            </a:r>
            <a:r>
              <a:rPr lang="en-US" sz="2400" dirty="0">
                <a:solidFill>
                  <a:schemeClr val="bg1"/>
                </a:solidFill>
              </a:rPr>
              <a:t>activates AMPK through cellular </a:t>
            </a:r>
            <a:r>
              <a:rPr lang="en-US" sz="2400" dirty="0" smtClean="0">
                <a:solidFill>
                  <a:schemeClr val="bg1"/>
                </a:solidFill>
              </a:rPr>
              <a:t>  </a:t>
            </a:r>
          </a:p>
          <a:p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  sensors</a:t>
            </a:r>
            <a:r>
              <a:rPr lang="en-US" sz="2400" dirty="0">
                <a:solidFill>
                  <a:schemeClr val="bg1"/>
                </a:solidFill>
              </a:rPr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66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3774" y="90484"/>
            <a:ext cx="10364451" cy="4375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mechanism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222812"/>
            <a:ext cx="5559849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400" dirty="0" smtClean="0">
                <a:solidFill>
                  <a:schemeClr val="bg1"/>
                </a:solidFill>
              </a:rPr>
              <a:t>CBD </a:t>
            </a:r>
            <a:r>
              <a:rPr lang="en-US" sz="2400" dirty="0">
                <a:solidFill>
                  <a:schemeClr val="bg1"/>
                </a:solidFill>
              </a:rPr>
              <a:t>enters the cell and increases NADH with its metabolism. 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9097754" y="4227063"/>
            <a:ext cx="1076950" cy="104298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2952382"/>
            <a:ext cx="55598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2</a:t>
            </a:r>
            <a:r>
              <a:rPr lang="en-US" sz="2400" dirty="0" smtClean="0">
                <a:solidFill>
                  <a:schemeClr val="bg1"/>
                </a:solidFill>
              </a:rPr>
              <a:t>) This </a:t>
            </a:r>
            <a:r>
              <a:rPr lang="en-US" sz="2400" dirty="0">
                <a:solidFill>
                  <a:schemeClr val="bg1"/>
                </a:solidFill>
              </a:rPr>
              <a:t>causes an activation of the ETC and 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 an </a:t>
            </a:r>
            <a:r>
              <a:rPr lang="en-US" sz="2400" dirty="0">
                <a:solidFill>
                  <a:schemeClr val="bg1"/>
                </a:solidFill>
              </a:rPr>
              <a:t>increase in </a:t>
            </a:r>
            <a:r>
              <a:rPr lang="en-US" sz="2400" dirty="0" smtClean="0">
                <a:solidFill>
                  <a:schemeClr val="bg1"/>
                </a:solidFill>
              </a:rPr>
              <a:t>ROS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673065"/>
            <a:ext cx="55598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3) ROS </a:t>
            </a:r>
            <a:r>
              <a:rPr lang="en-US" sz="2400" dirty="0">
                <a:solidFill>
                  <a:schemeClr val="bg1"/>
                </a:solidFill>
              </a:rPr>
              <a:t>activates AMPK through cellular </a:t>
            </a:r>
            <a:r>
              <a:rPr lang="en-US" sz="2400" dirty="0" smtClean="0">
                <a:solidFill>
                  <a:schemeClr val="bg1"/>
                </a:solidFill>
              </a:rPr>
              <a:t>  </a:t>
            </a:r>
          </a:p>
          <a:p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  sensors</a:t>
            </a:r>
            <a:r>
              <a:rPr lang="en-US" sz="2400" dirty="0">
                <a:solidFill>
                  <a:schemeClr val="bg1"/>
                </a:solidFill>
              </a:rPr>
              <a:t>. 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3" y="4520093"/>
            <a:ext cx="55598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4) AMPK </a:t>
            </a:r>
            <a:r>
              <a:rPr lang="en-US" sz="2400" dirty="0">
                <a:solidFill>
                  <a:schemeClr val="bg1"/>
                </a:solidFill>
              </a:rPr>
              <a:t>has downstream products, such as </a:t>
            </a:r>
            <a:r>
              <a:rPr lang="en-US" sz="2400" dirty="0" smtClean="0">
                <a:solidFill>
                  <a:schemeClr val="bg1"/>
                </a:solidFill>
              </a:rPr>
              <a:t>  </a:t>
            </a:r>
          </a:p>
          <a:p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  p-38</a:t>
            </a:r>
            <a:r>
              <a:rPr lang="en-US" sz="2400" baseline="30000" dirty="0" smtClean="0">
                <a:solidFill>
                  <a:schemeClr val="bg1"/>
                </a:solidFill>
              </a:rPr>
              <a:t>MAPK </a:t>
            </a:r>
            <a:endParaRPr lang="en-US" sz="2400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22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3774" y="90484"/>
            <a:ext cx="10364451" cy="4375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mechanism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222812"/>
            <a:ext cx="5559849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400" dirty="0" smtClean="0">
                <a:solidFill>
                  <a:schemeClr val="bg1"/>
                </a:solidFill>
              </a:rPr>
              <a:t>CBD </a:t>
            </a:r>
            <a:r>
              <a:rPr lang="en-US" sz="2400" dirty="0">
                <a:solidFill>
                  <a:schemeClr val="bg1"/>
                </a:solidFill>
              </a:rPr>
              <a:t>enters the cell and increases NADH with its metabolism. 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9835690" y="5087075"/>
            <a:ext cx="1076950" cy="104298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2952382"/>
            <a:ext cx="55598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2</a:t>
            </a:r>
            <a:r>
              <a:rPr lang="en-US" sz="2400" dirty="0" smtClean="0">
                <a:solidFill>
                  <a:schemeClr val="bg1"/>
                </a:solidFill>
              </a:rPr>
              <a:t>) This </a:t>
            </a:r>
            <a:r>
              <a:rPr lang="en-US" sz="2400" dirty="0">
                <a:solidFill>
                  <a:schemeClr val="bg1"/>
                </a:solidFill>
              </a:rPr>
              <a:t>causes an activation of the ETC and 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 an </a:t>
            </a:r>
            <a:r>
              <a:rPr lang="en-US" sz="2400" dirty="0">
                <a:solidFill>
                  <a:schemeClr val="bg1"/>
                </a:solidFill>
              </a:rPr>
              <a:t>increase in </a:t>
            </a:r>
            <a:r>
              <a:rPr lang="en-US" sz="2400" dirty="0" smtClean="0">
                <a:solidFill>
                  <a:schemeClr val="bg1"/>
                </a:solidFill>
              </a:rPr>
              <a:t>ROS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673065"/>
            <a:ext cx="55598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3) ROS </a:t>
            </a:r>
            <a:r>
              <a:rPr lang="en-US" sz="2400" dirty="0">
                <a:solidFill>
                  <a:schemeClr val="bg1"/>
                </a:solidFill>
              </a:rPr>
              <a:t>activates AMPK through cellular </a:t>
            </a:r>
            <a:r>
              <a:rPr lang="en-US" sz="2400" dirty="0" smtClean="0">
                <a:solidFill>
                  <a:schemeClr val="bg1"/>
                </a:solidFill>
              </a:rPr>
              <a:t>  </a:t>
            </a:r>
          </a:p>
          <a:p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  sensors</a:t>
            </a:r>
            <a:r>
              <a:rPr lang="en-US" sz="2400" dirty="0">
                <a:solidFill>
                  <a:schemeClr val="bg1"/>
                </a:solidFill>
              </a:rPr>
              <a:t>. 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3" y="4520093"/>
            <a:ext cx="55598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4) AMPK </a:t>
            </a:r>
            <a:r>
              <a:rPr lang="en-US" sz="2400" dirty="0">
                <a:solidFill>
                  <a:schemeClr val="bg1"/>
                </a:solidFill>
              </a:rPr>
              <a:t>has downstream products, such as </a:t>
            </a:r>
            <a:r>
              <a:rPr lang="en-US" sz="2400" dirty="0" smtClean="0">
                <a:solidFill>
                  <a:schemeClr val="bg1"/>
                </a:solidFill>
              </a:rPr>
              <a:t>  </a:t>
            </a:r>
          </a:p>
          <a:p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  p-38</a:t>
            </a:r>
            <a:r>
              <a:rPr lang="en-US" sz="2400" baseline="30000" dirty="0" smtClean="0">
                <a:solidFill>
                  <a:schemeClr val="bg1"/>
                </a:solidFill>
              </a:rPr>
              <a:t>MAPK </a:t>
            </a:r>
            <a:endParaRPr lang="en-US" sz="2400" baseline="300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5" y="5286942"/>
            <a:ext cx="159210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5) and </a:t>
            </a:r>
            <a:r>
              <a:rPr lang="en-US" sz="2400" dirty="0">
                <a:solidFill>
                  <a:schemeClr val="bg1"/>
                </a:solidFill>
              </a:rPr>
              <a:t>p21</a:t>
            </a:r>
          </a:p>
        </p:txBody>
      </p:sp>
    </p:spTree>
    <p:extLst>
      <p:ext uri="{BB962C8B-B14F-4D97-AF65-F5344CB8AC3E}">
        <p14:creationId xmlns:p14="http://schemas.microsoft.com/office/powerpoint/2010/main" val="176703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042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3774" y="90484"/>
            <a:ext cx="10364451" cy="4375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mechanism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222812"/>
            <a:ext cx="5559849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400" dirty="0" smtClean="0">
                <a:solidFill>
                  <a:schemeClr val="bg1"/>
                </a:solidFill>
              </a:rPr>
              <a:t>CBD </a:t>
            </a:r>
            <a:r>
              <a:rPr lang="en-US" sz="2400" dirty="0">
                <a:solidFill>
                  <a:schemeClr val="bg1"/>
                </a:solidFill>
              </a:rPr>
              <a:t>enters the cell and increases NADH with its metabolism. 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9693255" y="6030503"/>
            <a:ext cx="439463" cy="34169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2952382"/>
            <a:ext cx="55598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2</a:t>
            </a:r>
            <a:r>
              <a:rPr lang="en-US" sz="2400" dirty="0" smtClean="0">
                <a:solidFill>
                  <a:schemeClr val="bg1"/>
                </a:solidFill>
              </a:rPr>
              <a:t>) This </a:t>
            </a:r>
            <a:r>
              <a:rPr lang="en-US" sz="2400" dirty="0">
                <a:solidFill>
                  <a:schemeClr val="bg1"/>
                </a:solidFill>
              </a:rPr>
              <a:t>causes an activation of the ETC and 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 an </a:t>
            </a:r>
            <a:r>
              <a:rPr lang="en-US" sz="2400" dirty="0">
                <a:solidFill>
                  <a:schemeClr val="bg1"/>
                </a:solidFill>
              </a:rPr>
              <a:t>increase in </a:t>
            </a:r>
            <a:r>
              <a:rPr lang="en-US" sz="2400" dirty="0" smtClean="0">
                <a:solidFill>
                  <a:schemeClr val="bg1"/>
                </a:solidFill>
              </a:rPr>
              <a:t>ROS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673065"/>
            <a:ext cx="55598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3) ROS </a:t>
            </a:r>
            <a:r>
              <a:rPr lang="en-US" sz="2400" dirty="0">
                <a:solidFill>
                  <a:schemeClr val="bg1"/>
                </a:solidFill>
              </a:rPr>
              <a:t>activates AMPK through cellular </a:t>
            </a:r>
            <a:r>
              <a:rPr lang="en-US" sz="2400" dirty="0" smtClean="0">
                <a:solidFill>
                  <a:schemeClr val="bg1"/>
                </a:solidFill>
              </a:rPr>
              <a:t>  </a:t>
            </a:r>
          </a:p>
          <a:p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  sensors</a:t>
            </a:r>
            <a:r>
              <a:rPr lang="en-US" sz="2400" dirty="0">
                <a:solidFill>
                  <a:schemeClr val="bg1"/>
                </a:solidFill>
              </a:rPr>
              <a:t>. 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3" y="4520093"/>
            <a:ext cx="55598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4) AMPK </a:t>
            </a:r>
            <a:r>
              <a:rPr lang="en-US" sz="2400" dirty="0">
                <a:solidFill>
                  <a:schemeClr val="bg1"/>
                </a:solidFill>
              </a:rPr>
              <a:t>has downstream products, such as </a:t>
            </a:r>
            <a:r>
              <a:rPr lang="en-US" sz="2400" dirty="0" smtClean="0">
                <a:solidFill>
                  <a:schemeClr val="bg1"/>
                </a:solidFill>
              </a:rPr>
              <a:t>  </a:t>
            </a:r>
          </a:p>
          <a:p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  p-38</a:t>
            </a:r>
            <a:r>
              <a:rPr lang="en-US" sz="2400" baseline="30000" dirty="0" smtClean="0">
                <a:solidFill>
                  <a:schemeClr val="bg1"/>
                </a:solidFill>
              </a:rPr>
              <a:t>MAPK </a:t>
            </a:r>
            <a:endParaRPr lang="en-US" sz="2400" baseline="300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5" y="5286942"/>
            <a:ext cx="159210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5) and </a:t>
            </a:r>
            <a:r>
              <a:rPr lang="en-US" sz="2400" dirty="0">
                <a:solidFill>
                  <a:schemeClr val="bg1"/>
                </a:solidFill>
              </a:rPr>
              <a:t>p21</a:t>
            </a:r>
          </a:p>
        </p:txBody>
      </p:sp>
      <p:sp>
        <p:nvSpPr>
          <p:cNvPr id="10" name="Rectangle 9"/>
          <p:cNvSpPr/>
          <p:nvPr/>
        </p:nvSpPr>
        <p:spPr>
          <a:xfrm>
            <a:off x="-3" y="5810263"/>
            <a:ext cx="55598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6) p21 </a:t>
            </a:r>
            <a:r>
              <a:rPr lang="en-US" sz="2400" dirty="0">
                <a:solidFill>
                  <a:schemeClr val="bg1"/>
                </a:solidFill>
              </a:rPr>
              <a:t>downregulates Sox2 by binding to </a:t>
            </a:r>
            <a:r>
              <a:rPr lang="en-US" sz="2400" dirty="0" smtClean="0">
                <a:solidFill>
                  <a:schemeClr val="bg1"/>
                </a:solidFill>
              </a:rPr>
              <a:t>  </a:t>
            </a:r>
          </a:p>
          <a:p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  the </a:t>
            </a:r>
            <a:r>
              <a:rPr lang="en-US" sz="2400" dirty="0">
                <a:solidFill>
                  <a:schemeClr val="bg1"/>
                </a:solidFill>
              </a:rPr>
              <a:t>SRR2 </a:t>
            </a:r>
            <a:r>
              <a:rPr lang="en-US" sz="2400" dirty="0" smtClean="0">
                <a:solidFill>
                  <a:schemeClr val="bg1"/>
                </a:solidFill>
              </a:rPr>
              <a:t>promotor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27968" y="5867625"/>
            <a:ext cx="2016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Inhibitory Bond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18" name="Straight Arrow Connector 17"/>
          <p:cNvCxnSpPr>
            <a:stCxn id="11" idx="3"/>
          </p:cNvCxnSpPr>
          <p:nvPr/>
        </p:nvCxnSpPr>
        <p:spPr>
          <a:xfrm>
            <a:off x="8744867" y="6098458"/>
            <a:ext cx="719975" cy="127303"/>
          </a:xfrm>
          <a:prstGeom prst="straightConnector1">
            <a:avLst/>
          </a:prstGeom>
          <a:ln w="476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854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Research question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400" b="1" dirty="0" smtClean="0">
                <a:effectLst/>
              </a:rPr>
              <a:t>What is the </a:t>
            </a:r>
            <a:r>
              <a:rPr lang="en-US" sz="2400" b="1" dirty="0">
                <a:effectLst/>
              </a:rPr>
              <a:t>extent to which CBD, a non-psychoactive cannabinoid, downregulates the expression of </a:t>
            </a:r>
            <a:r>
              <a:rPr lang="en-US" sz="2400" b="1" dirty="0" smtClean="0">
                <a:effectLst/>
              </a:rPr>
              <a:t>the Sox2 </a:t>
            </a:r>
            <a:r>
              <a:rPr lang="en-US" sz="2400" b="1" dirty="0">
                <a:effectLst/>
              </a:rPr>
              <a:t>transcription factor in human </a:t>
            </a:r>
            <a:r>
              <a:rPr lang="en-US" sz="2400" b="1" dirty="0" err="1">
                <a:effectLst/>
              </a:rPr>
              <a:t>multiforme</a:t>
            </a:r>
            <a:r>
              <a:rPr lang="en-US" sz="2400" b="1" dirty="0">
                <a:effectLst/>
              </a:rPr>
              <a:t> GBM via AMP </a:t>
            </a:r>
            <a:r>
              <a:rPr lang="en-US" sz="2400" b="1" dirty="0" smtClean="0">
                <a:effectLst/>
              </a:rPr>
              <a:t>Kinase?</a:t>
            </a:r>
            <a:endParaRPr lang="en-US" sz="2400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5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8974" y="2383134"/>
            <a:ext cx="10363826" cy="3424107"/>
          </a:xfrm>
        </p:spPr>
        <p:txBody>
          <a:bodyPr>
            <a:normAutofit/>
          </a:bodyPr>
          <a:lstStyle/>
          <a:p>
            <a:r>
              <a:rPr lang="en-US" sz="2400" cap="none" dirty="0"/>
              <a:t>I</a:t>
            </a:r>
            <a:r>
              <a:rPr lang="en-US" sz="2400" cap="none" dirty="0" smtClean="0"/>
              <a:t>n vivo experiment aimed at measuring protein content</a:t>
            </a:r>
          </a:p>
          <a:p>
            <a:endParaRPr lang="en-US" sz="2400" cap="none" dirty="0" smtClean="0"/>
          </a:p>
          <a:p>
            <a:r>
              <a:rPr lang="en-US" sz="2400" cap="none" dirty="0"/>
              <a:t>A</a:t>
            </a:r>
            <a:r>
              <a:rPr lang="en-US" sz="2400" cap="none" dirty="0" smtClean="0"/>
              <a:t>nalyzed with a Western </a:t>
            </a:r>
            <a:r>
              <a:rPr lang="en-US" sz="2400" cap="none" dirty="0"/>
              <a:t>B</a:t>
            </a:r>
            <a:r>
              <a:rPr lang="en-US" sz="2400" cap="none" dirty="0" smtClean="0"/>
              <a:t>lot</a:t>
            </a:r>
          </a:p>
          <a:p>
            <a:endParaRPr lang="en-US" sz="2400" cap="none" dirty="0" smtClean="0"/>
          </a:p>
          <a:p>
            <a:r>
              <a:rPr lang="en-US" sz="2400" cap="none" dirty="0"/>
              <a:t>U</a:t>
            </a:r>
            <a:r>
              <a:rPr lang="en-US" sz="2400" cap="none" dirty="0" smtClean="0"/>
              <a:t>251 GBM cell lines will be used because of their high Sox2 content</a:t>
            </a:r>
          </a:p>
        </p:txBody>
      </p:sp>
    </p:spTree>
    <p:extLst>
      <p:ext uri="{BB962C8B-B14F-4D97-AF65-F5344CB8AC3E}">
        <p14:creationId xmlns:p14="http://schemas.microsoft.com/office/powerpoint/2010/main" val="223616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Glioblastoma (GBM)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5" y="1869787"/>
            <a:ext cx="10363826" cy="449090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cap="none" dirty="0" smtClean="0"/>
              <a:t>14.6 month median survival </a:t>
            </a:r>
            <a:r>
              <a:rPr lang="en-US" sz="2400" dirty="0" smtClean="0"/>
              <a:t>– </a:t>
            </a:r>
            <a:r>
              <a:rPr lang="en-US" sz="2400" cap="none" dirty="0" smtClean="0"/>
              <a:t>highly malignant</a:t>
            </a:r>
          </a:p>
          <a:p>
            <a:endParaRPr lang="en-US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43150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7444163" cy="342410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cap="none" dirty="0"/>
              <a:t>T</a:t>
            </a:r>
            <a:r>
              <a:rPr lang="en-US" sz="2400" cap="none" dirty="0" smtClean="0"/>
              <a:t>o answer research question there must be multiple variables</a:t>
            </a:r>
          </a:p>
          <a:p>
            <a:endParaRPr lang="en-US" sz="2400" dirty="0" smtClean="0">
              <a:effectLst/>
            </a:endParaRPr>
          </a:p>
          <a:p>
            <a:endParaRPr lang="en-US" sz="2400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9477" y="240631"/>
            <a:ext cx="3213976" cy="50532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209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7444163" cy="342410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cap="none" dirty="0"/>
              <a:t>T</a:t>
            </a:r>
            <a:r>
              <a:rPr lang="en-US" sz="2400" cap="none" dirty="0" smtClean="0"/>
              <a:t>o answer research question there must be multiple variables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cap="none" dirty="0"/>
              <a:t>C</a:t>
            </a:r>
            <a:r>
              <a:rPr lang="en-US" sz="2400" cap="none" dirty="0" smtClean="0"/>
              <a:t>ontrol – no CBD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cap="none" dirty="0" smtClean="0"/>
              <a:t> CBD 1 – 1.0 micromole dilution CBD</a:t>
            </a:r>
            <a:r>
              <a:rPr lang="en-US" sz="2400" cap="none" dirty="0" smtClean="0">
                <a:effectLst/>
              </a:rPr>
              <a:t> in ethanol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cap="none" dirty="0" smtClean="0"/>
              <a:t> CBD 1.5 – 1.5 micromole dilution</a:t>
            </a:r>
            <a:r>
              <a:rPr lang="en-US" sz="2400" cap="none" dirty="0" smtClean="0">
                <a:effectLst/>
              </a:rPr>
              <a:t> CBD in ethanol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cap="none" dirty="0" smtClean="0"/>
              <a:t> CBD 2 – 2.0 micromole dilution</a:t>
            </a:r>
            <a:r>
              <a:rPr lang="en-US" sz="2400" cap="none" dirty="0" smtClean="0">
                <a:effectLst/>
              </a:rPr>
              <a:t> CBD in ethanol</a:t>
            </a:r>
          </a:p>
          <a:p>
            <a:endParaRPr lang="en-US" sz="2400" dirty="0" smtClean="0">
              <a:effectLst/>
            </a:endParaRPr>
          </a:p>
          <a:p>
            <a:endParaRPr lang="en-US" sz="2400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9477" y="240631"/>
            <a:ext cx="3213976" cy="50532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61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723" y="-106717"/>
            <a:ext cx="10364451" cy="1596177"/>
          </a:xfrm>
        </p:spPr>
        <p:txBody>
          <a:bodyPr/>
          <a:lstStyle/>
          <a:p>
            <a:r>
              <a:rPr lang="en-US" dirty="0"/>
              <a:t>Western analysis procedure</a:t>
            </a:r>
          </a:p>
        </p:txBody>
      </p:sp>
      <p:pic>
        <p:nvPicPr>
          <p:cNvPr id="2050" name="Picture 2" descr="http://www.virology.ws/wp-content/uploads/2010/07/western_blot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979" y="1767752"/>
            <a:ext cx="6545178" cy="509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26442" y="2406316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69642" y="2214694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58957" y="3914274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3)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49112" y="5927376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4)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81011" y="6112042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5)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2371" y="1051952"/>
            <a:ext cx="4376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After lysing the cells, protein is separated by SDS-Page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6378378" y="4343580"/>
            <a:ext cx="2123938" cy="239410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36860" y="6463658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5)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054" name="Picture 6" descr="http://www.biopioneerinc.com/2016/images/detailed/1/seconary__antibody_rc7n-g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012" y="4598284"/>
            <a:ext cx="1862680" cy="174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46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723" y="-106717"/>
            <a:ext cx="10364451" cy="1596177"/>
          </a:xfrm>
        </p:spPr>
        <p:txBody>
          <a:bodyPr/>
          <a:lstStyle/>
          <a:p>
            <a:r>
              <a:rPr lang="en-US" dirty="0"/>
              <a:t>Western analysis procedure</a:t>
            </a:r>
          </a:p>
        </p:txBody>
      </p:sp>
      <p:pic>
        <p:nvPicPr>
          <p:cNvPr id="2050" name="Picture 2" descr="http://www.virology.ws/wp-content/uploads/2010/07/western_blot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979" y="1767752"/>
            <a:ext cx="6545178" cy="509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26442" y="2406316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69642" y="2214694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58957" y="3914274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3)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49112" y="5927376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4)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81011" y="6112042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5)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2371" y="1051952"/>
            <a:ext cx="437630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After lysing the cells, protein is separated by SDS-Page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Blotting tank transfers protein to membrane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6378378" y="4343580"/>
            <a:ext cx="2123938" cy="239410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36860" y="6463658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5)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054" name="Picture 6" descr="http://www.biopioneerinc.com/2016/images/detailed/1/seconary__antibody_rc7n-g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012" y="4598284"/>
            <a:ext cx="1862680" cy="174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32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723" y="-106717"/>
            <a:ext cx="10364451" cy="1596177"/>
          </a:xfrm>
        </p:spPr>
        <p:txBody>
          <a:bodyPr/>
          <a:lstStyle/>
          <a:p>
            <a:r>
              <a:rPr lang="en-US" dirty="0"/>
              <a:t>Western analysis procedure</a:t>
            </a:r>
          </a:p>
        </p:txBody>
      </p:sp>
      <p:pic>
        <p:nvPicPr>
          <p:cNvPr id="2050" name="Picture 2" descr="http://www.virology.ws/wp-content/uploads/2010/07/western_blot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979" y="1767752"/>
            <a:ext cx="6545178" cy="509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26442" y="2406316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69642" y="2214694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58957" y="3914274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3)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49112" y="5927376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4)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81011" y="6112042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5)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2371" y="1051952"/>
            <a:ext cx="437630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After lysing the cells, protein is separated by SDS-Page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Blotting tank transfers protein to membrane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Primary antibodies will probe specific proteins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Primary: Anti Sox2, Anti AMPK, Anti p-AMPK, Anti Actin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6378378" y="4343580"/>
            <a:ext cx="2123938" cy="239410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36860" y="6463658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5)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054" name="Picture 6" descr="http://www.biopioneerinc.com/2016/images/detailed/1/seconary__antibody_rc7n-g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012" y="4598284"/>
            <a:ext cx="1862680" cy="174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16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723" y="-106717"/>
            <a:ext cx="10364451" cy="1596177"/>
          </a:xfrm>
        </p:spPr>
        <p:txBody>
          <a:bodyPr/>
          <a:lstStyle/>
          <a:p>
            <a:r>
              <a:rPr lang="en-US" dirty="0"/>
              <a:t>Western analysis procedure</a:t>
            </a:r>
          </a:p>
        </p:txBody>
      </p:sp>
      <p:pic>
        <p:nvPicPr>
          <p:cNvPr id="2050" name="Picture 2" descr="http://www.virology.ws/wp-content/uploads/2010/07/western_blot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979" y="1767752"/>
            <a:ext cx="6545178" cy="509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26442" y="2406316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69642" y="2214694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58957" y="3914274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3)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49112" y="5927376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4)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81011" y="6112042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5)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2371" y="1051952"/>
            <a:ext cx="437630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After lysing the cells, protein is separated by SDS-Page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Blotting tank transfers protein to membrane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Primary antibodies will probe specific proteins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Primary: Anti Sox2, Anti AMPK, Anti p-AMPK, Anti Actin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Secondary: </a:t>
            </a:r>
            <a:r>
              <a:rPr lang="en-US" sz="2400" dirty="0"/>
              <a:t>anti-rabbit horseradish </a:t>
            </a:r>
            <a:r>
              <a:rPr lang="en-US" sz="2400" dirty="0" smtClean="0"/>
              <a:t>peroxidase HRP, will probe the primary antibodies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6378378" y="4343580"/>
            <a:ext cx="2123938" cy="239410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36860" y="6463658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5)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054" name="Picture 6" descr="http://www.biopioneerinc.com/2016/images/detailed/1/seconary__antibody_rc7n-g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012" y="4598284"/>
            <a:ext cx="1862680" cy="174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24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723" y="-106717"/>
            <a:ext cx="10364451" cy="1596177"/>
          </a:xfrm>
        </p:spPr>
        <p:txBody>
          <a:bodyPr/>
          <a:lstStyle/>
          <a:p>
            <a:r>
              <a:rPr lang="en-US" dirty="0"/>
              <a:t>Western analysis procedure</a:t>
            </a:r>
          </a:p>
        </p:txBody>
      </p:sp>
      <p:pic>
        <p:nvPicPr>
          <p:cNvPr id="2050" name="Picture 2" descr="http://www.virology.ws/wp-content/uploads/2010/07/western_blot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979" y="1767752"/>
            <a:ext cx="6545178" cy="509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26442" y="2406316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69642" y="2214694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58957" y="3914274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3)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49112" y="5927376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4)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81011" y="6112042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5)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2371" y="1051952"/>
            <a:ext cx="437630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After lysing the cells, protein is separated by SDS-Page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Blotting tank transfers protein to membrane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Primary antibodies will probe specific proteins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Primary: Anti Sox2, Anti AMPK, Anti p-AMPK, Anti Actin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Secondary: </a:t>
            </a:r>
            <a:r>
              <a:rPr lang="en-US" sz="2400" dirty="0"/>
              <a:t>anti-rabbit horseradish </a:t>
            </a:r>
            <a:r>
              <a:rPr lang="en-US" sz="2400" dirty="0" smtClean="0"/>
              <a:t>peroxidase HRP, will probe the primary antibodies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Visualization with </a:t>
            </a:r>
            <a:r>
              <a:rPr lang="en-US" sz="2400" dirty="0" err="1" smtClean="0"/>
              <a:t>Thermo</a:t>
            </a:r>
            <a:r>
              <a:rPr lang="en-US" sz="2400" dirty="0" smtClean="0"/>
              <a:t> Super Signal West </a:t>
            </a:r>
            <a:r>
              <a:rPr lang="en-US" sz="2400" dirty="0" err="1" smtClean="0"/>
              <a:t>Femto</a:t>
            </a:r>
            <a:r>
              <a:rPr lang="en-US" sz="2400" dirty="0" smtClean="0"/>
              <a:t> Substrate – interacts with HRP and darkens into a band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6378378" y="4343580"/>
            <a:ext cx="2123938" cy="239410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36860" y="6463658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5)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054" name="Picture 6" descr="http://www.biopioneerinc.com/2016/images/detailed/1/seconary__antibody_rc7n-g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012" y="4598284"/>
            <a:ext cx="1862680" cy="174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9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131616"/>
            <a:ext cx="10364451" cy="1596177"/>
          </a:xfrm>
        </p:spPr>
        <p:txBody>
          <a:bodyPr/>
          <a:lstStyle/>
          <a:p>
            <a:pPr algn="l"/>
            <a:r>
              <a:rPr lang="en-US" dirty="0" smtClean="0"/>
              <a:t>Expected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700463"/>
            <a:ext cx="5743699" cy="470033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cap="none" dirty="0"/>
              <a:t>I</a:t>
            </a:r>
            <a:r>
              <a:rPr lang="en-US" sz="2400" cap="none" dirty="0" smtClean="0"/>
              <a:t>f all goes well…</a:t>
            </a:r>
          </a:p>
          <a:p>
            <a:pPr lvl="1">
              <a:lnSpc>
                <a:spcPct val="100000"/>
              </a:lnSpc>
            </a:pPr>
            <a:r>
              <a:rPr lang="en-US" sz="2200" cap="none" dirty="0"/>
              <a:t>Control should show signs of Actin, AMPK and sox2 but low signs of p-AMPK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" r="64160"/>
          <a:stretch/>
        </p:blipFill>
        <p:spPr bwMode="auto">
          <a:xfrm>
            <a:off x="6773333" y="620888"/>
            <a:ext cx="1614311" cy="51703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793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131616"/>
            <a:ext cx="10364451" cy="1596177"/>
          </a:xfrm>
        </p:spPr>
        <p:txBody>
          <a:bodyPr/>
          <a:lstStyle/>
          <a:p>
            <a:pPr algn="l"/>
            <a:r>
              <a:rPr lang="en-US" dirty="0" smtClean="0"/>
              <a:t>Expected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700463"/>
            <a:ext cx="5743699" cy="470033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 smtClean="0"/>
              <a:t>I</a:t>
            </a:r>
            <a:r>
              <a:rPr lang="en-US" sz="2400" cap="none" dirty="0" smtClean="0"/>
              <a:t>f all goes well…</a:t>
            </a:r>
          </a:p>
          <a:p>
            <a:pPr lvl="1">
              <a:lnSpc>
                <a:spcPct val="100000"/>
              </a:lnSpc>
            </a:pPr>
            <a:r>
              <a:rPr lang="en-US" sz="2200" cap="none" dirty="0"/>
              <a:t>Control should show signs of Actin, AMPK and sox2 but low signs of p-AMPK</a:t>
            </a:r>
          </a:p>
          <a:p>
            <a:pPr lvl="1">
              <a:lnSpc>
                <a:spcPct val="100000"/>
              </a:lnSpc>
            </a:pPr>
            <a:r>
              <a:rPr lang="en-US" sz="2200" cap="none" dirty="0" smtClean="0"/>
              <a:t>CBD 1.0 should start to increase p-AMPK and decrease Sox2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" r="64160"/>
          <a:stretch/>
        </p:blipFill>
        <p:spPr bwMode="auto">
          <a:xfrm>
            <a:off x="6773333" y="620888"/>
            <a:ext cx="1614311" cy="5170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2" r="47619"/>
          <a:stretch/>
        </p:blipFill>
        <p:spPr bwMode="auto">
          <a:xfrm>
            <a:off x="6773334" y="609600"/>
            <a:ext cx="2359378" cy="518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340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131616"/>
            <a:ext cx="10364451" cy="1596177"/>
          </a:xfrm>
        </p:spPr>
        <p:txBody>
          <a:bodyPr/>
          <a:lstStyle/>
          <a:p>
            <a:pPr algn="l"/>
            <a:r>
              <a:rPr lang="en-US" dirty="0" smtClean="0"/>
              <a:t>Expected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700463"/>
            <a:ext cx="5743699" cy="470033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I</a:t>
            </a:r>
            <a:r>
              <a:rPr lang="en-US" sz="2400" cap="none" dirty="0"/>
              <a:t>f all goes well…</a:t>
            </a:r>
          </a:p>
          <a:p>
            <a:pPr lvl="1">
              <a:lnSpc>
                <a:spcPct val="100000"/>
              </a:lnSpc>
            </a:pPr>
            <a:r>
              <a:rPr lang="en-US" sz="2200" cap="none" dirty="0"/>
              <a:t>Control should show signs of Actin, AMPK and sox2 but low signs of p-AMPK</a:t>
            </a:r>
          </a:p>
          <a:p>
            <a:pPr lvl="1">
              <a:lnSpc>
                <a:spcPct val="100000"/>
              </a:lnSpc>
            </a:pPr>
            <a:r>
              <a:rPr lang="en-US" sz="2200" cap="none" dirty="0"/>
              <a:t>CBD 1.0 should start to increase p-AMPK and decrease Sox2</a:t>
            </a:r>
          </a:p>
          <a:p>
            <a:pPr lvl="1">
              <a:lnSpc>
                <a:spcPct val="100000"/>
              </a:lnSpc>
            </a:pPr>
            <a:r>
              <a:rPr lang="en-US" sz="2200" dirty="0" err="1" smtClean="0"/>
              <a:t>Cbd</a:t>
            </a:r>
            <a:r>
              <a:rPr lang="en-US" sz="2200" dirty="0" smtClean="0"/>
              <a:t> 1.5 </a:t>
            </a:r>
            <a:r>
              <a:rPr lang="en-US" sz="2200" cap="none" dirty="0" smtClean="0"/>
              <a:t>should continue this increase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" r="64160"/>
          <a:stretch/>
        </p:blipFill>
        <p:spPr bwMode="auto">
          <a:xfrm>
            <a:off x="6773333" y="620888"/>
            <a:ext cx="1614311" cy="5170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9" r="31077" b="1"/>
          <a:stretch/>
        </p:blipFill>
        <p:spPr bwMode="auto">
          <a:xfrm>
            <a:off x="6773333" y="587022"/>
            <a:ext cx="3104445" cy="52041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899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Glioblastoma (GBM)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5" y="1869787"/>
            <a:ext cx="10363826" cy="449090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cap="none" dirty="0" smtClean="0"/>
              <a:t>14.6 month median survival – highly malignant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cap="none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cap="none" dirty="0" smtClean="0"/>
              <a:t>GBM tumors contain Cancer </a:t>
            </a:r>
            <a:r>
              <a:rPr lang="en-US" sz="2400" cap="none" dirty="0"/>
              <a:t>S</a:t>
            </a:r>
            <a:r>
              <a:rPr lang="en-US" sz="2400" cap="none" dirty="0" smtClean="0"/>
              <a:t>tem </a:t>
            </a:r>
            <a:r>
              <a:rPr lang="en-US" sz="2400" cap="none" dirty="0"/>
              <a:t>C</a:t>
            </a:r>
            <a:r>
              <a:rPr lang="en-US" sz="2400" cap="none" dirty="0" smtClean="0"/>
              <a:t>ells</a:t>
            </a:r>
          </a:p>
          <a:p>
            <a:endParaRPr lang="en-US" sz="2400" dirty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92993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131616"/>
            <a:ext cx="10364451" cy="1596177"/>
          </a:xfrm>
        </p:spPr>
        <p:txBody>
          <a:bodyPr/>
          <a:lstStyle/>
          <a:p>
            <a:pPr algn="l"/>
            <a:r>
              <a:rPr lang="en-US" dirty="0" smtClean="0"/>
              <a:t>Expected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700463"/>
            <a:ext cx="5743699" cy="470033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I</a:t>
            </a:r>
            <a:r>
              <a:rPr lang="en-US" sz="2400" cap="none" dirty="0"/>
              <a:t>f all goes well…</a:t>
            </a:r>
          </a:p>
          <a:p>
            <a:pPr lvl="1">
              <a:lnSpc>
                <a:spcPct val="100000"/>
              </a:lnSpc>
            </a:pPr>
            <a:r>
              <a:rPr lang="en-US" sz="2200" cap="none" dirty="0"/>
              <a:t>Control should show signs of Actin, AMPK and sox2 but low signs of p-AMPK</a:t>
            </a:r>
          </a:p>
          <a:p>
            <a:pPr lvl="1">
              <a:lnSpc>
                <a:spcPct val="100000"/>
              </a:lnSpc>
            </a:pPr>
            <a:r>
              <a:rPr lang="en-US" sz="2200" cap="none" dirty="0"/>
              <a:t>CBD 1.0 should start to increase p-AMPK and decrease Sox2</a:t>
            </a:r>
          </a:p>
          <a:p>
            <a:pPr lvl="1">
              <a:lnSpc>
                <a:spcPct val="100000"/>
              </a:lnSpc>
            </a:pPr>
            <a:r>
              <a:rPr lang="en-US" sz="2200" dirty="0" err="1"/>
              <a:t>Cbd</a:t>
            </a:r>
            <a:r>
              <a:rPr lang="en-US" sz="2200" dirty="0"/>
              <a:t> 1.5 </a:t>
            </a:r>
            <a:r>
              <a:rPr lang="en-US" sz="2200" cap="none" dirty="0"/>
              <a:t>should continue this increase</a:t>
            </a:r>
          </a:p>
          <a:p>
            <a:pPr lvl="1">
              <a:lnSpc>
                <a:spcPct val="100000"/>
              </a:lnSpc>
            </a:pPr>
            <a:r>
              <a:rPr lang="en-US" sz="2200" dirty="0" err="1" smtClean="0"/>
              <a:t>Cbd</a:t>
            </a:r>
            <a:r>
              <a:rPr lang="en-US" sz="2200" dirty="0" smtClean="0"/>
              <a:t> 2.0 </a:t>
            </a:r>
            <a:r>
              <a:rPr lang="en-US" sz="2200" cap="none" dirty="0" smtClean="0"/>
              <a:t>should have the highest increase in p-AMPK and decrease in Sox2</a:t>
            </a:r>
            <a:endParaRPr lang="en-US" sz="2200" cap="none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" r="64160"/>
          <a:stretch/>
        </p:blipFill>
        <p:spPr bwMode="auto">
          <a:xfrm>
            <a:off x="6773333" y="620888"/>
            <a:ext cx="1614311" cy="5170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33" y="618518"/>
            <a:ext cx="4504267" cy="51726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924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149255"/>
            <a:ext cx="10364451" cy="1596177"/>
          </a:xfrm>
        </p:spPr>
        <p:txBody>
          <a:bodyPr/>
          <a:lstStyle/>
          <a:p>
            <a:r>
              <a:rPr lang="en-US" dirty="0" smtClean="0"/>
              <a:t>densitometry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4765131" cy="342410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Image j </a:t>
            </a:r>
            <a:r>
              <a:rPr lang="en-US" sz="2400" cap="none" dirty="0" smtClean="0"/>
              <a:t>or some other software will be used for densitometry analysis</a:t>
            </a:r>
            <a:endParaRPr lang="en-US" sz="2400" cap="non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7242" y="1745433"/>
            <a:ext cx="5470358" cy="404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03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4115595"/>
          </a:xfrm>
        </p:spPr>
        <p:txBody>
          <a:bodyPr>
            <a:normAutofit fontScale="92500" lnSpcReduction="20000"/>
          </a:bodyPr>
          <a:lstStyle/>
          <a:p>
            <a:r>
              <a:rPr lang="en-US" sz="2400" cap="none" dirty="0" smtClean="0"/>
              <a:t>If CBD shows increase in p-AMPK this supports the hypothesis that CBD activates AMPK </a:t>
            </a:r>
          </a:p>
          <a:p>
            <a:endParaRPr lang="en-US" sz="2400" cap="none" dirty="0" smtClean="0"/>
          </a:p>
          <a:p>
            <a:r>
              <a:rPr lang="en-US" sz="2400" cap="none" dirty="0" smtClean="0"/>
              <a:t>To what extent: higher levels of CBD shows increase in p-AMPK</a:t>
            </a:r>
          </a:p>
          <a:p>
            <a:endParaRPr lang="en-US" sz="2400" cap="none" dirty="0" smtClean="0"/>
          </a:p>
          <a:p>
            <a:r>
              <a:rPr lang="en-US" sz="2400" cap="none" dirty="0" smtClean="0"/>
              <a:t>Knowing that p-AMPK is involved in the downregulation of Sox2 is important for understanding the mechanism of this drug</a:t>
            </a:r>
          </a:p>
          <a:p>
            <a:endParaRPr lang="en-US" sz="2400" cap="none" dirty="0" smtClean="0"/>
          </a:p>
          <a:p>
            <a:r>
              <a:rPr lang="en-US" sz="2400" cap="none" dirty="0" smtClean="0"/>
              <a:t>Understanding the mechanisms by which CBD downregulates </a:t>
            </a:r>
            <a:r>
              <a:rPr lang="en-US" sz="2400" cap="none" dirty="0"/>
              <a:t>S</a:t>
            </a:r>
            <a:r>
              <a:rPr lang="en-US" sz="2400" cap="none" dirty="0" smtClean="0"/>
              <a:t>ox2 is important for treatment and future research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9130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4625" y="180367"/>
            <a:ext cx="4096375" cy="3911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4275" y="571500"/>
            <a:ext cx="11427725" cy="6184142"/>
          </a:xfrm>
        </p:spPr>
        <p:txBody>
          <a:bodyPr>
            <a:normAutofit fontScale="40000" lnSpcReduction="20000"/>
          </a:bodyPr>
          <a:lstStyle/>
          <a:p>
            <a:pPr lvl="0"/>
            <a:r>
              <a:rPr lang="en-US" dirty="0">
                <a:effectLst/>
              </a:rPr>
              <a:t>Fong, Y. W., Inouye, C., Yamaguchi, T., </a:t>
            </a:r>
            <a:r>
              <a:rPr lang="en-US" dirty="0" err="1">
                <a:effectLst/>
              </a:rPr>
              <a:t>Cattoglio</a:t>
            </a:r>
            <a:r>
              <a:rPr lang="en-US" dirty="0">
                <a:effectLst/>
              </a:rPr>
              <a:t>, C., </a:t>
            </a:r>
            <a:r>
              <a:rPr lang="en-US" dirty="0" err="1">
                <a:effectLst/>
              </a:rPr>
              <a:t>Grubisic</a:t>
            </a:r>
            <a:r>
              <a:rPr lang="en-US" dirty="0">
                <a:effectLst/>
              </a:rPr>
              <a:t>, I., &amp; </a:t>
            </a:r>
            <a:r>
              <a:rPr lang="en-US" dirty="0" err="1">
                <a:effectLst/>
              </a:rPr>
              <a:t>Tjian</a:t>
            </a:r>
            <a:r>
              <a:rPr lang="en-US" dirty="0">
                <a:effectLst/>
              </a:rPr>
              <a:t>, R. (2011). A DNA repair complex functions as an Oct4/Sox2 coactivator in embryonic stem cells. </a:t>
            </a:r>
            <a:r>
              <a:rPr lang="en-US" i="1" dirty="0">
                <a:effectLst/>
              </a:rPr>
              <a:t>Cell</a:t>
            </a:r>
            <a:r>
              <a:rPr lang="en-US" dirty="0">
                <a:effectLst/>
              </a:rPr>
              <a:t>, </a:t>
            </a:r>
            <a:r>
              <a:rPr lang="en-US" i="1" dirty="0">
                <a:effectLst/>
              </a:rPr>
              <a:t>147</a:t>
            </a:r>
            <a:r>
              <a:rPr lang="en-US" dirty="0">
                <a:effectLst/>
              </a:rPr>
              <a:t>(1), 120-131.  </a:t>
            </a:r>
          </a:p>
          <a:p>
            <a:pPr lvl="0"/>
            <a:r>
              <a:rPr lang="en-US" dirty="0" smtClean="0">
                <a:effectLst/>
              </a:rPr>
              <a:t>McAllister</a:t>
            </a:r>
            <a:r>
              <a:rPr lang="en-US" dirty="0">
                <a:effectLst/>
              </a:rPr>
              <a:t>, S. D., </a:t>
            </a:r>
            <a:r>
              <a:rPr lang="en-US" dirty="0" err="1">
                <a:effectLst/>
              </a:rPr>
              <a:t>Soroceanu</a:t>
            </a:r>
            <a:r>
              <a:rPr lang="en-US" dirty="0">
                <a:effectLst/>
              </a:rPr>
              <a:t>, L., &amp; </a:t>
            </a:r>
            <a:r>
              <a:rPr lang="en-US" dirty="0" err="1">
                <a:effectLst/>
              </a:rPr>
              <a:t>Desprez</a:t>
            </a:r>
            <a:r>
              <a:rPr lang="en-US" dirty="0">
                <a:effectLst/>
              </a:rPr>
              <a:t>, P. Y. (2015). The antitumor activity of plant-derived non-psychoactive cannabinoids. </a:t>
            </a:r>
            <a:r>
              <a:rPr lang="en-US" i="1" dirty="0">
                <a:effectLst/>
              </a:rPr>
              <a:t>Journal of </a:t>
            </a:r>
            <a:r>
              <a:rPr lang="en-US" i="1" dirty="0" err="1">
                <a:effectLst/>
              </a:rPr>
              <a:t>Neuroimmune</a:t>
            </a:r>
            <a:r>
              <a:rPr lang="en-US" i="1" dirty="0">
                <a:effectLst/>
              </a:rPr>
              <a:t> Pharmacology</a:t>
            </a:r>
            <a:r>
              <a:rPr lang="en-US" dirty="0">
                <a:effectLst/>
              </a:rPr>
              <a:t>, </a:t>
            </a:r>
            <a:r>
              <a:rPr lang="en-US" i="1" dirty="0">
                <a:effectLst/>
              </a:rPr>
              <a:t>10</a:t>
            </a:r>
            <a:r>
              <a:rPr lang="en-US" dirty="0">
                <a:effectLst/>
              </a:rPr>
              <a:t>(2), 255-267.</a:t>
            </a:r>
          </a:p>
          <a:p>
            <a:pPr lvl="0"/>
            <a:r>
              <a:rPr lang="en-US" dirty="0" smtClean="0">
                <a:effectLst/>
              </a:rPr>
              <a:t>Singer</a:t>
            </a:r>
            <a:r>
              <a:rPr lang="en-US" dirty="0">
                <a:effectLst/>
              </a:rPr>
              <a:t>, E. </a:t>
            </a:r>
            <a:r>
              <a:rPr lang="en-US" dirty="0" err="1">
                <a:effectLst/>
              </a:rPr>
              <a:t>Judkins</a:t>
            </a:r>
            <a:r>
              <a:rPr lang="en-US" dirty="0">
                <a:effectLst/>
              </a:rPr>
              <a:t>, J. </a:t>
            </a:r>
            <a:r>
              <a:rPr lang="en-US" dirty="0" err="1">
                <a:effectLst/>
              </a:rPr>
              <a:t>Salomonis</a:t>
            </a:r>
            <a:r>
              <a:rPr lang="en-US" dirty="0">
                <a:effectLst/>
              </a:rPr>
              <a:t>, N. </a:t>
            </a:r>
            <a:r>
              <a:rPr lang="en-US" dirty="0" err="1">
                <a:effectLst/>
              </a:rPr>
              <a:t>Matlaf</a:t>
            </a:r>
            <a:r>
              <a:rPr lang="en-US" dirty="0">
                <a:effectLst/>
              </a:rPr>
              <a:t>, L. </a:t>
            </a:r>
            <a:r>
              <a:rPr lang="en-US" dirty="0" err="1">
                <a:effectLst/>
              </a:rPr>
              <a:t>Soteropoulos</a:t>
            </a:r>
            <a:r>
              <a:rPr lang="en-US" dirty="0">
                <a:effectLst/>
              </a:rPr>
              <a:t>, P. McAllister, S. </a:t>
            </a:r>
            <a:r>
              <a:rPr lang="en-US" dirty="0" err="1">
                <a:effectLst/>
              </a:rPr>
              <a:t>Soroceanu</a:t>
            </a:r>
            <a:r>
              <a:rPr lang="en-US" dirty="0">
                <a:effectLst/>
              </a:rPr>
              <a:t>, L. (2015). “Reactive oxygen species-mediated therapeutic response and resistance in glioblastoma”. Nature Publishing Group. DOI: 10.1038/cddis.2014.566.</a:t>
            </a:r>
          </a:p>
          <a:p>
            <a:pPr lvl="0"/>
            <a:r>
              <a:rPr lang="en-US" dirty="0" err="1" smtClean="0">
                <a:effectLst/>
              </a:rPr>
              <a:t>Usami</a:t>
            </a:r>
            <a:r>
              <a:rPr lang="en-US" dirty="0">
                <a:effectLst/>
              </a:rPr>
              <a:t>, N., Yamamoto, I., &amp; Watanabe, K. (2008). Generation of reactive oxygen species during mouse hepatic microsomal metabolism of </a:t>
            </a:r>
            <a:r>
              <a:rPr lang="en-US" dirty="0" err="1">
                <a:effectLst/>
              </a:rPr>
              <a:t>cannabidiol</a:t>
            </a:r>
            <a:r>
              <a:rPr lang="en-US" dirty="0">
                <a:effectLst/>
              </a:rPr>
              <a:t> and </a:t>
            </a:r>
            <a:r>
              <a:rPr lang="en-US" dirty="0" err="1">
                <a:effectLst/>
              </a:rPr>
              <a:t>cannabidiol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hydroxy-quinone</a:t>
            </a:r>
            <a:r>
              <a:rPr lang="en-US" dirty="0">
                <a:effectLst/>
              </a:rPr>
              <a:t>. </a:t>
            </a:r>
            <a:r>
              <a:rPr lang="en-US" i="1" dirty="0">
                <a:effectLst/>
              </a:rPr>
              <a:t>Life sciences</a:t>
            </a:r>
            <a:r>
              <a:rPr lang="en-US" dirty="0">
                <a:effectLst/>
              </a:rPr>
              <a:t>, </a:t>
            </a:r>
            <a:r>
              <a:rPr lang="en-US" i="1" dirty="0">
                <a:effectLst/>
              </a:rPr>
              <a:t>83</a:t>
            </a:r>
            <a:r>
              <a:rPr lang="en-US" dirty="0">
                <a:effectLst/>
              </a:rPr>
              <a:t>(21), 717-724.</a:t>
            </a:r>
          </a:p>
          <a:p>
            <a:pPr lvl="0"/>
            <a:r>
              <a:rPr lang="en-US" dirty="0" err="1" smtClean="0">
                <a:effectLst/>
              </a:rPr>
              <a:t>Valvassori</a:t>
            </a:r>
            <a:r>
              <a:rPr lang="en-US" dirty="0">
                <a:effectLst/>
              </a:rPr>
              <a:t>, S. S., </a:t>
            </a:r>
            <a:r>
              <a:rPr lang="en-US" dirty="0" err="1">
                <a:effectLst/>
              </a:rPr>
              <a:t>Bavaresco</a:t>
            </a:r>
            <a:r>
              <a:rPr lang="en-US" dirty="0">
                <a:effectLst/>
              </a:rPr>
              <a:t>, D. V., </a:t>
            </a:r>
            <a:r>
              <a:rPr lang="en-US" dirty="0" err="1">
                <a:effectLst/>
              </a:rPr>
              <a:t>Scaini</a:t>
            </a:r>
            <a:r>
              <a:rPr lang="en-US" dirty="0">
                <a:effectLst/>
              </a:rPr>
              <a:t>, G., Varela, R. B., </a:t>
            </a:r>
            <a:r>
              <a:rPr lang="en-US" dirty="0" err="1">
                <a:effectLst/>
              </a:rPr>
              <a:t>Streck</a:t>
            </a:r>
            <a:r>
              <a:rPr lang="en-US" dirty="0">
                <a:effectLst/>
              </a:rPr>
              <a:t>, E. L., Chagas, M. H., ... &amp; </a:t>
            </a:r>
            <a:r>
              <a:rPr lang="en-US" dirty="0" err="1">
                <a:effectLst/>
              </a:rPr>
              <a:t>Quevedo</a:t>
            </a:r>
            <a:r>
              <a:rPr lang="en-US" dirty="0">
                <a:effectLst/>
              </a:rPr>
              <a:t>, J. (2013). Acute and chronic administration of </a:t>
            </a:r>
            <a:r>
              <a:rPr lang="en-US" dirty="0" err="1">
                <a:effectLst/>
              </a:rPr>
              <a:t>cannabidiol</a:t>
            </a:r>
            <a:r>
              <a:rPr lang="en-US" dirty="0">
                <a:effectLst/>
              </a:rPr>
              <a:t> increases mitochondrial complex and </a:t>
            </a:r>
            <a:r>
              <a:rPr lang="en-US" dirty="0" err="1">
                <a:effectLst/>
              </a:rPr>
              <a:t>creatine</a:t>
            </a:r>
            <a:r>
              <a:rPr lang="en-US" dirty="0">
                <a:effectLst/>
              </a:rPr>
              <a:t> kinase activity in the rat brain. </a:t>
            </a:r>
            <a:r>
              <a:rPr lang="en-US" i="1" dirty="0" err="1">
                <a:effectLst/>
              </a:rPr>
              <a:t>Revista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Brasileira</a:t>
            </a:r>
            <a:r>
              <a:rPr lang="en-US" i="1" dirty="0">
                <a:effectLst/>
              </a:rPr>
              <a:t> de </a:t>
            </a:r>
            <a:r>
              <a:rPr lang="en-US" i="1" dirty="0" err="1">
                <a:effectLst/>
              </a:rPr>
              <a:t>Psiquiatria</a:t>
            </a:r>
            <a:r>
              <a:rPr lang="en-US" dirty="0">
                <a:effectLst/>
              </a:rPr>
              <a:t>, </a:t>
            </a:r>
            <a:r>
              <a:rPr lang="en-US" i="1" dirty="0">
                <a:effectLst/>
              </a:rPr>
              <a:t>35</a:t>
            </a:r>
            <a:r>
              <a:rPr lang="en-US" dirty="0">
                <a:effectLst/>
              </a:rPr>
              <a:t>(4), 380-386.</a:t>
            </a:r>
          </a:p>
          <a:p>
            <a:pPr lvl="0"/>
            <a:r>
              <a:rPr lang="en-US" dirty="0" smtClean="0">
                <a:effectLst/>
              </a:rPr>
              <a:t>Wang</a:t>
            </a:r>
            <a:r>
              <a:rPr lang="en-US" dirty="0">
                <a:effectLst/>
              </a:rPr>
              <a:t>, W., &amp; Guan, K. L. (2009). AMP‐activated protein kinase and cancer. </a:t>
            </a:r>
            <a:r>
              <a:rPr lang="en-US" i="1" dirty="0" err="1">
                <a:effectLst/>
              </a:rPr>
              <a:t>Acta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Physiologica</a:t>
            </a:r>
            <a:r>
              <a:rPr lang="en-US" dirty="0">
                <a:effectLst/>
              </a:rPr>
              <a:t>, </a:t>
            </a:r>
            <a:r>
              <a:rPr lang="en-US" i="1" dirty="0">
                <a:effectLst/>
              </a:rPr>
              <a:t>196</a:t>
            </a:r>
            <a:r>
              <a:rPr lang="en-US" dirty="0">
                <a:effectLst/>
              </a:rPr>
              <a:t>(1), 55-63.</a:t>
            </a:r>
          </a:p>
          <a:p>
            <a:pPr lvl="0"/>
            <a:r>
              <a:rPr lang="en-US" dirty="0" smtClean="0">
                <a:effectLst/>
              </a:rPr>
              <a:t>Mackenzie</a:t>
            </a:r>
            <a:r>
              <a:rPr lang="en-US" dirty="0">
                <a:effectLst/>
              </a:rPr>
              <a:t>, R. M., Salt, I. P., Miller, W. H., Logan, A., Ibrahim, H. A., </a:t>
            </a:r>
            <a:r>
              <a:rPr lang="en-US" dirty="0" err="1">
                <a:effectLst/>
              </a:rPr>
              <a:t>Degasperi</a:t>
            </a:r>
            <a:r>
              <a:rPr lang="en-US" dirty="0">
                <a:effectLst/>
              </a:rPr>
              <a:t>, A., ... &amp; </a:t>
            </a:r>
            <a:r>
              <a:rPr lang="en-US" dirty="0" err="1">
                <a:effectLst/>
              </a:rPr>
              <a:t>Dominiczak</a:t>
            </a:r>
            <a:r>
              <a:rPr lang="en-US" dirty="0">
                <a:effectLst/>
              </a:rPr>
              <a:t>, A. F. (2013). Mitochondrial reactive oxygen species enhance AMP-activated protein kinase activation in the endothelium of patients with coronary artery disease and diabetes. </a:t>
            </a:r>
            <a:r>
              <a:rPr lang="en-US" i="1" dirty="0">
                <a:effectLst/>
              </a:rPr>
              <a:t>Clinical science</a:t>
            </a:r>
            <a:r>
              <a:rPr lang="en-US" dirty="0">
                <a:effectLst/>
              </a:rPr>
              <a:t>, </a:t>
            </a:r>
            <a:r>
              <a:rPr lang="en-US" i="1" dirty="0">
                <a:effectLst/>
              </a:rPr>
              <a:t>124</a:t>
            </a:r>
            <a:r>
              <a:rPr lang="en-US" dirty="0">
                <a:effectLst/>
              </a:rPr>
              <a:t>(6), 403-411.</a:t>
            </a:r>
          </a:p>
          <a:p>
            <a:pPr lvl="0"/>
            <a:r>
              <a:rPr lang="en-US" dirty="0" err="1" smtClean="0">
                <a:effectLst/>
              </a:rPr>
              <a:t>Emerling</a:t>
            </a:r>
            <a:r>
              <a:rPr lang="en-US" dirty="0">
                <a:effectLst/>
              </a:rPr>
              <a:t>, B. M., Weinberg, F., Snyder, C., Burgess, Z., </a:t>
            </a:r>
            <a:r>
              <a:rPr lang="en-US" dirty="0" err="1">
                <a:effectLst/>
              </a:rPr>
              <a:t>Mutlu</a:t>
            </a:r>
            <a:r>
              <a:rPr lang="en-US" dirty="0">
                <a:effectLst/>
              </a:rPr>
              <a:t>, G. M., </a:t>
            </a:r>
            <a:r>
              <a:rPr lang="en-US" dirty="0" err="1">
                <a:effectLst/>
              </a:rPr>
              <a:t>Viollet</a:t>
            </a:r>
            <a:r>
              <a:rPr lang="en-US" dirty="0">
                <a:effectLst/>
              </a:rPr>
              <a:t>, B., ... &amp; </a:t>
            </a:r>
            <a:r>
              <a:rPr lang="en-US" dirty="0" err="1">
                <a:effectLst/>
              </a:rPr>
              <a:t>Chandel</a:t>
            </a:r>
            <a:r>
              <a:rPr lang="en-US" dirty="0">
                <a:effectLst/>
              </a:rPr>
              <a:t>, N. S. (2009). Hypoxic activation of AMPK is dependent on mitochondrial ROS but independent of an increase in AMP/ATP ratio. </a:t>
            </a:r>
            <a:r>
              <a:rPr lang="en-US" i="1" dirty="0">
                <a:effectLst/>
              </a:rPr>
              <a:t>Free Radical Biology and Medicine</a:t>
            </a:r>
            <a:r>
              <a:rPr lang="en-US" dirty="0">
                <a:effectLst/>
              </a:rPr>
              <a:t>, </a:t>
            </a:r>
            <a:r>
              <a:rPr lang="en-US" i="1" dirty="0">
                <a:effectLst/>
              </a:rPr>
              <a:t>46</a:t>
            </a:r>
            <a:r>
              <a:rPr lang="en-US" dirty="0">
                <a:effectLst/>
              </a:rPr>
              <a:t>(10), 1386-1391.</a:t>
            </a:r>
          </a:p>
          <a:p>
            <a:pPr lvl="0"/>
            <a:r>
              <a:rPr lang="en-US" dirty="0" smtClean="0">
                <a:effectLst/>
              </a:rPr>
              <a:t>Han</a:t>
            </a:r>
            <a:r>
              <a:rPr lang="en-US" dirty="0">
                <a:effectLst/>
              </a:rPr>
              <a:t>, Y. T., Chen, X. H., Gao, H., Ye, J. L., &amp; Wang, C. B. (2015). </a:t>
            </a:r>
            <a:r>
              <a:rPr lang="en-US" dirty="0" err="1">
                <a:effectLst/>
              </a:rPr>
              <a:t>Physcion</a:t>
            </a:r>
            <a:r>
              <a:rPr lang="en-US" dirty="0">
                <a:effectLst/>
              </a:rPr>
              <a:t> inhibits the metastatic potential of human colorectal cancer SW620 cells in vitro by suppressing the transcription factor SOX2. </a:t>
            </a:r>
            <a:r>
              <a:rPr lang="en-US" i="1" dirty="0" err="1">
                <a:effectLst/>
              </a:rPr>
              <a:t>Acta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Pharmacologica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Sinica</a:t>
            </a:r>
            <a:r>
              <a:rPr lang="en-US" dirty="0">
                <a:effectLst/>
              </a:rPr>
              <a:t>.</a:t>
            </a:r>
          </a:p>
          <a:p>
            <a:pPr lvl="0"/>
            <a:r>
              <a:rPr lang="en-US" dirty="0">
                <a:effectLst/>
              </a:rPr>
              <a:t>El </a:t>
            </a:r>
            <a:r>
              <a:rPr lang="en-US" dirty="0" err="1">
                <a:effectLst/>
              </a:rPr>
              <a:t>Alami</a:t>
            </a:r>
            <a:r>
              <a:rPr lang="en-US" dirty="0">
                <a:effectLst/>
              </a:rPr>
              <a:t>, M., </a:t>
            </a:r>
            <a:r>
              <a:rPr lang="en-US" dirty="0" err="1">
                <a:effectLst/>
              </a:rPr>
              <a:t>Vina-Almunia</a:t>
            </a:r>
            <a:r>
              <a:rPr lang="en-US" dirty="0">
                <a:effectLst/>
              </a:rPr>
              <a:t>, J., </a:t>
            </a:r>
            <a:r>
              <a:rPr lang="en-US" dirty="0" err="1">
                <a:effectLst/>
              </a:rPr>
              <a:t>Gambini</a:t>
            </a:r>
            <a:r>
              <a:rPr lang="en-US" dirty="0">
                <a:effectLst/>
              </a:rPr>
              <a:t>, J., Mas-</a:t>
            </a:r>
            <a:r>
              <a:rPr lang="en-US" dirty="0" err="1">
                <a:effectLst/>
              </a:rPr>
              <a:t>Bargues</a:t>
            </a:r>
            <a:r>
              <a:rPr lang="en-US" dirty="0">
                <a:effectLst/>
              </a:rPr>
              <a:t>, C., </a:t>
            </a:r>
            <a:r>
              <a:rPr lang="en-US" dirty="0" err="1">
                <a:effectLst/>
              </a:rPr>
              <a:t>Siow</a:t>
            </a:r>
            <a:r>
              <a:rPr lang="en-US" dirty="0">
                <a:effectLst/>
              </a:rPr>
              <a:t>, R. C., </a:t>
            </a:r>
            <a:r>
              <a:rPr lang="en-US" dirty="0" err="1">
                <a:effectLst/>
              </a:rPr>
              <a:t>Penarrocha</a:t>
            </a:r>
            <a:r>
              <a:rPr lang="en-US" dirty="0">
                <a:effectLst/>
              </a:rPr>
              <a:t>, M., ... &amp; </a:t>
            </a:r>
            <a:r>
              <a:rPr lang="en-US" dirty="0" err="1">
                <a:effectLst/>
              </a:rPr>
              <a:t>Vina</a:t>
            </a:r>
            <a:r>
              <a:rPr lang="en-US" dirty="0">
                <a:effectLst/>
              </a:rPr>
              <a:t>, J. (2014). Activation of p38, p21, and NRF-2 mediates decreased proliferation of human dental pulp stem cells cultured under 21% O 2. </a:t>
            </a:r>
            <a:r>
              <a:rPr lang="en-US" i="1" dirty="0">
                <a:effectLst/>
              </a:rPr>
              <a:t>Stem cell reports</a:t>
            </a:r>
            <a:r>
              <a:rPr lang="en-US" dirty="0">
                <a:effectLst/>
              </a:rPr>
              <a:t>, </a:t>
            </a:r>
            <a:r>
              <a:rPr lang="en-US" i="1" dirty="0">
                <a:effectLst/>
              </a:rPr>
              <a:t>3</a:t>
            </a:r>
            <a:r>
              <a:rPr lang="en-US" dirty="0">
                <a:effectLst/>
              </a:rPr>
              <a:t>(4), 566-573.</a:t>
            </a:r>
          </a:p>
          <a:p>
            <a:pPr lvl="0"/>
            <a:r>
              <a:rPr lang="en-US" dirty="0" smtClean="0">
                <a:effectLst/>
              </a:rPr>
              <a:t>Zhao</a:t>
            </a:r>
            <a:r>
              <a:rPr lang="en-US" dirty="0">
                <a:effectLst/>
              </a:rPr>
              <a:t>, Z., Yin, J. Q., Wu, M. S., Song, G., </a:t>
            </a:r>
            <a:r>
              <a:rPr lang="en-US" dirty="0" err="1">
                <a:effectLst/>
              </a:rPr>
              <a:t>Xie</a:t>
            </a:r>
            <a:r>
              <a:rPr lang="en-US" dirty="0">
                <a:effectLst/>
              </a:rPr>
              <a:t>, X. B., Zou, C., ... &amp; Wang, J. (2014). </a:t>
            </a:r>
            <a:r>
              <a:rPr lang="en-US" dirty="0" err="1">
                <a:effectLst/>
              </a:rPr>
              <a:t>Dihydromyricetin</a:t>
            </a:r>
            <a:r>
              <a:rPr lang="en-US" dirty="0">
                <a:effectLst/>
              </a:rPr>
              <a:t> activates AMP-activated protein kinase and P38MAPK exerting antitumor potential in osteosarcoma. </a:t>
            </a:r>
            <a:r>
              <a:rPr lang="en-US" i="1" dirty="0">
                <a:effectLst/>
              </a:rPr>
              <a:t>Cancer Prevention Research</a:t>
            </a:r>
            <a:r>
              <a:rPr lang="en-US" dirty="0">
                <a:effectLst/>
              </a:rPr>
              <a:t>, </a:t>
            </a:r>
            <a:r>
              <a:rPr lang="en-US" i="1" dirty="0">
                <a:effectLst/>
              </a:rPr>
              <a:t>7</a:t>
            </a:r>
            <a:r>
              <a:rPr lang="en-US" dirty="0">
                <a:effectLst/>
              </a:rPr>
              <a:t>(9), 927-938.</a:t>
            </a:r>
          </a:p>
          <a:p>
            <a:pPr lvl="0"/>
            <a:r>
              <a:rPr lang="en-US" dirty="0" err="1" smtClean="0">
                <a:effectLst/>
              </a:rPr>
              <a:t>Lanna</a:t>
            </a:r>
            <a:r>
              <a:rPr lang="en-US" dirty="0">
                <a:effectLst/>
              </a:rPr>
              <a:t>, A., Henson, S. M., </a:t>
            </a:r>
            <a:r>
              <a:rPr lang="en-US" dirty="0" err="1">
                <a:effectLst/>
              </a:rPr>
              <a:t>Escors</a:t>
            </a:r>
            <a:r>
              <a:rPr lang="en-US" dirty="0">
                <a:effectLst/>
              </a:rPr>
              <a:t>, D., &amp; Akbar, A. N. (2014). AMPK-TAB1 activated p38 drives human T cell senescence. </a:t>
            </a:r>
            <a:r>
              <a:rPr lang="en-US" i="1" dirty="0">
                <a:effectLst/>
              </a:rPr>
              <a:t>Nature immunology</a:t>
            </a:r>
            <a:r>
              <a:rPr lang="en-US" dirty="0">
                <a:effectLst/>
              </a:rPr>
              <a:t>, </a:t>
            </a:r>
            <a:r>
              <a:rPr lang="en-US" i="1" dirty="0">
                <a:effectLst/>
              </a:rPr>
              <a:t>15</a:t>
            </a:r>
            <a:r>
              <a:rPr lang="en-US" dirty="0">
                <a:effectLst/>
              </a:rPr>
              <a:t>(10), 965.</a:t>
            </a:r>
          </a:p>
          <a:p>
            <a:pPr lvl="0"/>
            <a:r>
              <a:rPr lang="en-US" dirty="0" smtClean="0">
                <a:effectLst/>
              </a:rPr>
              <a:t>Kim</a:t>
            </a:r>
            <a:r>
              <a:rPr lang="en-US" dirty="0">
                <a:effectLst/>
              </a:rPr>
              <a:t>, I., &amp; He, Y. Y. (2013). Targeting the AMP-activated protein kinase for cancer prevention and therapy. </a:t>
            </a:r>
            <a:r>
              <a:rPr lang="en-US" i="1" dirty="0">
                <a:effectLst/>
              </a:rPr>
              <a:t>Frontiers in oncology</a:t>
            </a:r>
            <a:r>
              <a:rPr lang="en-US" dirty="0">
                <a:effectLst/>
              </a:rPr>
              <a:t>, </a:t>
            </a:r>
            <a:r>
              <a:rPr lang="en-US" i="1" dirty="0">
                <a:effectLst/>
              </a:rPr>
              <a:t>3</a:t>
            </a:r>
            <a:r>
              <a:rPr lang="en-US" dirty="0">
                <a:effectLst/>
              </a:rPr>
              <a:t>, 175.</a:t>
            </a:r>
          </a:p>
          <a:p>
            <a:pPr lvl="0"/>
            <a:r>
              <a:rPr lang="en-US" dirty="0" err="1" smtClean="0">
                <a:effectLst/>
              </a:rPr>
              <a:t>Soroceanu</a:t>
            </a:r>
            <a:r>
              <a:rPr lang="en-US" dirty="0">
                <a:effectLst/>
              </a:rPr>
              <a:t>, L., </a:t>
            </a:r>
            <a:r>
              <a:rPr lang="en-US" dirty="0" err="1">
                <a:effectLst/>
              </a:rPr>
              <a:t>Murase</a:t>
            </a:r>
            <a:r>
              <a:rPr lang="en-US" dirty="0">
                <a:effectLst/>
              </a:rPr>
              <a:t>, R., </a:t>
            </a:r>
            <a:r>
              <a:rPr lang="en-US" dirty="0" err="1">
                <a:effectLst/>
              </a:rPr>
              <a:t>Limbad</a:t>
            </a:r>
            <a:r>
              <a:rPr lang="en-US" dirty="0">
                <a:effectLst/>
              </a:rPr>
              <a:t>, C., Singer, E., Allison, J., </a:t>
            </a:r>
            <a:r>
              <a:rPr lang="en-US" dirty="0" err="1">
                <a:effectLst/>
              </a:rPr>
              <a:t>Adrados</a:t>
            </a:r>
            <a:r>
              <a:rPr lang="en-US" dirty="0">
                <a:effectLst/>
              </a:rPr>
              <a:t>, I., ... &amp; Khan, S. (2013). Id-1 is a key transcriptional regulator of glioblastoma aggressiveness and a novel therapeutic target. </a:t>
            </a:r>
            <a:r>
              <a:rPr lang="en-US" i="1" dirty="0">
                <a:effectLst/>
              </a:rPr>
              <a:t>Cancer research</a:t>
            </a:r>
            <a:r>
              <a:rPr lang="en-US" dirty="0">
                <a:effectLst/>
              </a:rPr>
              <a:t>, </a:t>
            </a:r>
            <a:r>
              <a:rPr lang="en-US" i="1" dirty="0">
                <a:effectLst/>
              </a:rPr>
              <a:t>73</a:t>
            </a:r>
            <a:r>
              <a:rPr lang="en-US" dirty="0">
                <a:effectLst/>
              </a:rPr>
              <a:t>(5), 1559-1569.</a:t>
            </a:r>
          </a:p>
          <a:p>
            <a:pPr lvl="0"/>
            <a:r>
              <a:rPr lang="en-US" dirty="0" smtClean="0">
                <a:effectLst/>
              </a:rPr>
              <a:t>Mo</a:t>
            </a:r>
            <a:r>
              <a:rPr lang="en-US" dirty="0">
                <a:effectLst/>
              </a:rPr>
              <a:t>, L. J., Ye, H. X., Mao, Y., Yao, Y., &amp; Zhang, J. M. (2013). B7-H4 expression is elevated in human U251 glioma stem-like cells and is inducible in monocytes cultured with U251 stem-like cell conditioned medium. </a:t>
            </a:r>
            <a:r>
              <a:rPr lang="en-US" i="1" dirty="0">
                <a:effectLst/>
              </a:rPr>
              <a:t>Chinese journal of cancer</a:t>
            </a:r>
            <a:r>
              <a:rPr lang="en-US" dirty="0">
                <a:effectLst/>
              </a:rPr>
              <a:t>, </a:t>
            </a:r>
            <a:r>
              <a:rPr lang="en-US" i="1" dirty="0">
                <a:effectLst/>
              </a:rPr>
              <a:t>32</a:t>
            </a:r>
            <a:r>
              <a:rPr lang="en-US" dirty="0">
                <a:effectLst/>
              </a:rPr>
              <a:t>(12), 653-660.</a:t>
            </a:r>
          </a:p>
          <a:p>
            <a:pPr lvl="0"/>
            <a:r>
              <a:rPr lang="en-US" dirty="0" err="1" smtClean="0">
                <a:effectLst/>
              </a:rPr>
              <a:t>Immobilon</a:t>
            </a:r>
            <a:r>
              <a:rPr lang="en-US" baseline="30000" dirty="0">
                <a:effectLst/>
              </a:rPr>
              <a:t>®</a:t>
            </a:r>
            <a:r>
              <a:rPr lang="en-US" dirty="0">
                <a:effectLst/>
              </a:rPr>
              <a:t> Membranes, Sandwiches and Blotting Filter Paper. (2005). </a:t>
            </a:r>
            <a:r>
              <a:rPr lang="en-US" dirty="0" err="1">
                <a:effectLst/>
              </a:rPr>
              <a:t>Immobilon</a:t>
            </a:r>
            <a:r>
              <a:rPr lang="en-US" dirty="0">
                <a:effectLst/>
              </a:rPr>
              <a:t>. EMD Millipore, Billerica, Massachusetts. </a:t>
            </a:r>
          </a:p>
          <a:p>
            <a:pPr lvl="0"/>
            <a:r>
              <a:rPr lang="en-US" dirty="0" err="1" smtClean="0">
                <a:effectLst/>
              </a:rPr>
              <a:t>Schindelin</a:t>
            </a:r>
            <a:r>
              <a:rPr lang="en-US" dirty="0">
                <a:effectLst/>
              </a:rPr>
              <a:t>, J., </a:t>
            </a:r>
            <a:r>
              <a:rPr lang="en-US" dirty="0" err="1">
                <a:effectLst/>
              </a:rPr>
              <a:t>Rueden</a:t>
            </a:r>
            <a:r>
              <a:rPr lang="en-US" dirty="0">
                <a:effectLst/>
              </a:rPr>
              <a:t>, C. T., </a:t>
            </a:r>
            <a:r>
              <a:rPr lang="en-US" dirty="0" err="1">
                <a:effectLst/>
              </a:rPr>
              <a:t>Hiner</a:t>
            </a:r>
            <a:r>
              <a:rPr lang="en-US" dirty="0">
                <a:effectLst/>
              </a:rPr>
              <a:t>, M. C., &amp; </a:t>
            </a:r>
            <a:r>
              <a:rPr lang="en-US" dirty="0" err="1">
                <a:effectLst/>
              </a:rPr>
              <a:t>Eliceiri</a:t>
            </a:r>
            <a:r>
              <a:rPr lang="en-US" dirty="0">
                <a:effectLst/>
              </a:rPr>
              <a:t>, K. W. (2015). The ImageJ ecosystem: an open platform for biomedical image analysis. </a:t>
            </a:r>
            <a:r>
              <a:rPr lang="en-US" i="1" dirty="0">
                <a:effectLst/>
              </a:rPr>
              <a:t>Molecular reproduction and development</a:t>
            </a:r>
            <a:r>
              <a:rPr lang="en-US" dirty="0">
                <a:effectLst/>
              </a:rPr>
              <a:t>, </a:t>
            </a:r>
            <a:r>
              <a:rPr lang="en-US" i="1" dirty="0">
                <a:effectLst/>
              </a:rPr>
              <a:t>82</a:t>
            </a:r>
            <a:r>
              <a:rPr lang="en-US" dirty="0">
                <a:effectLst/>
              </a:rPr>
              <a:t>(7-8), 518-529.</a:t>
            </a:r>
          </a:p>
          <a:p>
            <a:pPr lvl="0"/>
            <a:r>
              <a:rPr lang="en-US" dirty="0" smtClean="0">
                <a:effectLst/>
              </a:rPr>
              <a:t>GW </a:t>
            </a:r>
            <a:r>
              <a:rPr lang="en-US" dirty="0">
                <a:effectLst/>
              </a:rPr>
              <a:t>Pharmaceuticals. (2017). G</a:t>
            </a:r>
            <a:r>
              <a:rPr lang="en-US" i="1" dirty="0">
                <a:effectLst/>
              </a:rPr>
              <a:t>W Pharmaceuticals Achieves Positive Results in Phase 2 Proof of Concept Study in Glioma</a:t>
            </a:r>
            <a:r>
              <a:rPr lang="en-US" dirty="0">
                <a:effectLst/>
              </a:rPr>
              <a:t> [Press Release]. 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Images: </a:t>
            </a:r>
            <a:r>
              <a:rPr lang="en-US" dirty="0">
                <a:effectLst/>
              </a:rPr>
              <a:t>Pot leaf</a:t>
            </a:r>
            <a:r>
              <a:rPr lang="en-US" dirty="0" smtClean="0">
                <a:effectLst/>
              </a:rPr>
              <a:t> taken from the partnership for drug free kids, </a:t>
            </a:r>
            <a:r>
              <a:rPr lang="en-US" dirty="0">
                <a:effectLst/>
              </a:rPr>
              <a:t>Western blot  procedure: virology </a:t>
            </a:r>
            <a:r>
              <a:rPr lang="en-US" dirty="0" smtClean="0">
                <a:effectLst/>
              </a:rPr>
              <a:t>blog, antibodies: </a:t>
            </a:r>
            <a:r>
              <a:rPr lang="en-US" dirty="0" err="1" smtClean="0">
                <a:effectLst/>
              </a:rPr>
              <a:t>biopioneer</a:t>
            </a:r>
            <a:endParaRPr lang="en-US" dirty="0">
              <a:effectLst/>
            </a:endParaRPr>
          </a:p>
          <a:p>
            <a:pPr lvl="0"/>
            <a:endParaRPr lang="en-US" dirty="0" smtClean="0">
              <a:effectLst/>
            </a:endParaRPr>
          </a:p>
          <a:p>
            <a:pPr lvl="0"/>
            <a:endParaRPr lang="en-US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21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Thanks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72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Questions?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95570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Glioblastoma (GBM)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5" y="1869787"/>
            <a:ext cx="10363826" cy="449090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cap="none" dirty="0" smtClean="0"/>
              <a:t>14.6 month median survival – highly malignant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cap="none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cap="none" dirty="0" smtClean="0"/>
              <a:t>GBM tumors contain Cancer </a:t>
            </a:r>
            <a:r>
              <a:rPr lang="en-US" sz="2400" cap="none" dirty="0"/>
              <a:t>S</a:t>
            </a:r>
            <a:r>
              <a:rPr lang="en-US" sz="2400" cap="none" dirty="0" smtClean="0"/>
              <a:t>tem </a:t>
            </a:r>
            <a:r>
              <a:rPr lang="en-US" sz="2400" cap="none" dirty="0"/>
              <a:t>C</a:t>
            </a:r>
            <a:r>
              <a:rPr lang="en-US" sz="2400" cap="none" dirty="0" smtClean="0"/>
              <a:t>ells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cap="none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cap="none" dirty="0"/>
              <a:t>C</a:t>
            </a:r>
            <a:r>
              <a:rPr lang="en-US" sz="2400" cap="none" dirty="0" smtClean="0"/>
              <a:t>ancer </a:t>
            </a:r>
            <a:r>
              <a:rPr lang="en-US" sz="2400" cap="none" dirty="0"/>
              <a:t>S</a:t>
            </a:r>
            <a:r>
              <a:rPr lang="en-US" sz="2400" cap="none" dirty="0" smtClean="0"/>
              <a:t>tem </a:t>
            </a:r>
            <a:r>
              <a:rPr lang="en-US" sz="2400" cap="none" dirty="0"/>
              <a:t>C</a:t>
            </a:r>
            <a:r>
              <a:rPr lang="en-US" sz="2400" cap="none" dirty="0" smtClean="0"/>
              <a:t>ells contain transcription factors that increase proliferation rate, self-renewal, and other stem like qualities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80581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Glioblastoma (GBM)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5" y="1869787"/>
            <a:ext cx="10363826" cy="449090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cap="none" dirty="0" smtClean="0"/>
              <a:t>14.6 month median survival – highly malignant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cap="none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cap="none" dirty="0" smtClean="0"/>
              <a:t>GBM tumors contain Cancer </a:t>
            </a:r>
            <a:r>
              <a:rPr lang="en-US" sz="2400" cap="none" dirty="0"/>
              <a:t>S</a:t>
            </a:r>
            <a:r>
              <a:rPr lang="en-US" sz="2400" cap="none" dirty="0" smtClean="0"/>
              <a:t>tem </a:t>
            </a:r>
            <a:r>
              <a:rPr lang="en-US" sz="2400" cap="none" dirty="0"/>
              <a:t>C</a:t>
            </a:r>
            <a:r>
              <a:rPr lang="en-US" sz="2400" cap="none" dirty="0" smtClean="0"/>
              <a:t>ells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cap="none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cap="none" dirty="0"/>
              <a:t>C</a:t>
            </a:r>
            <a:r>
              <a:rPr lang="en-US" sz="2400" cap="none" dirty="0" smtClean="0"/>
              <a:t>ancer </a:t>
            </a:r>
            <a:r>
              <a:rPr lang="en-US" sz="2400" cap="none" dirty="0"/>
              <a:t>S</a:t>
            </a:r>
            <a:r>
              <a:rPr lang="en-US" sz="2400" cap="none" dirty="0" smtClean="0"/>
              <a:t>tem </a:t>
            </a:r>
            <a:r>
              <a:rPr lang="en-US" sz="2400" cap="none" dirty="0"/>
              <a:t>C</a:t>
            </a:r>
            <a:r>
              <a:rPr lang="en-US" sz="2400" cap="none" dirty="0" smtClean="0"/>
              <a:t>ells contain transcription factors that increase proliferation rate, self-renewal, and other stem like qualities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cap="none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cap="none" dirty="0"/>
              <a:t>S</a:t>
            </a:r>
            <a:r>
              <a:rPr lang="en-US" sz="2400" cap="none" dirty="0" smtClean="0"/>
              <a:t>ox2 is one of these transcription factors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47307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cannabidiol</a:t>
            </a:r>
            <a:endParaRPr lang="en-US" dirty="0"/>
          </a:p>
        </p:txBody>
      </p:sp>
      <p:pic>
        <p:nvPicPr>
          <p:cNvPr id="1028" name="Picture 4" descr="http://drugfree.org/wp-content/uploads/2015/05/pot_leaf_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147" y="618517"/>
            <a:ext cx="2175317" cy="197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54" y="618517"/>
            <a:ext cx="3866093" cy="19741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2933" y="2592692"/>
            <a:ext cx="8534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 err="1"/>
              <a:t>Cannabidiol</a:t>
            </a:r>
            <a:r>
              <a:rPr lang="en-US" sz="2800" dirty="0"/>
              <a:t> (CBD) </a:t>
            </a:r>
            <a:r>
              <a:rPr lang="en-US" sz="2800" dirty="0" smtClean="0"/>
              <a:t>– a molecule </a:t>
            </a:r>
            <a:r>
              <a:rPr lang="en-US" sz="2800" dirty="0"/>
              <a:t>found in cannabis with no psychoactive </a:t>
            </a:r>
            <a:r>
              <a:rPr lang="en-US" sz="2800" dirty="0" smtClean="0"/>
              <a:t>effects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800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7496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cannabidiol</a:t>
            </a:r>
            <a:endParaRPr lang="en-US" dirty="0"/>
          </a:p>
        </p:txBody>
      </p:sp>
      <p:pic>
        <p:nvPicPr>
          <p:cNvPr id="1028" name="Picture 4" descr="http://drugfree.org/wp-content/uploads/2015/05/pot_leaf_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147" y="618517"/>
            <a:ext cx="2175317" cy="197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54" y="618517"/>
            <a:ext cx="3866093" cy="19741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2933" y="2592692"/>
            <a:ext cx="8534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 err="1"/>
              <a:t>Cannabidiol</a:t>
            </a:r>
            <a:r>
              <a:rPr lang="en-US" sz="2800" dirty="0"/>
              <a:t> (CBD) </a:t>
            </a:r>
            <a:r>
              <a:rPr lang="en-US" sz="2800" dirty="0" smtClean="0"/>
              <a:t>– a molecule </a:t>
            </a:r>
            <a:r>
              <a:rPr lang="en-US" sz="2800" dirty="0"/>
              <a:t>found in cannabis with no psychoactive </a:t>
            </a:r>
            <a:r>
              <a:rPr lang="en-US" sz="2800" dirty="0" smtClean="0"/>
              <a:t>effects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800" dirty="0">
              <a:latin typeface="+mj-lt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800" dirty="0" smtClean="0"/>
              <a:t>has </a:t>
            </a:r>
            <a:r>
              <a:rPr lang="en-US" sz="2800" dirty="0"/>
              <a:t>been shown to have antitumor activity </a:t>
            </a:r>
            <a:r>
              <a:rPr lang="en-US" sz="2800" dirty="0" smtClean="0"/>
              <a:t>through many pathways </a:t>
            </a:r>
            <a:r>
              <a:rPr lang="en-US" sz="2800" dirty="0"/>
              <a:t>in </a:t>
            </a:r>
            <a:r>
              <a:rPr lang="en-US" sz="2800" dirty="0" smtClean="0"/>
              <a:t>multiple types of cancerous cells</a:t>
            </a:r>
            <a:endParaRPr lang="en-US" sz="2800" dirty="0" smtClean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784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cannabidiol</a:t>
            </a:r>
            <a:endParaRPr lang="en-US" dirty="0"/>
          </a:p>
        </p:txBody>
      </p:sp>
      <p:pic>
        <p:nvPicPr>
          <p:cNvPr id="1028" name="Picture 4" descr="http://drugfree.org/wp-content/uploads/2015/05/pot_leaf_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147" y="618517"/>
            <a:ext cx="2175317" cy="197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54" y="618517"/>
            <a:ext cx="3866093" cy="19741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2933" y="2592692"/>
            <a:ext cx="8534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 err="1"/>
              <a:t>Cannabidiol</a:t>
            </a:r>
            <a:r>
              <a:rPr lang="en-US" sz="2800" dirty="0"/>
              <a:t> (CBD) </a:t>
            </a:r>
            <a:r>
              <a:rPr lang="en-US" sz="2800" dirty="0" smtClean="0"/>
              <a:t>– a molecule </a:t>
            </a:r>
            <a:r>
              <a:rPr lang="en-US" sz="2800" dirty="0"/>
              <a:t>found in cannabis with no psychoactive </a:t>
            </a:r>
            <a:r>
              <a:rPr lang="en-US" sz="2800" dirty="0" smtClean="0"/>
              <a:t>effects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800" dirty="0">
              <a:latin typeface="+mj-lt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800" dirty="0" smtClean="0"/>
              <a:t>has </a:t>
            </a:r>
            <a:r>
              <a:rPr lang="en-US" sz="2800" dirty="0"/>
              <a:t>been shown to have antitumor activity </a:t>
            </a:r>
            <a:r>
              <a:rPr lang="en-US" sz="2800" dirty="0" smtClean="0"/>
              <a:t>through many pathways </a:t>
            </a:r>
            <a:r>
              <a:rPr lang="en-US" sz="2800" dirty="0"/>
              <a:t>in </a:t>
            </a:r>
            <a:r>
              <a:rPr lang="en-US" sz="2800" dirty="0" smtClean="0"/>
              <a:t>multiple types of cancerous cells</a:t>
            </a:r>
            <a:endParaRPr lang="en-US" sz="2800" dirty="0" smtClean="0">
              <a:latin typeface="+mj-lt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+mj-lt"/>
              </a:rPr>
              <a:t>has been shown to downregulate expression of the transcription factor Sox2 in GBM</a:t>
            </a:r>
            <a:endParaRPr lang="en-US" sz="2800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3225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cannabidiol</a:t>
            </a:r>
            <a:endParaRPr lang="en-US" dirty="0"/>
          </a:p>
        </p:txBody>
      </p:sp>
      <p:pic>
        <p:nvPicPr>
          <p:cNvPr id="1028" name="Picture 4" descr="http://drugfree.org/wp-content/uploads/2015/05/pot_leaf_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147" y="618517"/>
            <a:ext cx="2175317" cy="197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54" y="618517"/>
            <a:ext cx="3866093" cy="19741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2933" y="2592692"/>
            <a:ext cx="8534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 err="1"/>
              <a:t>Cannabidiol</a:t>
            </a:r>
            <a:r>
              <a:rPr lang="en-US" sz="2800" dirty="0"/>
              <a:t> (CBD) </a:t>
            </a:r>
            <a:r>
              <a:rPr lang="en-US" sz="2800" dirty="0" smtClean="0"/>
              <a:t>– a molecule </a:t>
            </a:r>
            <a:r>
              <a:rPr lang="en-US" sz="2800" dirty="0"/>
              <a:t>found in cannabis with no psychoactive </a:t>
            </a:r>
            <a:r>
              <a:rPr lang="en-US" sz="2800" dirty="0" smtClean="0"/>
              <a:t>effects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800" dirty="0">
              <a:latin typeface="+mj-lt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800" dirty="0" smtClean="0"/>
              <a:t>has </a:t>
            </a:r>
            <a:r>
              <a:rPr lang="en-US" sz="2800" dirty="0"/>
              <a:t>been shown to have antitumor activity </a:t>
            </a:r>
            <a:r>
              <a:rPr lang="en-US" sz="2800" dirty="0" smtClean="0"/>
              <a:t>through many pathways </a:t>
            </a:r>
            <a:r>
              <a:rPr lang="en-US" sz="2800" dirty="0"/>
              <a:t>in </a:t>
            </a:r>
            <a:r>
              <a:rPr lang="en-US" sz="2800" dirty="0" smtClean="0"/>
              <a:t>multiple types of cancerous cells</a:t>
            </a:r>
            <a:endParaRPr lang="en-US" sz="2800" dirty="0" smtClean="0">
              <a:latin typeface="+mj-lt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+mj-lt"/>
              </a:rPr>
              <a:t>has been shown to downregulate expression of the transcription factor Sox2 in GBM</a:t>
            </a:r>
            <a:endParaRPr lang="en-US" sz="2800" dirty="0">
              <a:latin typeface="+mj-lt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+mj-lt"/>
              </a:rPr>
              <a:t>still needs further research to understand its molecular mechanisms  </a:t>
            </a:r>
            <a:endParaRPr lang="en-US" sz="2800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5404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4B4B4B"/>
      </a:dk2>
      <a:lt2>
        <a:srgbClr val="B5B5B5"/>
      </a:lt2>
      <a:accent1>
        <a:srgbClr val="9AC43E"/>
      </a:accent1>
      <a:accent2>
        <a:srgbClr val="44BA98"/>
      </a:accent2>
      <a:accent3>
        <a:srgbClr val="43A9D9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892FADA9-420D-4323-A7A4-C1060166525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2858</TotalTime>
  <Words>1216</Words>
  <Application>Microsoft Office PowerPoint</Application>
  <PresentationFormat>Widescreen</PresentationFormat>
  <Paragraphs>210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Tw Cen MT</vt:lpstr>
      <vt:lpstr>Wingdings</vt:lpstr>
      <vt:lpstr>Droplet</vt:lpstr>
      <vt:lpstr>Downregulation of Sox2 with CBD via AMPK  </vt:lpstr>
      <vt:lpstr>Glioblastoma (GBM) </vt:lpstr>
      <vt:lpstr>Glioblastoma (GBM) </vt:lpstr>
      <vt:lpstr>Glioblastoma (GBM) </vt:lpstr>
      <vt:lpstr>Glioblastoma (GBM) </vt:lpstr>
      <vt:lpstr>cannabidiol</vt:lpstr>
      <vt:lpstr>cannabidiol</vt:lpstr>
      <vt:lpstr>cannabidiol</vt:lpstr>
      <vt:lpstr>cannabidiol</vt:lpstr>
      <vt:lpstr>Cbd/sox2 background</vt:lpstr>
      <vt:lpstr>AMP Kinase</vt:lpstr>
      <vt:lpstr>mechanism</vt:lpstr>
      <vt:lpstr>mechanism</vt:lpstr>
      <vt:lpstr>mechanism</vt:lpstr>
      <vt:lpstr>mechanism</vt:lpstr>
      <vt:lpstr>mechanism</vt:lpstr>
      <vt:lpstr>mechanism</vt:lpstr>
      <vt:lpstr>Research question</vt:lpstr>
      <vt:lpstr>The experiment</vt:lpstr>
      <vt:lpstr>variables</vt:lpstr>
      <vt:lpstr>variables</vt:lpstr>
      <vt:lpstr>Western analysis procedure</vt:lpstr>
      <vt:lpstr>Western analysis procedure</vt:lpstr>
      <vt:lpstr>Western analysis procedure</vt:lpstr>
      <vt:lpstr>Western analysis procedure</vt:lpstr>
      <vt:lpstr>Western analysis procedure</vt:lpstr>
      <vt:lpstr>Expected results</vt:lpstr>
      <vt:lpstr>Expected results</vt:lpstr>
      <vt:lpstr>Expected results</vt:lpstr>
      <vt:lpstr>Expected results</vt:lpstr>
      <vt:lpstr>densitometry</vt:lpstr>
      <vt:lpstr>Discussion </vt:lpstr>
      <vt:lpstr>references</vt:lpstr>
      <vt:lpstr>Thanks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Downregulation of Sox2 with CBD via AMPK</dc:title>
  <dc:creator>Jared Mann</dc:creator>
  <cp:lastModifiedBy>Jared Mann</cp:lastModifiedBy>
  <cp:revision>49</cp:revision>
  <dcterms:created xsi:type="dcterms:W3CDTF">2017-05-01T04:48:47Z</dcterms:created>
  <dcterms:modified xsi:type="dcterms:W3CDTF">2017-05-03T04:27:21Z</dcterms:modified>
</cp:coreProperties>
</file>