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62" r:id="rId3"/>
    <p:sldId id="259" r:id="rId4"/>
    <p:sldId id="265" r:id="rId5"/>
    <p:sldId id="261" r:id="rId6"/>
    <p:sldId id="260" r:id="rId7"/>
    <p:sldId id="263" r:id="rId8"/>
    <p:sldId id="264" r:id="rId9"/>
    <p:sldId id="285" r:id="rId10"/>
    <p:sldId id="272" r:id="rId11"/>
    <p:sldId id="273" r:id="rId12"/>
    <p:sldId id="274" r:id="rId13"/>
    <p:sldId id="276" r:id="rId14"/>
    <p:sldId id="275" r:id="rId15"/>
    <p:sldId id="277" r:id="rId16"/>
    <p:sldId id="278" r:id="rId17"/>
    <p:sldId id="279" r:id="rId18"/>
    <p:sldId id="280" r:id="rId19"/>
    <p:sldId id="283" r:id="rId20"/>
    <p:sldId id="282" r:id="rId21"/>
    <p:sldId id="281" r:id="rId22"/>
    <p:sldId id="284"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1190"/>
    <p:restoredTop sz="94631"/>
  </p:normalViewPr>
  <p:slideViewPr>
    <p:cSldViewPr snapToGrid="0" snapToObjects="1">
      <p:cViewPr>
        <p:scale>
          <a:sx n="87" d="100"/>
          <a:sy n="87" d="100"/>
        </p:scale>
        <p:origin x="144"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0BBC2F-2AB5-3640-87B8-97CDFCBCF8CB}" type="datetimeFigureOut">
              <a:rPr lang="en-US" smtClean="0"/>
              <a:t>5/3/17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DAC2F-1B0B-204D-A166-9C968A224E8C}" type="slidenum">
              <a:rPr lang="en-US" smtClean="0"/>
              <a:t>‹#›</a:t>
            </a:fld>
            <a:endParaRPr lang="en-US"/>
          </a:p>
        </p:txBody>
      </p:sp>
    </p:spTree>
    <p:extLst>
      <p:ext uri="{BB962C8B-B14F-4D97-AF65-F5344CB8AC3E}">
        <p14:creationId xmlns:p14="http://schemas.microsoft.com/office/powerpoint/2010/main" val="1756735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5/3/17</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5/3/17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5/3/17</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5/3/17</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5/3/17</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5/3/17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5/3/17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5/3/17</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5/3/17</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5/3/17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5/3/17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5/3/17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5/3/17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5/3/17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5/3/17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5/3/17</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 Id="rId3" Type="http://schemas.openxmlformats.org/officeDocument/2006/relationships/image" Target="../media/image10.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 Id="rId3" Type="http://schemas.openxmlformats.org/officeDocument/2006/relationships/image" Target="../media/image5.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Characterization of Transfer RNA Modification  Patterns</a:t>
            </a:r>
            <a:r>
              <a:rPr lang="en-US" dirty="0"/>
              <a:t> </a:t>
            </a:r>
            <a:r>
              <a:rPr lang="en-US" dirty="0" smtClean="0"/>
              <a:t>in a recoded organism</a:t>
            </a:r>
            <a:endParaRPr lang="en-US" dirty="0"/>
          </a:p>
        </p:txBody>
      </p:sp>
      <p:sp>
        <p:nvSpPr>
          <p:cNvPr id="3" name="Subtitle 2"/>
          <p:cNvSpPr>
            <a:spLocks noGrp="1"/>
          </p:cNvSpPr>
          <p:nvPr>
            <p:ph type="subTitle" idx="1"/>
          </p:nvPr>
        </p:nvSpPr>
        <p:spPr/>
        <p:txBody>
          <a:bodyPr/>
          <a:lstStyle/>
          <a:p>
            <a:r>
              <a:rPr lang="en-US" dirty="0" smtClean="0"/>
              <a:t>Alex Leath</a:t>
            </a:r>
            <a:endParaRPr lang="en-US" dirty="0"/>
          </a:p>
        </p:txBody>
      </p:sp>
    </p:spTree>
    <p:extLst>
      <p:ext uri="{BB962C8B-B14F-4D97-AF65-F5344CB8AC3E}">
        <p14:creationId xmlns:p14="http://schemas.microsoft.com/office/powerpoint/2010/main" val="760697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4495707" y="4756356"/>
            <a:ext cx="5507869" cy="280219"/>
            <a:chOff x="4340941" y="4488425"/>
            <a:chExt cx="3583858" cy="206479"/>
          </a:xfrm>
        </p:grpSpPr>
        <p:cxnSp>
          <p:nvCxnSpPr>
            <p:cNvPr id="36" name="Straight Connector 35"/>
            <p:cNvCxnSpPr/>
            <p:nvPr/>
          </p:nvCxnSpPr>
          <p:spPr>
            <a:xfrm>
              <a:off x="4340941" y="4694904"/>
              <a:ext cx="3583858"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37" name="L-Shape 36"/>
            <p:cNvSpPr/>
            <p:nvPr/>
          </p:nvSpPr>
          <p:spPr>
            <a:xfrm>
              <a:off x="7688825" y="4488427"/>
              <a:ext cx="235974" cy="206477"/>
            </a:xfrm>
            <a:prstGeom prst="corne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38" name="L-Shape 37"/>
            <p:cNvSpPr/>
            <p:nvPr/>
          </p:nvSpPr>
          <p:spPr>
            <a:xfrm>
              <a:off x="7404295" y="4488427"/>
              <a:ext cx="235974" cy="206477"/>
            </a:xfrm>
            <a:prstGeom prst="corne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39" name="L-Shape 38"/>
            <p:cNvSpPr/>
            <p:nvPr/>
          </p:nvSpPr>
          <p:spPr>
            <a:xfrm>
              <a:off x="7119765" y="4488426"/>
              <a:ext cx="235974" cy="206477"/>
            </a:xfrm>
            <a:prstGeom prst="corne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40" name="L-Shape 39"/>
            <p:cNvSpPr/>
            <p:nvPr/>
          </p:nvSpPr>
          <p:spPr>
            <a:xfrm>
              <a:off x="6811866" y="4488425"/>
              <a:ext cx="235974" cy="206477"/>
            </a:xfrm>
            <a:prstGeom prst="corne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L-Shape 40"/>
            <p:cNvSpPr/>
            <p:nvPr/>
          </p:nvSpPr>
          <p:spPr>
            <a:xfrm>
              <a:off x="6503967" y="4488425"/>
              <a:ext cx="235974" cy="206477"/>
            </a:xfrm>
            <a:prstGeom prst="corne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L-Shape 41"/>
            <p:cNvSpPr/>
            <p:nvPr/>
          </p:nvSpPr>
          <p:spPr>
            <a:xfrm>
              <a:off x="6219437" y="4488425"/>
              <a:ext cx="235974" cy="206477"/>
            </a:xfrm>
            <a:prstGeom prst="corne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L-Shape 42"/>
            <p:cNvSpPr/>
            <p:nvPr/>
          </p:nvSpPr>
          <p:spPr>
            <a:xfrm>
              <a:off x="5900191" y="4488425"/>
              <a:ext cx="235974" cy="206477"/>
            </a:xfrm>
            <a:prstGeom prst="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L-Shape 43"/>
            <p:cNvSpPr/>
            <p:nvPr/>
          </p:nvSpPr>
          <p:spPr>
            <a:xfrm>
              <a:off x="5611900" y="4488425"/>
              <a:ext cx="235974" cy="206477"/>
            </a:xfrm>
            <a:prstGeom prst="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L-Shape 44"/>
            <p:cNvSpPr/>
            <p:nvPr/>
          </p:nvSpPr>
          <p:spPr>
            <a:xfrm>
              <a:off x="5323240" y="4488425"/>
              <a:ext cx="235974" cy="206477"/>
            </a:xfrm>
            <a:prstGeom prst="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L-Shape 45"/>
            <p:cNvSpPr/>
            <p:nvPr/>
          </p:nvSpPr>
          <p:spPr>
            <a:xfrm>
              <a:off x="5033227" y="4488425"/>
              <a:ext cx="235974" cy="206477"/>
            </a:xfrm>
            <a:prstGeom prst="corne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L-Shape 46"/>
            <p:cNvSpPr/>
            <p:nvPr/>
          </p:nvSpPr>
          <p:spPr>
            <a:xfrm>
              <a:off x="4743742" y="4488425"/>
              <a:ext cx="235974" cy="206477"/>
            </a:xfrm>
            <a:prstGeom prst="corne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L-Shape 47"/>
            <p:cNvSpPr/>
            <p:nvPr/>
          </p:nvSpPr>
          <p:spPr>
            <a:xfrm>
              <a:off x="4435843" y="4488425"/>
              <a:ext cx="235974" cy="206477"/>
            </a:xfrm>
            <a:prstGeom prst="corne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413151" y="4756356"/>
            <a:ext cx="4158213" cy="280219"/>
            <a:chOff x="383458" y="4616246"/>
            <a:chExt cx="4158213" cy="280219"/>
          </a:xfrm>
        </p:grpSpPr>
        <p:cxnSp>
          <p:nvCxnSpPr>
            <p:cNvPr id="50" name="Straight Connector 49"/>
            <p:cNvCxnSpPr/>
            <p:nvPr/>
          </p:nvCxnSpPr>
          <p:spPr>
            <a:xfrm>
              <a:off x="383458" y="4896462"/>
              <a:ext cx="4158213" cy="3"/>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51" name="L-Shape 50"/>
            <p:cNvSpPr/>
            <p:nvPr/>
          </p:nvSpPr>
          <p:spPr>
            <a:xfrm>
              <a:off x="4179013" y="4616249"/>
              <a:ext cx="362658" cy="280216"/>
            </a:xfrm>
            <a:prstGeom prst="corne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52" name="L-Shape 51"/>
            <p:cNvSpPr/>
            <p:nvPr/>
          </p:nvSpPr>
          <p:spPr>
            <a:xfrm>
              <a:off x="3741732" y="4616249"/>
              <a:ext cx="362658" cy="280216"/>
            </a:xfrm>
            <a:prstGeom prst="corne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53" name="L-Shape 52"/>
            <p:cNvSpPr/>
            <p:nvPr/>
          </p:nvSpPr>
          <p:spPr>
            <a:xfrm>
              <a:off x="3304451" y="4616247"/>
              <a:ext cx="362658" cy="280216"/>
            </a:xfrm>
            <a:prstGeom prst="corne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54" name="L-Shape 53"/>
            <p:cNvSpPr/>
            <p:nvPr/>
          </p:nvSpPr>
          <p:spPr>
            <a:xfrm>
              <a:off x="2831255" y="4616246"/>
              <a:ext cx="362658" cy="280216"/>
            </a:xfrm>
            <a:prstGeom prst="corne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L-Shape 54"/>
            <p:cNvSpPr/>
            <p:nvPr/>
          </p:nvSpPr>
          <p:spPr>
            <a:xfrm>
              <a:off x="2358059" y="4616246"/>
              <a:ext cx="362658" cy="280216"/>
            </a:xfrm>
            <a:prstGeom prst="corne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L-Shape 55"/>
            <p:cNvSpPr/>
            <p:nvPr/>
          </p:nvSpPr>
          <p:spPr>
            <a:xfrm>
              <a:off x="1920777" y="4616246"/>
              <a:ext cx="362658" cy="280216"/>
            </a:xfrm>
            <a:prstGeom prst="corne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L-Shape 56"/>
            <p:cNvSpPr/>
            <p:nvPr/>
          </p:nvSpPr>
          <p:spPr>
            <a:xfrm>
              <a:off x="1430143" y="4616246"/>
              <a:ext cx="362658" cy="280216"/>
            </a:xfrm>
            <a:prstGeom prst="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L-Shape 57"/>
            <p:cNvSpPr/>
            <p:nvPr/>
          </p:nvSpPr>
          <p:spPr>
            <a:xfrm>
              <a:off x="987081" y="4616246"/>
              <a:ext cx="362658" cy="280216"/>
            </a:xfrm>
            <a:prstGeom prst="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L-Shape 58"/>
            <p:cNvSpPr/>
            <p:nvPr/>
          </p:nvSpPr>
          <p:spPr>
            <a:xfrm>
              <a:off x="543453" y="4616246"/>
              <a:ext cx="362658" cy="280216"/>
            </a:xfrm>
            <a:prstGeom prst="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TextBox 59"/>
          <p:cNvSpPr txBox="1"/>
          <p:nvPr/>
        </p:nvSpPr>
        <p:spPr>
          <a:xfrm>
            <a:off x="7359463" y="4344076"/>
            <a:ext cx="565258" cy="461665"/>
          </a:xfrm>
          <a:prstGeom prst="rect">
            <a:avLst/>
          </a:prstGeom>
          <a:noFill/>
        </p:spPr>
        <p:txBody>
          <a:bodyPr wrap="square" rtlCol="0">
            <a:spAutoFit/>
          </a:bodyPr>
          <a:lstStyle/>
          <a:p>
            <a:r>
              <a:rPr lang="en-US" sz="2400" dirty="0" smtClean="0"/>
              <a:t>A</a:t>
            </a:r>
            <a:endParaRPr lang="en-US" sz="2400" dirty="0"/>
          </a:p>
        </p:txBody>
      </p:sp>
      <p:sp>
        <p:nvSpPr>
          <p:cNvPr id="61" name="TextBox 60"/>
          <p:cNvSpPr txBox="1"/>
          <p:nvPr/>
        </p:nvSpPr>
        <p:spPr>
          <a:xfrm>
            <a:off x="7777333" y="4363740"/>
            <a:ext cx="565258" cy="461665"/>
          </a:xfrm>
          <a:prstGeom prst="rect">
            <a:avLst/>
          </a:prstGeom>
          <a:noFill/>
        </p:spPr>
        <p:txBody>
          <a:bodyPr wrap="square" rtlCol="0">
            <a:spAutoFit/>
          </a:bodyPr>
          <a:lstStyle/>
          <a:p>
            <a:r>
              <a:rPr lang="en-US" sz="2400" dirty="0"/>
              <a:t>U</a:t>
            </a:r>
          </a:p>
        </p:txBody>
      </p:sp>
      <p:sp>
        <p:nvSpPr>
          <p:cNvPr id="62" name="TextBox 61"/>
          <p:cNvSpPr txBox="1"/>
          <p:nvPr/>
        </p:nvSpPr>
        <p:spPr>
          <a:xfrm>
            <a:off x="8209951" y="4353908"/>
            <a:ext cx="565258" cy="461665"/>
          </a:xfrm>
          <a:prstGeom prst="rect">
            <a:avLst/>
          </a:prstGeom>
          <a:noFill/>
        </p:spPr>
        <p:txBody>
          <a:bodyPr wrap="square" rtlCol="0">
            <a:spAutoFit/>
          </a:bodyPr>
          <a:lstStyle/>
          <a:p>
            <a:r>
              <a:rPr lang="en-US" sz="2400" dirty="0"/>
              <a:t>G</a:t>
            </a:r>
          </a:p>
        </p:txBody>
      </p:sp>
      <p:sp>
        <p:nvSpPr>
          <p:cNvPr id="63" name="TextBox 62"/>
          <p:cNvSpPr txBox="1"/>
          <p:nvPr/>
        </p:nvSpPr>
        <p:spPr>
          <a:xfrm>
            <a:off x="8686815" y="4358824"/>
            <a:ext cx="565258" cy="461665"/>
          </a:xfrm>
          <a:prstGeom prst="rect">
            <a:avLst/>
          </a:prstGeom>
          <a:noFill/>
        </p:spPr>
        <p:txBody>
          <a:bodyPr wrap="square" rtlCol="0">
            <a:spAutoFit/>
          </a:bodyPr>
          <a:lstStyle/>
          <a:p>
            <a:r>
              <a:rPr lang="en-US" sz="2400" dirty="0"/>
              <a:t>U</a:t>
            </a:r>
          </a:p>
        </p:txBody>
      </p:sp>
      <p:sp>
        <p:nvSpPr>
          <p:cNvPr id="64" name="TextBox 63"/>
          <p:cNvSpPr txBox="1"/>
          <p:nvPr/>
        </p:nvSpPr>
        <p:spPr>
          <a:xfrm>
            <a:off x="9119432" y="4378492"/>
            <a:ext cx="565258" cy="461665"/>
          </a:xfrm>
          <a:prstGeom prst="rect">
            <a:avLst/>
          </a:prstGeom>
          <a:noFill/>
        </p:spPr>
        <p:txBody>
          <a:bodyPr wrap="square" rtlCol="0">
            <a:spAutoFit/>
          </a:bodyPr>
          <a:lstStyle/>
          <a:p>
            <a:r>
              <a:rPr lang="en-US" sz="2400" dirty="0"/>
              <a:t>U</a:t>
            </a:r>
          </a:p>
        </p:txBody>
      </p:sp>
      <p:sp>
        <p:nvSpPr>
          <p:cNvPr id="65" name="TextBox 64"/>
          <p:cNvSpPr txBox="1"/>
          <p:nvPr/>
        </p:nvSpPr>
        <p:spPr>
          <a:xfrm>
            <a:off x="9566798" y="4383410"/>
            <a:ext cx="565258" cy="461665"/>
          </a:xfrm>
          <a:prstGeom prst="rect">
            <a:avLst/>
          </a:prstGeom>
          <a:noFill/>
        </p:spPr>
        <p:txBody>
          <a:bodyPr wrap="square" rtlCol="0">
            <a:spAutoFit/>
          </a:bodyPr>
          <a:lstStyle/>
          <a:p>
            <a:r>
              <a:rPr lang="en-US" sz="2400" dirty="0"/>
              <a:t>U</a:t>
            </a:r>
          </a:p>
        </p:txBody>
      </p:sp>
      <p:sp>
        <p:nvSpPr>
          <p:cNvPr id="66" name="Freeform 65"/>
          <p:cNvSpPr/>
          <p:nvPr/>
        </p:nvSpPr>
        <p:spPr>
          <a:xfrm>
            <a:off x="7354600" y="2383266"/>
            <a:ext cx="1194619" cy="1681316"/>
          </a:xfrm>
          <a:custGeom>
            <a:avLst/>
            <a:gdLst>
              <a:gd name="connsiteX0" fmla="*/ 412955 w 1194619"/>
              <a:gd name="connsiteY0" fmla="*/ 0 h 1681316"/>
              <a:gd name="connsiteX1" fmla="*/ 339213 w 1194619"/>
              <a:gd name="connsiteY1" fmla="*/ 427703 h 1681316"/>
              <a:gd name="connsiteX2" fmla="*/ 294967 w 1194619"/>
              <a:gd name="connsiteY2" fmla="*/ 412955 h 1681316"/>
              <a:gd name="connsiteX3" fmla="*/ 176980 w 1194619"/>
              <a:gd name="connsiteY3" fmla="*/ 309716 h 1681316"/>
              <a:gd name="connsiteX4" fmla="*/ 88490 w 1194619"/>
              <a:gd name="connsiteY4" fmla="*/ 280219 h 1681316"/>
              <a:gd name="connsiteX5" fmla="*/ 29496 w 1194619"/>
              <a:gd name="connsiteY5" fmla="*/ 294968 h 1681316"/>
              <a:gd name="connsiteX6" fmla="*/ 0 w 1194619"/>
              <a:gd name="connsiteY6" fmla="*/ 383458 h 1681316"/>
              <a:gd name="connsiteX7" fmla="*/ 14748 w 1194619"/>
              <a:gd name="connsiteY7" fmla="*/ 914400 h 1681316"/>
              <a:gd name="connsiteX8" fmla="*/ 29496 w 1194619"/>
              <a:gd name="connsiteY8" fmla="*/ 958645 h 1681316"/>
              <a:gd name="connsiteX9" fmla="*/ 117987 w 1194619"/>
              <a:gd name="connsiteY9" fmla="*/ 1002890 h 1681316"/>
              <a:gd name="connsiteX10" fmla="*/ 206477 w 1194619"/>
              <a:gd name="connsiteY10" fmla="*/ 988142 h 1681316"/>
              <a:gd name="connsiteX11" fmla="*/ 265471 w 1194619"/>
              <a:gd name="connsiteY11" fmla="*/ 899651 h 1681316"/>
              <a:gd name="connsiteX12" fmla="*/ 309716 w 1194619"/>
              <a:gd name="connsiteY12" fmla="*/ 737419 h 1681316"/>
              <a:gd name="connsiteX13" fmla="*/ 353961 w 1194619"/>
              <a:gd name="connsiteY13" fmla="*/ 722671 h 1681316"/>
              <a:gd name="connsiteX14" fmla="*/ 398206 w 1194619"/>
              <a:gd name="connsiteY14" fmla="*/ 737419 h 1681316"/>
              <a:gd name="connsiteX15" fmla="*/ 412955 w 1194619"/>
              <a:gd name="connsiteY15" fmla="*/ 781664 h 1681316"/>
              <a:gd name="connsiteX16" fmla="*/ 398206 w 1194619"/>
              <a:gd name="connsiteY16" fmla="*/ 914400 h 1681316"/>
              <a:gd name="connsiteX17" fmla="*/ 368709 w 1194619"/>
              <a:gd name="connsiteY17" fmla="*/ 1002890 h 1681316"/>
              <a:gd name="connsiteX18" fmla="*/ 353961 w 1194619"/>
              <a:gd name="connsiteY18" fmla="*/ 1047135 h 1681316"/>
              <a:gd name="connsiteX19" fmla="*/ 324464 w 1194619"/>
              <a:gd name="connsiteY19" fmla="*/ 1179871 h 1681316"/>
              <a:gd name="connsiteX20" fmla="*/ 280219 w 1194619"/>
              <a:gd name="connsiteY20" fmla="*/ 1209368 h 1681316"/>
              <a:gd name="connsiteX21" fmla="*/ 162232 w 1194619"/>
              <a:gd name="connsiteY21" fmla="*/ 1238864 h 1681316"/>
              <a:gd name="connsiteX22" fmla="*/ 117987 w 1194619"/>
              <a:gd name="connsiteY22" fmla="*/ 1327355 h 1681316"/>
              <a:gd name="connsiteX23" fmla="*/ 147484 w 1194619"/>
              <a:gd name="connsiteY23" fmla="*/ 1578077 h 1681316"/>
              <a:gd name="connsiteX24" fmla="*/ 162232 w 1194619"/>
              <a:gd name="connsiteY24" fmla="*/ 1651819 h 1681316"/>
              <a:gd name="connsiteX25" fmla="*/ 250722 w 1194619"/>
              <a:gd name="connsiteY25" fmla="*/ 1681316 h 1681316"/>
              <a:gd name="connsiteX26" fmla="*/ 398206 w 1194619"/>
              <a:gd name="connsiteY26" fmla="*/ 1666568 h 1681316"/>
              <a:gd name="connsiteX27" fmla="*/ 486696 w 1194619"/>
              <a:gd name="connsiteY27" fmla="*/ 1637071 h 1681316"/>
              <a:gd name="connsiteX28" fmla="*/ 914400 w 1194619"/>
              <a:gd name="connsiteY28" fmla="*/ 1622322 h 1681316"/>
              <a:gd name="connsiteX29" fmla="*/ 958645 w 1194619"/>
              <a:gd name="connsiteY29" fmla="*/ 1607574 h 1681316"/>
              <a:gd name="connsiteX30" fmla="*/ 1017638 w 1194619"/>
              <a:gd name="connsiteY30" fmla="*/ 1474839 h 1681316"/>
              <a:gd name="connsiteX31" fmla="*/ 1032387 w 1194619"/>
              <a:gd name="connsiteY31" fmla="*/ 1430593 h 1681316"/>
              <a:gd name="connsiteX32" fmla="*/ 1017638 w 1194619"/>
              <a:gd name="connsiteY32" fmla="*/ 1327355 h 1681316"/>
              <a:gd name="connsiteX33" fmla="*/ 1002890 w 1194619"/>
              <a:gd name="connsiteY33" fmla="*/ 1283110 h 1681316"/>
              <a:gd name="connsiteX34" fmla="*/ 958645 w 1194619"/>
              <a:gd name="connsiteY34" fmla="*/ 1253613 h 1681316"/>
              <a:gd name="connsiteX35" fmla="*/ 943896 w 1194619"/>
              <a:gd name="connsiteY35" fmla="*/ 1209368 h 1681316"/>
              <a:gd name="connsiteX36" fmla="*/ 899651 w 1194619"/>
              <a:gd name="connsiteY36" fmla="*/ 1194619 h 1681316"/>
              <a:gd name="connsiteX37" fmla="*/ 796413 w 1194619"/>
              <a:gd name="connsiteY37" fmla="*/ 1165122 h 1681316"/>
              <a:gd name="connsiteX38" fmla="*/ 707922 w 1194619"/>
              <a:gd name="connsiteY38" fmla="*/ 1106129 h 1681316"/>
              <a:gd name="connsiteX39" fmla="*/ 678426 w 1194619"/>
              <a:gd name="connsiteY39" fmla="*/ 1061884 h 1681316"/>
              <a:gd name="connsiteX40" fmla="*/ 678426 w 1194619"/>
              <a:gd name="connsiteY40" fmla="*/ 825910 h 1681316"/>
              <a:gd name="connsiteX41" fmla="*/ 722671 w 1194619"/>
              <a:gd name="connsiteY41" fmla="*/ 811161 h 1681316"/>
              <a:gd name="connsiteX42" fmla="*/ 840658 w 1194619"/>
              <a:gd name="connsiteY42" fmla="*/ 855406 h 1681316"/>
              <a:gd name="connsiteX43" fmla="*/ 855406 w 1194619"/>
              <a:gd name="connsiteY43" fmla="*/ 899651 h 1681316"/>
              <a:gd name="connsiteX44" fmla="*/ 929148 w 1194619"/>
              <a:gd name="connsiteY44" fmla="*/ 973393 h 1681316"/>
              <a:gd name="connsiteX45" fmla="*/ 988142 w 1194619"/>
              <a:gd name="connsiteY45" fmla="*/ 958645 h 1681316"/>
              <a:gd name="connsiteX46" fmla="*/ 1002890 w 1194619"/>
              <a:gd name="connsiteY46" fmla="*/ 914400 h 1681316"/>
              <a:gd name="connsiteX47" fmla="*/ 958645 w 1194619"/>
              <a:gd name="connsiteY47" fmla="*/ 825910 h 1681316"/>
              <a:gd name="connsiteX48" fmla="*/ 825909 w 1194619"/>
              <a:gd name="connsiteY48" fmla="*/ 752168 h 1681316"/>
              <a:gd name="connsiteX49" fmla="*/ 766916 w 1194619"/>
              <a:gd name="connsiteY49" fmla="*/ 737419 h 1681316"/>
              <a:gd name="connsiteX50" fmla="*/ 766916 w 1194619"/>
              <a:gd name="connsiteY50" fmla="*/ 634181 h 1681316"/>
              <a:gd name="connsiteX51" fmla="*/ 855406 w 1194619"/>
              <a:gd name="connsiteY51" fmla="*/ 663677 h 1681316"/>
              <a:gd name="connsiteX52" fmla="*/ 899651 w 1194619"/>
              <a:gd name="connsiteY52" fmla="*/ 678426 h 1681316"/>
              <a:gd name="connsiteX53" fmla="*/ 988142 w 1194619"/>
              <a:gd name="connsiteY53" fmla="*/ 737419 h 1681316"/>
              <a:gd name="connsiteX54" fmla="*/ 1032387 w 1194619"/>
              <a:gd name="connsiteY54" fmla="*/ 752168 h 1681316"/>
              <a:gd name="connsiteX55" fmla="*/ 1106129 w 1194619"/>
              <a:gd name="connsiteY55" fmla="*/ 737419 h 1681316"/>
              <a:gd name="connsiteX56" fmla="*/ 1165122 w 1194619"/>
              <a:gd name="connsiteY56" fmla="*/ 663677 h 1681316"/>
              <a:gd name="connsiteX57" fmla="*/ 1194619 w 1194619"/>
              <a:gd name="connsiteY57" fmla="*/ 619432 h 1681316"/>
              <a:gd name="connsiteX58" fmla="*/ 1165122 w 1194619"/>
              <a:gd name="connsiteY58" fmla="*/ 383458 h 1681316"/>
              <a:gd name="connsiteX59" fmla="*/ 1135626 w 1194619"/>
              <a:gd name="connsiteY59" fmla="*/ 294968 h 1681316"/>
              <a:gd name="connsiteX60" fmla="*/ 1047135 w 1194619"/>
              <a:gd name="connsiteY60" fmla="*/ 265471 h 1681316"/>
              <a:gd name="connsiteX61" fmla="*/ 988142 w 1194619"/>
              <a:gd name="connsiteY61" fmla="*/ 280219 h 1681316"/>
              <a:gd name="connsiteX62" fmla="*/ 899651 w 1194619"/>
              <a:gd name="connsiteY62" fmla="*/ 339213 h 1681316"/>
              <a:gd name="connsiteX63" fmla="*/ 855406 w 1194619"/>
              <a:gd name="connsiteY63" fmla="*/ 368710 h 1681316"/>
              <a:gd name="connsiteX64" fmla="*/ 811161 w 1194619"/>
              <a:gd name="connsiteY64" fmla="*/ 383458 h 1681316"/>
              <a:gd name="connsiteX65" fmla="*/ 752167 w 1194619"/>
              <a:gd name="connsiteY65" fmla="*/ 368710 h 1681316"/>
              <a:gd name="connsiteX66" fmla="*/ 722671 w 1194619"/>
              <a:gd name="connsiteY66" fmla="*/ 324464 h 1681316"/>
              <a:gd name="connsiteX67" fmla="*/ 693174 w 1194619"/>
              <a:gd name="connsiteY67" fmla="*/ 29497 h 168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194619" h="1681316">
                <a:moveTo>
                  <a:pt x="412955" y="0"/>
                </a:moveTo>
                <a:cubicBezTo>
                  <a:pt x="399266" y="410650"/>
                  <a:pt x="541127" y="485391"/>
                  <a:pt x="339213" y="427703"/>
                </a:cubicBezTo>
                <a:cubicBezTo>
                  <a:pt x="324265" y="423432"/>
                  <a:pt x="309716" y="417871"/>
                  <a:pt x="294967" y="412955"/>
                </a:cubicBezTo>
                <a:cubicBezTo>
                  <a:pt x="260554" y="361335"/>
                  <a:pt x="250723" y="334297"/>
                  <a:pt x="176980" y="309716"/>
                </a:cubicBezTo>
                <a:lnTo>
                  <a:pt x="88490" y="280219"/>
                </a:lnTo>
                <a:cubicBezTo>
                  <a:pt x="68825" y="285135"/>
                  <a:pt x="42687" y="279578"/>
                  <a:pt x="29496" y="294968"/>
                </a:cubicBezTo>
                <a:cubicBezTo>
                  <a:pt x="9262" y="318575"/>
                  <a:pt x="0" y="383458"/>
                  <a:pt x="0" y="383458"/>
                </a:cubicBezTo>
                <a:cubicBezTo>
                  <a:pt x="4916" y="560439"/>
                  <a:pt x="5681" y="737583"/>
                  <a:pt x="14748" y="914400"/>
                </a:cubicBezTo>
                <a:cubicBezTo>
                  <a:pt x="15544" y="929926"/>
                  <a:pt x="19784" y="946506"/>
                  <a:pt x="29496" y="958645"/>
                </a:cubicBezTo>
                <a:cubicBezTo>
                  <a:pt x="50289" y="984636"/>
                  <a:pt x="88840" y="993174"/>
                  <a:pt x="117987" y="1002890"/>
                </a:cubicBezTo>
                <a:cubicBezTo>
                  <a:pt x="147484" y="997974"/>
                  <a:pt x="181979" y="1005291"/>
                  <a:pt x="206477" y="988142"/>
                </a:cubicBezTo>
                <a:cubicBezTo>
                  <a:pt x="235520" y="967812"/>
                  <a:pt x="265471" y="899651"/>
                  <a:pt x="265471" y="899651"/>
                </a:cubicBezTo>
                <a:cubicBezTo>
                  <a:pt x="271226" y="853611"/>
                  <a:pt x="263238" y="774601"/>
                  <a:pt x="309716" y="737419"/>
                </a:cubicBezTo>
                <a:cubicBezTo>
                  <a:pt x="321855" y="727708"/>
                  <a:pt x="339213" y="727587"/>
                  <a:pt x="353961" y="722671"/>
                </a:cubicBezTo>
                <a:cubicBezTo>
                  <a:pt x="368709" y="727587"/>
                  <a:pt x="387213" y="726426"/>
                  <a:pt x="398206" y="737419"/>
                </a:cubicBezTo>
                <a:cubicBezTo>
                  <a:pt x="409199" y="748412"/>
                  <a:pt x="412955" y="766118"/>
                  <a:pt x="412955" y="781664"/>
                </a:cubicBezTo>
                <a:cubicBezTo>
                  <a:pt x="412955" y="826182"/>
                  <a:pt x="406937" y="870747"/>
                  <a:pt x="398206" y="914400"/>
                </a:cubicBezTo>
                <a:cubicBezTo>
                  <a:pt x="392108" y="944888"/>
                  <a:pt x="378541" y="973393"/>
                  <a:pt x="368709" y="1002890"/>
                </a:cubicBezTo>
                <a:lnTo>
                  <a:pt x="353961" y="1047135"/>
                </a:lnTo>
                <a:cubicBezTo>
                  <a:pt x="353809" y="1048045"/>
                  <a:pt x="339753" y="1160760"/>
                  <a:pt x="324464" y="1179871"/>
                </a:cubicBezTo>
                <a:cubicBezTo>
                  <a:pt x="313391" y="1193712"/>
                  <a:pt x="296073" y="1201441"/>
                  <a:pt x="280219" y="1209368"/>
                </a:cubicBezTo>
                <a:cubicBezTo>
                  <a:pt x="249986" y="1224484"/>
                  <a:pt x="190278" y="1233255"/>
                  <a:pt x="162232" y="1238864"/>
                </a:cubicBezTo>
                <a:cubicBezTo>
                  <a:pt x="147318" y="1261235"/>
                  <a:pt x="117987" y="1296824"/>
                  <a:pt x="117987" y="1327355"/>
                </a:cubicBezTo>
                <a:cubicBezTo>
                  <a:pt x="117987" y="1513850"/>
                  <a:pt x="122343" y="1464946"/>
                  <a:pt x="147484" y="1578077"/>
                </a:cubicBezTo>
                <a:cubicBezTo>
                  <a:pt x="152922" y="1602547"/>
                  <a:pt x="144507" y="1634094"/>
                  <a:pt x="162232" y="1651819"/>
                </a:cubicBezTo>
                <a:cubicBezTo>
                  <a:pt x="184217" y="1673805"/>
                  <a:pt x="250722" y="1681316"/>
                  <a:pt x="250722" y="1681316"/>
                </a:cubicBezTo>
                <a:cubicBezTo>
                  <a:pt x="299883" y="1676400"/>
                  <a:pt x="349646" y="1675673"/>
                  <a:pt x="398206" y="1666568"/>
                </a:cubicBezTo>
                <a:cubicBezTo>
                  <a:pt x="428766" y="1660838"/>
                  <a:pt x="455622" y="1638143"/>
                  <a:pt x="486696" y="1637071"/>
                </a:cubicBezTo>
                <a:lnTo>
                  <a:pt x="914400" y="1622322"/>
                </a:lnTo>
                <a:cubicBezTo>
                  <a:pt x="929148" y="1617406"/>
                  <a:pt x="946506" y="1617285"/>
                  <a:pt x="958645" y="1607574"/>
                </a:cubicBezTo>
                <a:cubicBezTo>
                  <a:pt x="990517" y="1582077"/>
                  <a:pt x="1008624" y="1501880"/>
                  <a:pt x="1017638" y="1474839"/>
                </a:cubicBezTo>
                <a:lnTo>
                  <a:pt x="1032387" y="1430593"/>
                </a:lnTo>
                <a:cubicBezTo>
                  <a:pt x="1027471" y="1396180"/>
                  <a:pt x="1024455" y="1361442"/>
                  <a:pt x="1017638" y="1327355"/>
                </a:cubicBezTo>
                <a:cubicBezTo>
                  <a:pt x="1014589" y="1312111"/>
                  <a:pt x="1012601" y="1295249"/>
                  <a:pt x="1002890" y="1283110"/>
                </a:cubicBezTo>
                <a:cubicBezTo>
                  <a:pt x="991817" y="1269269"/>
                  <a:pt x="973393" y="1263445"/>
                  <a:pt x="958645" y="1253613"/>
                </a:cubicBezTo>
                <a:cubicBezTo>
                  <a:pt x="953729" y="1238865"/>
                  <a:pt x="954889" y="1220361"/>
                  <a:pt x="943896" y="1209368"/>
                </a:cubicBezTo>
                <a:cubicBezTo>
                  <a:pt x="932903" y="1198375"/>
                  <a:pt x="914599" y="1198890"/>
                  <a:pt x="899651" y="1194619"/>
                </a:cubicBezTo>
                <a:cubicBezTo>
                  <a:pt x="883921" y="1190125"/>
                  <a:pt x="815139" y="1175525"/>
                  <a:pt x="796413" y="1165122"/>
                </a:cubicBezTo>
                <a:cubicBezTo>
                  <a:pt x="765423" y="1147906"/>
                  <a:pt x="707922" y="1106129"/>
                  <a:pt x="707922" y="1106129"/>
                </a:cubicBezTo>
                <a:cubicBezTo>
                  <a:pt x="698090" y="1091381"/>
                  <a:pt x="686353" y="1077738"/>
                  <a:pt x="678426" y="1061884"/>
                </a:cubicBezTo>
                <a:cubicBezTo>
                  <a:pt x="643718" y="992468"/>
                  <a:pt x="661200" y="886201"/>
                  <a:pt x="678426" y="825910"/>
                </a:cubicBezTo>
                <a:cubicBezTo>
                  <a:pt x="682697" y="810962"/>
                  <a:pt x="707923" y="816077"/>
                  <a:pt x="722671" y="811161"/>
                </a:cubicBezTo>
                <a:cubicBezTo>
                  <a:pt x="762642" y="819156"/>
                  <a:pt x="811725" y="819239"/>
                  <a:pt x="840658" y="855406"/>
                </a:cubicBezTo>
                <a:cubicBezTo>
                  <a:pt x="850370" y="867545"/>
                  <a:pt x="848454" y="885746"/>
                  <a:pt x="855406" y="899651"/>
                </a:cubicBezTo>
                <a:cubicBezTo>
                  <a:pt x="879987" y="948813"/>
                  <a:pt x="884902" y="943896"/>
                  <a:pt x="929148" y="973393"/>
                </a:cubicBezTo>
                <a:cubicBezTo>
                  <a:pt x="948813" y="968477"/>
                  <a:pt x="972314" y="971307"/>
                  <a:pt x="988142" y="958645"/>
                </a:cubicBezTo>
                <a:cubicBezTo>
                  <a:pt x="1000281" y="948934"/>
                  <a:pt x="1002890" y="929946"/>
                  <a:pt x="1002890" y="914400"/>
                </a:cubicBezTo>
                <a:cubicBezTo>
                  <a:pt x="1002890" y="892044"/>
                  <a:pt x="973559" y="838960"/>
                  <a:pt x="958645" y="825910"/>
                </a:cubicBezTo>
                <a:cubicBezTo>
                  <a:pt x="907422" y="781089"/>
                  <a:pt x="881771" y="768129"/>
                  <a:pt x="825909" y="752168"/>
                </a:cubicBezTo>
                <a:cubicBezTo>
                  <a:pt x="806419" y="746599"/>
                  <a:pt x="786580" y="742335"/>
                  <a:pt x="766916" y="737419"/>
                </a:cubicBezTo>
                <a:cubicBezTo>
                  <a:pt x="761813" y="722112"/>
                  <a:pt x="727461" y="645454"/>
                  <a:pt x="766916" y="634181"/>
                </a:cubicBezTo>
                <a:cubicBezTo>
                  <a:pt x="796812" y="625639"/>
                  <a:pt x="825909" y="653845"/>
                  <a:pt x="855406" y="663677"/>
                </a:cubicBezTo>
                <a:cubicBezTo>
                  <a:pt x="870154" y="668593"/>
                  <a:pt x="886716" y="669803"/>
                  <a:pt x="899651" y="678426"/>
                </a:cubicBezTo>
                <a:cubicBezTo>
                  <a:pt x="929148" y="698090"/>
                  <a:pt x="954511" y="726208"/>
                  <a:pt x="988142" y="737419"/>
                </a:cubicBezTo>
                <a:lnTo>
                  <a:pt x="1032387" y="752168"/>
                </a:lnTo>
                <a:cubicBezTo>
                  <a:pt x="1056968" y="747252"/>
                  <a:pt x="1082658" y="746221"/>
                  <a:pt x="1106129" y="737419"/>
                </a:cubicBezTo>
                <a:cubicBezTo>
                  <a:pt x="1167328" y="714469"/>
                  <a:pt x="1141244" y="711432"/>
                  <a:pt x="1165122" y="663677"/>
                </a:cubicBezTo>
                <a:cubicBezTo>
                  <a:pt x="1173049" y="647823"/>
                  <a:pt x="1184787" y="634180"/>
                  <a:pt x="1194619" y="619432"/>
                </a:cubicBezTo>
                <a:cubicBezTo>
                  <a:pt x="1187603" y="542252"/>
                  <a:pt x="1185904" y="459657"/>
                  <a:pt x="1165122" y="383458"/>
                </a:cubicBezTo>
                <a:cubicBezTo>
                  <a:pt x="1156941" y="353461"/>
                  <a:pt x="1165123" y="304800"/>
                  <a:pt x="1135626" y="294968"/>
                </a:cubicBezTo>
                <a:lnTo>
                  <a:pt x="1047135" y="265471"/>
                </a:lnTo>
                <a:cubicBezTo>
                  <a:pt x="1027471" y="270387"/>
                  <a:pt x="1006272" y="271154"/>
                  <a:pt x="988142" y="280219"/>
                </a:cubicBezTo>
                <a:cubicBezTo>
                  <a:pt x="956434" y="296073"/>
                  <a:pt x="929148" y="319548"/>
                  <a:pt x="899651" y="339213"/>
                </a:cubicBezTo>
                <a:cubicBezTo>
                  <a:pt x="884903" y="349045"/>
                  <a:pt x="872222" y="363105"/>
                  <a:pt x="855406" y="368710"/>
                </a:cubicBezTo>
                <a:lnTo>
                  <a:pt x="811161" y="383458"/>
                </a:lnTo>
                <a:cubicBezTo>
                  <a:pt x="791496" y="378542"/>
                  <a:pt x="769032" y="379954"/>
                  <a:pt x="752167" y="368710"/>
                </a:cubicBezTo>
                <a:cubicBezTo>
                  <a:pt x="737419" y="358878"/>
                  <a:pt x="729870" y="340662"/>
                  <a:pt x="722671" y="324464"/>
                </a:cubicBezTo>
                <a:cubicBezTo>
                  <a:pt x="671409" y="209123"/>
                  <a:pt x="693174" y="181969"/>
                  <a:pt x="693174" y="29497"/>
                </a:cubicBezTo>
              </a:path>
            </a:pathLst>
          </a:cu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7501188" y="2059596"/>
            <a:ext cx="1179871" cy="276999"/>
          </a:xfrm>
          <a:prstGeom prst="rect">
            <a:avLst/>
          </a:prstGeom>
          <a:noFill/>
        </p:spPr>
        <p:txBody>
          <a:bodyPr wrap="square" rtlCol="0">
            <a:spAutoFit/>
          </a:bodyPr>
          <a:lstStyle/>
          <a:p>
            <a:r>
              <a:rPr lang="en-US" sz="1200" dirty="0" smtClean="0"/>
              <a:t>Met</a:t>
            </a:r>
            <a:endParaRPr lang="en-US" sz="1200" dirty="0"/>
          </a:p>
        </p:txBody>
      </p:sp>
      <p:grpSp>
        <p:nvGrpSpPr>
          <p:cNvPr id="68" name="Group 67"/>
          <p:cNvGrpSpPr/>
          <p:nvPr/>
        </p:nvGrpSpPr>
        <p:grpSpPr>
          <a:xfrm>
            <a:off x="7501188" y="1992531"/>
            <a:ext cx="1179871" cy="462052"/>
            <a:chOff x="557295" y="1528981"/>
            <a:chExt cx="1179871" cy="462052"/>
          </a:xfrm>
          <a:solidFill>
            <a:schemeClr val="accent6">
              <a:lumMod val="60000"/>
              <a:lumOff val="40000"/>
            </a:schemeClr>
          </a:solidFill>
        </p:grpSpPr>
        <p:sp>
          <p:nvSpPr>
            <p:cNvPr id="69" name="Oval 68"/>
            <p:cNvSpPr/>
            <p:nvPr/>
          </p:nvSpPr>
          <p:spPr>
            <a:xfrm>
              <a:off x="573596" y="1528981"/>
              <a:ext cx="429293" cy="462052"/>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557295" y="1596046"/>
              <a:ext cx="1179871" cy="276999"/>
            </a:xfrm>
            <a:prstGeom prst="rect">
              <a:avLst/>
            </a:prstGeom>
            <a:noFill/>
          </p:spPr>
          <p:txBody>
            <a:bodyPr wrap="square" rtlCol="0">
              <a:spAutoFit/>
            </a:bodyPr>
            <a:lstStyle/>
            <a:p>
              <a:r>
                <a:rPr lang="en-US" sz="1200" dirty="0" smtClean="0"/>
                <a:t>Met</a:t>
              </a:r>
              <a:endParaRPr lang="en-US" sz="1200" dirty="0"/>
            </a:p>
          </p:txBody>
        </p:sp>
      </p:grpSp>
      <p:sp>
        <p:nvSpPr>
          <p:cNvPr id="71" name="TextBox 70"/>
          <p:cNvSpPr txBox="1"/>
          <p:nvPr/>
        </p:nvSpPr>
        <p:spPr>
          <a:xfrm>
            <a:off x="7334883" y="4024528"/>
            <a:ext cx="565258" cy="461665"/>
          </a:xfrm>
          <a:prstGeom prst="rect">
            <a:avLst/>
          </a:prstGeom>
          <a:noFill/>
        </p:spPr>
        <p:txBody>
          <a:bodyPr wrap="square" rtlCol="0">
            <a:spAutoFit/>
          </a:bodyPr>
          <a:lstStyle/>
          <a:p>
            <a:r>
              <a:rPr lang="en-US" sz="2400" dirty="0"/>
              <a:t>U</a:t>
            </a:r>
          </a:p>
        </p:txBody>
      </p:sp>
      <p:sp>
        <p:nvSpPr>
          <p:cNvPr id="72" name="TextBox 71"/>
          <p:cNvSpPr txBox="1"/>
          <p:nvPr/>
        </p:nvSpPr>
        <p:spPr>
          <a:xfrm>
            <a:off x="7767500" y="4029448"/>
            <a:ext cx="565258" cy="461665"/>
          </a:xfrm>
          <a:prstGeom prst="rect">
            <a:avLst/>
          </a:prstGeom>
          <a:noFill/>
        </p:spPr>
        <p:txBody>
          <a:bodyPr wrap="square" rtlCol="0">
            <a:spAutoFit/>
          </a:bodyPr>
          <a:lstStyle/>
          <a:p>
            <a:r>
              <a:rPr lang="en-US" sz="2400" dirty="0"/>
              <a:t>A</a:t>
            </a:r>
          </a:p>
        </p:txBody>
      </p:sp>
      <p:sp>
        <p:nvSpPr>
          <p:cNvPr id="73" name="TextBox 72"/>
          <p:cNvSpPr txBox="1"/>
          <p:nvPr/>
        </p:nvSpPr>
        <p:spPr>
          <a:xfrm>
            <a:off x="8214866" y="4019617"/>
            <a:ext cx="565258" cy="461665"/>
          </a:xfrm>
          <a:prstGeom prst="rect">
            <a:avLst/>
          </a:prstGeom>
          <a:noFill/>
        </p:spPr>
        <p:txBody>
          <a:bodyPr wrap="square" rtlCol="0">
            <a:spAutoFit/>
          </a:bodyPr>
          <a:lstStyle/>
          <a:p>
            <a:r>
              <a:rPr lang="en-US" sz="2400" dirty="0"/>
              <a:t>C</a:t>
            </a:r>
          </a:p>
        </p:txBody>
      </p:sp>
      <p:sp>
        <p:nvSpPr>
          <p:cNvPr id="74" name="Oval 73"/>
          <p:cNvSpPr/>
          <p:nvPr/>
        </p:nvSpPr>
        <p:spPr>
          <a:xfrm>
            <a:off x="7254706" y="4019617"/>
            <a:ext cx="1401112" cy="46166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2860948" y="2768610"/>
            <a:ext cx="2074594" cy="461665"/>
          </a:xfrm>
          <a:prstGeom prst="rect">
            <a:avLst/>
          </a:prstGeom>
          <a:noFill/>
        </p:spPr>
        <p:txBody>
          <a:bodyPr wrap="square" rtlCol="0">
            <a:spAutoFit/>
          </a:bodyPr>
          <a:lstStyle/>
          <a:p>
            <a:r>
              <a:rPr lang="en-US" sz="2400" dirty="0" smtClean="0"/>
              <a:t>Anticodon</a:t>
            </a:r>
            <a:endParaRPr lang="en-US" sz="2400" dirty="0"/>
          </a:p>
        </p:txBody>
      </p:sp>
      <p:cxnSp>
        <p:nvCxnSpPr>
          <p:cNvPr id="77" name="Straight Arrow Connector 76"/>
          <p:cNvCxnSpPr/>
          <p:nvPr/>
        </p:nvCxnSpPr>
        <p:spPr>
          <a:xfrm>
            <a:off x="4821739" y="3118358"/>
            <a:ext cx="2319164" cy="10265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78975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0722" y="1755058"/>
            <a:ext cx="5816292" cy="4704734"/>
          </a:xfrm>
          <a:prstGeom prst="rect">
            <a:avLst/>
          </a:prstGeom>
        </p:spPr>
      </p:pic>
      <p:sp>
        <p:nvSpPr>
          <p:cNvPr id="5" name="TextBox 4"/>
          <p:cNvSpPr txBox="1"/>
          <p:nvPr/>
        </p:nvSpPr>
        <p:spPr>
          <a:xfrm>
            <a:off x="6740013" y="1755058"/>
            <a:ext cx="4940710" cy="4247317"/>
          </a:xfrm>
          <a:prstGeom prst="rect">
            <a:avLst/>
          </a:prstGeom>
          <a:noFill/>
        </p:spPr>
        <p:txBody>
          <a:bodyPr wrap="square" rtlCol="0">
            <a:spAutoFit/>
          </a:bodyPr>
          <a:lstStyle/>
          <a:p>
            <a:pPr marL="285750" indent="-285750">
              <a:buFontTx/>
              <a:buChar char="-"/>
            </a:pPr>
            <a:r>
              <a:rPr lang="en-US" dirty="0" smtClean="0"/>
              <a:t>Codons are conserved in nature.</a:t>
            </a:r>
          </a:p>
          <a:p>
            <a:pPr marL="285750" indent="-285750">
              <a:buFontTx/>
              <a:buChar char="-"/>
            </a:pPr>
            <a:endParaRPr lang="en-US" dirty="0" smtClean="0"/>
          </a:p>
          <a:p>
            <a:pPr marL="285750" indent="-285750">
              <a:buFontTx/>
              <a:buChar char="-"/>
            </a:pPr>
            <a:r>
              <a:rPr lang="en-US" dirty="0" smtClean="0"/>
              <a:t>Is is possible to reassigning a specific codon in a gene.</a:t>
            </a:r>
          </a:p>
          <a:p>
            <a:pPr marL="285750" indent="-285750">
              <a:buFontTx/>
              <a:buChar char="-"/>
            </a:pPr>
            <a:endParaRPr lang="en-US" dirty="0"/>
          </a:p>
          <a:p>
            <a:pPr marL="285750" indent="-285750">
              <a:buFontTx/>
              <a:buChar char="-"/>
            </a:pPr>
            <a:r>
              <a:rPr lang="en-US" dirty="0" smtClean="0"/>
              <a:t>This can be scaled up to the whole genome.</a:t>
            </a:r>
          </a:p>
          <a:p>
            <a:pPr marL="285750" indent="-285750">
              <a:buFontTx/>
              <a:buChar char="-"/>
            </a:pPr>
            <a:endParaRPr lang="en-US" dirty="0"/>
          </a:p>
          <a:p>
            <a:pPr marL="285750" indent="-285750">
              <a:buFontTx/>
              <a:buChar char="-"/>
            </a:pPr>
            <a:r>
              <a:rPr lang="en-US" dirty="0" smtClean="0"/>
              <a:t>The </a:t>
            </a:r>
            <a:r>
              <a:rPr lang="en-US" dirty="0" err="1" smtClean="0"/>
              <a:t>tRNA</a:t>
            </a:r>
            <a:r>
              <a:rPr lang="en-US" dirty="0" smtClean="0"/>
              <a:t> and aminoacyl </a:t>
            </a:r>
            <a:r>
              <a:rPr lang="en-US" dirty="0" err="1" smtClean="0"/>
              <a:t>tRNA</a:t>
            </a:r>
            <a:r>
              <a:rPr lang="en-US" dirty="0" smtClean="0"/>
              <a:t> synthase genes can be removed from the genome.</a:t>
            </a:r>
          </a:p>
          <a:p>
            <a:pPr marL="285750" indent="-285750">
              <a:buFontTx/>
              <a:buChar char="-"/>
            </a:pPr>
            <a:endParaRPr lang="en-US" dirty="0"/>
          </a:p>
          <a:p>
            <a:pPr marL="285750" indent="-285750">
              <a:buFontTx/>
              <a:buChar char="-"/>
            </a:pPr>
            <a:r>
              <a:rPr lang="en-US" dirty="0" smtClean="0"/>
              <a:t>The reassigned codon is now unused and a new </a:t>
            </a:r>
            <a:r>
              <a:rPr lang="en-US" dirty="0" err="1" smtClean="0"/>
              <a:t>tRNA</a:t>
            </a:r>
            <a:r>
              <a:rPr lang="en-US" dirty="0" smtClean="0"/>
              <a:t> and aminoacyl </a:t>
            </a:r>
            <a:r>
              <a:rPr lang="en-US" dirty="0" err="1" smtClean="0"/>
              <a:t>tRNA</a:t>
            </a:r>
            <a:r>
              <a:rPr lang="en-US" dirty="0" smtClean="0"/>
              <a:t> synthase can be inserted. </a:t>
            </a:r>
            <a:endParaRPr lang="en-US" dirty="0"/>
          </a:p>
        </p:txBody>
      </p:sp>
      <p:sp>
        <p:nvSpPr>
          <p:cNvPr id="6" name="Title 1"/>
          <p:cNvSpPr>
            <a:spLocks noGrp="1"/>
          </p:cNvSpPr>
          <p:nvPr>
            <p:ph type="title"/>
          </p:nvPr>
        </p:nvSpPr>
        <p:spPr>
          <a:xfrm>
            <a:off x="2807110" y="462030"/>
            <a:ext cx="8610600" cy="1293028"/>
          </a:xfrm>
        </p:spPr>
        <p:txBody>
          <a:bodyPr/>
          <a:lstStyle/>
          <a:p>
            <a:r>
              <a:rPr lang="en-US" dirty="0" smtClean="0"/>
              <a:t>Scrambling the Genetic Code</a:t>
            </a:r>
            <a:endParaRPr lang="en-US" dirty="0"/>
          </a:p>
        </p:txBody>
      </p:sp>
    </p:spTree>
    <p:extLst>
      <p:ext uri="{BB962C8B-B14F-4D97-AF65-F5344CB8AC3E}">
        <p14:creationId xmlns:p14="http://schemas.microsoft.com/office/powerpoint/2010/main" val="970694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Orthogonal Biology</a:t>
            </a:r>
            <a:endParaRPr lang="en-US" dirty="0"/>
          </a:p>
        </p:txBody>
      </p:sp>
      <p:sp>
        <p:nvSpPr>
          <p:cNvPr id="3" name="Content Placeholder 2"/>
          <p:cNvSpPr>
            <a:spLocks noGrp="1"/>
          </p:cNvSpPr>
          <p:nvPr>
            <p:ph idx="1"/>
          </p:nvPr>
        </p:nvSpPr>
        <p:spPr>
          <a:xfrm>
            <a:off x="685800" y="2194560"/>
            <a:ext cx="10820400" cy="4265234"/>
          </a:xfrm>
        </p:spPr>
        <p:txBody>
          <a:bodyPr>
            <a:normAutofit/>
          </a:bodyPr>
          <a:lstStyle/>
          <a:p>
            <a:r>
              <a:rPr lang="en-US" dirty="0" smtClean="0"/>
              <a:t>The molecular biology of </a:t>
            </a:r>
            <a:r>
              <a:rPr lang="en-US" dirty="0" err="1" smtClean="0"/>
              <a:t>tRNA</a:t>
            </a:r>
            <a:r>
              <a:rPr lang="en-US" dirty="0" smtClean="0"/>
              <a:t> and the translation system are important aspects in creating genetic isolation in synthetic organisms.</a:t>
            </a:r>
          </a:p>
          <a:p>
            <a:endParaRPr lang="en-US" dirty="0"/>
          </a:p>
          <a:p>
            <a:r>
              <a:rPr lang="en-US" dirty="0" smtClean="0"/>
              <a:t>By opening up a free codon and assigning a new </a:t>
            </a:r>
            <a:r>
              <a:rPr lang="en-US" dirty="0" err="1" smtClean="0"/>
              <a:t>tRNA</a:t>
            </a:r>
            <a:r>
              <a:rPr lang="en-US" dirty="0" smtClean="0"/>
              <a:t> and aminoacyl </a:t>
            </a:r>
            <a:r>
              <a:rPr lang="en-US" dirty="0" err="1" smtClean="0"/>
              <a:t>tRNA</a:t>
            </a:r>
            <a:r>
              <a:rPr lang="en-US" dirty="0" smtClean="0"/>
              <a:t> synthase pair that can incorporate an amino acids not found in nature, a synthetic organism can be designed that is isolated from nature and will die if not provided with the artificial amino acid. This can be applied to multiple essential genes to further isolate the organism and improve containment.</a:t>
            </a:r>
          </a:p>
          <a:p>
            <a:endParaRPr lang="en-US" dirty="0"/>
          </a:p>
          <a:p>
            <a:r>
              <a:rPr lang="en-US" dirty="0" smtClean="0"/>
              <a:t>This system can be used in agriculture to create symbiotic bacteria that provide the crops with useful genes that are not transferred by horizontal gene transfer</a:t>
            </a:r>
            <a:endParaRPr lang="en-US" dirty="0"/>
          </a:p>
        </p:txBody>
      </p:sp>
    </p:spTree>
    <p:extLst>
      <p:ext uri="{BB962C8B-B14F-4D97-AF65-F5344CB8AC3E}">
        <p14:creationId xmlns:p14="http://schemas.microsoft.com/office/powerpoint/2010/main" val="26136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Transfer RNA Modifications</a:t>
            </a:r>
            <a:endParaRPr lang="en-US" dirty="0"/>
          </a:p>
        </p:txBody>
      </p:sp>
      <p:pic>
        <p:nvPicPr>
          <p:cNvPr id="4" name="Picture 3"/>
          <p:cNvPicPr>
            <a:picLocks noChangeAspect="1"/>
          </p:cNvPicPr>
          <p:nvPr/>
        </p:nvPicPr>
        <p:blipFill>
          <a:blip r:embed="rId2"/>
          <a:stretch>
            <a:fillRect/>
          </a:stretch>
        </p:blipFill>
        <p:spPr>
          <a:xfrm>
            <a:off x="1637072" y="2057401"/>
            <a:ext cx="3741983" cy="4552746"/>
          </a:xfrm>
          <a:prstGeom prst="rect">
            <a:avLst/>
          </a:prstGeom>
        </p:spPr>
      </p:pic>
      <p:pic>
        <p:nvPicPr>
          <p:cNvPr id="5" name="Picture 4"/>
          <p:cNvPicPr>
            <a:picLocks noChangeAspect="1"/>
          </p:cNvPicPr>
          <p:nvPr/>
        </p:nvPicPr>
        <p:blipFill>
          <a:blip r:embed="rId3"/>
          <a:stretch>
            <a:fillRect/>
          </a:stretch>
        </p:blipFill>
        <p:spPr>
          <a:xfrm>
            <a:off x="6931744" y="2057401"/>
            <a:ext cx="4065729" cy="4535474"/>
          </a:xfrm>
          <a:prstGeom prst="rect">
            <a:avLst/>
          </a:prstGeom>
        </p:spPr>
      </p:pic>
    </p:spTree>
    <p:extLst>
      <p:ext uri="{BB962C8B-B14F-4D97-AF65-F5344CB8AC3E}">
        <p14:creationId xmlns:p14="http://schemas.microsoft.com/office/powerpoint/2010/main" val="1944069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4373"/>
            <a:ext cx="10820400" cy="1293028"/>
          </a:xfrm>
        </p:spPr>
        <p:txBody>
          <a:bodyPr/>
          <a:lstStyle/>
          <a:p>
            <a:r>
              <a:rPr lang="en-US" dirty="0" smtClean="0"/>
              <a:t>What will the Experiment address</a:t>
            </a:r>
            <a:endParaRPr lang="en-US" dirty="0"/>
          </a:p>
        </p:txBody>
      </p:sp>
      <p:sp>
        <p:nvSpPr>
          <p:cNvPr id="3" name="Content Placeholder 2"/>
          <p:cNvSpPr>
            <a:spLocks noGrp="1"/>
          </p:cNvSpPr>
          <p:nvPr>
            <p:ph idx="1"/>
          </p:nvPr>
        </p:nvSpPr>
        <p:spPr/>
        <p:txBody>
          <a:bodyPr/>
          <a:lstStyle/>
          <a:p>
            <a:r>
              <a:rPr lang="en-US" dirty="0" smtClean="0"/>
              <a:t>Translation in orthogonal biological systems.</a:t>
            </a:r>
          </a:p>
          <a:p>
            <a:endParaRPr lang="en-US" dirty="0"/>
          </a:p>
          <a:p>
            <a:r>
              <a:rPr lang="en-US" dirty="0" smtClean="0"/>
              <a:t>Improving the ease of designing orthogonal biological systems based on </a:t>
            </a:r>
            <a:r>
              <a:rPr lang="en-US" dirty="0" err="1" smtClean="0"/>
              <a:t>genomically</a:t>
            </a:r>
            <a:r>
              <a:rPr lang="en-US" dirty="0" smtClean="0"/>
              <a:t> recoded organisms might be facilitated by new </a:t>
            </a:r>
            <a:r>
              <a:rPr lang="en-US" dirty="0" err="1" smtClean="0"/>
              <a:t>tRNA</a:t>
            </a:r>
            <a:r>
              <a:rPr lang="en-US" dirty="0" smtClean="0"/>
              <a:t> based tools.</a:t>
            </a:r>
          </a:p>
          <a:p>
            <a:endParaRPr lang="en-US" dirty="0"/>
          </a:p>
          <a:p>
            <a:r>
              <a:rPr lang="en-US" dirty="0" smtClean="0"/>
              <a:t>Knowing more about how </a:t>
            </a:r>
            <a:r>
              <a:rPr lang="en-US" dirty="0" err="1" smtClean="0"/>
              <a:t>tRNA</a:t>
            </a:r>
            <a:r>
              <a:rPr lang="en-US" dirty="0" smtClean="0"/>
              <a:t> might change when it is no longer used in the organism during translation could help provide some answers.</a:t>
            </a:r>
            <a:endParaRPr lang="en-US" dirty="0"/>
          </a:p>
        </p:txBody>
      </p:sp>
    </p:spTree>
    <p:extLst>
      <p:ext uri="{BB962C8B-B14F-4D97-AF65-F5344CB8AC3E}">
        <p14:creationId xmlns:p14="http://schemas.microsoft.com/office/powerpoint/2010/main" val="1187256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071" y="764373"/>
            <a:ext cx="9869129" cy="1293028"/>
          </a:xfrm>
        </p:spPr>
        <p:txBody>
          <a:bodyPr/>
          <a:lstStyle/>
          <a:p>
            <a:r>
              <a:rPr lang="en-US" dirty="0" smtClean="0"/>
              <a:t>Central Experimental Question</a:t>
            </a:r>
            <a:endParaRPr lang="en-US" dirty="0"/>
          </a:p>
        </p:txBody>
      </p:sp>
      <p:sp>
        <p:nvSpPr>
          <p:cNvPr id="3" name="Content Placeholder 2"/>
          <p:cNvSpPr>
            <a:spLocks noGrp="1"/>
          </p:cNvSpPr>
          <p:nvPr>
            <p:ph idx="1"/>
          </p:nvPr>
        </p:nvSpPr>
        <p:spPr/>
        <p:txBody>
          <a:bodyPr>
            <a:normAutofit/>
          </a:bodyPr>
          <a:lstStyle/>
          <a:p>
            <a:r>
              <a:rPr lang="en-US" sz="3600" dirty="0"/>
              <a:t>Does the removal of specific codons from the entirety of a bacterial genome result in evidence of a correlated change to t-RNA </a:t>
            </a:r>
            <a:r>
              <a:rPr lang="en-US" sz="3600" dirty="0" smtClean="0"/>
              <a:t>modifications?</a:t>
            </a:r>
            <a:endParaRPr lang="en-US" sz="3600" dirty="0"/>
          </a:p>
        </p:txBody>
      </p:sp>
    </p:spTree>
    <p:extLst>
      <p:ext uri="{BB962C8B-B14F-4D97-AF65-F5344CB8AC3E}">
        <p14:creationId xmlns:p14="http://schemas.microsoft.com/office/powerpoint/2010/main" val="813105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 overview</a:t>
            </a:r>
            <a:endParaRPr lang="en-US" dirty="0"/>
          </a:p>
        </p:txBody>
      </p:sp>
      <p:sp>
        <p:nvSpPr>
          <p:cNvPr id="3" name="Content Placeholder 2"/>
          <p:cNvSpPr>
            <a:spLocks noGrp="1"/>
          </p:cNvSpPr>
          <p:nvPr>
            <p:ph idx="1"/>
          </p:nvPr>
        </p:nvSpPr>
        <p:spPr/>
        <p:txBody>
          <a:bodyPr/>
          <a:lstStyle/>
          <a:p>
            <a:r>
              <a:rPr lang="en-US" dirty="0" smtClean="0"/>
              <a:t>Grow a strain of E. coli that has had codons reassigned across its entire genome.</a:t>
            </a:r>
          </a:p>
          <a:p>
            <a:endParaRPr lang="en-US" dirty="0"/>
          </a:p>
          <a:p>
            <a:r>
              <a:rPr lang="en-US" dirty="0" smtClean="0"/>
              <a:t> Grow the parent strain as a control.</a:t>
            </a:r>
          </a:p>
          <a:p>
            <a:endParaRPr lang="en-US" dirty="0"/>
          </a:p>
          <a:p>
            <a:r>
              <a:rPr lang="en-US" dirty="0" smtClean="0"/>
              <a:t>Isolate a specific </a:t>
            </a:r>
            <a:r>
              <a:rPr lang="en-US" dirty="0" err="1" smtClean="0"/>
              <a:t>tRNA</a:t>
            </a:r>
            <a:r>
              <a:rPr lang="en-US" dirty="0" smtClean="0"/>
              <a:t> of interest from both the recoded organism and control organism.</a:t>
            </a:r>
          </a:p>
          <a:p>
            <a:endParaRPr lang="en-US" dirty="0"/>
          </a:p>
          <a:p>
            <a:r>
              <a:rPr lang="en-US" dirty="0" smtClean="0"/>
              <a:t>Characterize the </a:t>
            </a:r>
            <a:r>
              <a:rPr lang="en-US" dirty="0" err="1" smtClean="0"/>
              <a:t>tRNA</a:t>
            </a:r>
            <a:r>
              <a:rPr lang="en-US" dirty="0" smtClean="0"/>
              <a:t> modifications in both by Liquid Chromatography/ Mass Spectrometry.</a:t>
            </a:r>
          </a:p>
        </p:txBody>
      </p:sp>
    </p:spTree>
    <p:extLst>
      <p:ext uri="{BB962C8B-B14F-4D97-AF65-F5344CB8AC3E}">
        <p14:creationId xmlns:p14="http://schemas.microsoft.com/office/powerpoint/2010/main" val="593919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 Coli Strain</a:t>
            </a:r>
            <a:endParaRPr lang="en-US" dirty="0"/>
          </a:p>
        </p:txBody>
      </p:sp>
    </p:spTree>
    <p:extLst>
      <p:ext uri="{BB962C8B-B14F-4D97-AF65-F5344CB8AC3E}">
        <p14:creationId xmlns:p14="http://schemas.microsoft.com/office/powerpoint/2010/main" val="1470445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Isolation</a:t>
            </a:r>
            <a:endParaRPr lang="en-US" dirty="0"/>
          </a:p>
        </p:txBody>
      </p:sp>
      <p:pic>
        <p:nvPicPr>
          <p:cNvPr id="4" name="Picture 3"/>
          <p:cNvPicPr>
            <a:picLocks noChangeAspect="1"/>
          </p:cNvPicPr>
          <p:nvPr/>
        </p:nvPicPr>
        <p:blipFill>
          <a:blip r:embed="rId2"/>
          <a:stretch>
            <a:fillRect/>
          </a:stretch>
        </p:blipFill>
        <p:spPr>
          <a:xfrm>
            <a:off x="1797443" y="1283109"/>
            <a:ext cx="4253083" cy="5245469"/>
          </a:xfrm>
          <a:prstGeom prst="rect">
            <a:avLst/>
          </a:prstGeom>
          <a:solidFill>
            <a:schemeClr val="tx1"/>
          </a:solidFill>
        </p:spPr>
      </p:pic>
      <p:sp>
        <p:nvSpPr>
          <p:cNvPr id="5" name="TextBox 4"/>
          <p:cNvSpPr txBox="1"/>
          <p:nvPr/>
        </p:nvSpPr>
        <p:spPr>
          <a:xfrm>
            <a:off x="6975987" y="2057401"/>
            <a:ext cx="4114800" cy="1754326"/>
          </a:xfrm>
          <a:prstGeom prst="rect">
            <a:avLst/>
          </a:prstGeom>
          <a:noFill/>
        </p:spPr>
        <p:txBody>
          <a:bodyPr wrap="square" rtlCol="0">
            <a:spAutoFit/>
          </a:bodyPr>
          <a:lstStyle/>
          <a:p>
            <a:pPr marL="285750" indent="-285750">
              <a:buFontTx/>
              <a:buChar char="-"/>
            </a:pPr>
            <a:r>
              <a:rPr lang="en-US" dirty="0" smtClean="0"/>
              <a:t>Pull Down Assay</a:t>
            </a:r>
          </a:p>
          <a:p>
            <a:pPr marL="285750" indent="-285750">
              <a:buFontTx/>
              <a:buChar char="-"/>
            </a:pPr>
            <a:endParaRPr lang="en-US" dirty="0"/>
          </a:p>
          <a:p>
            <a:pPr marL="285750" indent="-285750">
              <a:buFontTx/>
              <a:buChar char="-"/>
            </a:pPr>
            <a:r>
              <a:rPr lang="en-US" dirty="0" smtClean="0"/>
              <a:t>Capture the </a:t>
            </a:r>
            <a:r>
              <a:rPr lang="en-US" dirty="0" err="1" smtClean="0"/>
              <a:t>tRNA</a:t>
            </a:r>
            <a:r>
              <a:rPr lang="en-US" dirty="0" smtClean="0"/>
              <a:t> for characterization by Liquid Chromatography/ Mass Spectrometry.</a:t>
            </a:r>
          </a:p>
        </p:txBody>
      </p:sp>
    </p:spTree>
    <p:extLst>
      <p:ext uri="{BB962C8B-B14F-4D97-AF65-F5344CB8AC3E}">
        <p14:creationId xmlns:p14="http://schemas.microsoft.com/office/powerpoint/2010/main" val="1221641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Chromatography</a:t>
            </a:r>
            <a:endParaRPr lang="en-US" dirty="0"/>
          </a:p>
        </p:txBody>
      </p:sp>
      <p:pic>
        <p:nvPicPr>
          <p:cNvPr id="4" name="Content Placeholder 3"/>
          <p:cNvPicPr>
            <a:picLocks noGrp="1" noChangeAspect="1"/>
          </p:cNvPicPr>
          <p:nvPr>
            <p:ph idx="1"/>
          </p:nvPr>
        </p:nvPicPr>
        <p:blipFill>
          <a:blip r:embed="rId2"/>
          <a:stretch>
            <a:fillRect/>
          </a:stretch>
        </p:blipFill>
        <p:spPr>
          <a:xfrm>
            <a:off x="766916" y="764373"/>
            <a:ext cx="5203885" cy="5702129"/>
          </a:xfrm>
          <a:prstGeom prst="rect">
            <a:avLst/>
          </a:prstGeom>
        </p:spPr>
      </p:pic>
    </p:spTree>
    <p:extLst>
      <p:ext uri="{BB962C8B-B14F-4D97-AF65-F5344CB8AC3E}">
        <p14:creationId xmlns:p14="http://schemas.microsoft.com/office/powerpoint/2010/main" val="1105921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the concerns?</a:t>
            </a:r>
            <a:endParaRPr lang="en-US" dirty="0"/>
          </a:p>
        </p:txBody>
      </p:sp>
      <p:pic>
        <p:nvPicPr>
          <p:cNvPr id="5" name="Picture 4"/>
          <p:cNvPicPr>
            <a:picLocks noChangeAspect="1"/>
          </p:cNvPicPr>
          <p:nvPr/>
        </p:nvPicPr>
        <p:blipFill>
          <a:blip r:embed="rId2"/>
          <a:stretch>
            <a:fillRect/>
          </a:stretch>
        </p:blipFill>
        <p:spPr>
          <a:xfrm>
            <a:off x="422000" y="3244644"/>
            <a:ext cx="5374115" cy="2154902"/>
          </a:xfrm>
          <a:prstGeom prst="rect">
            <a:avLst/>
          </a:prstGeom>
        </p:spPr>
      </p:pic>
      <p:sp>
        <p:nvSpPr>
          <p:cNvPr id="6" name="TextBox 5"/>
          <p:cNvSpPr txBox="1"/>
          <p:nvPr/>
        </p:nvSpPr>
        <p:spPr>
          <a:xfrm>
            <a:off x="6194323" y="2059937"/>
            <a:ext cx="5311877" cy="4524315"/>
          </a:xfrm>
          <a:prstGeom prst="rect">
            <a:avLst/>
          </a:prstGeom>
          <a:noFill/>
        </p:spPr>
        <p:txBody>
          <a:bodyPr wrap="square" rtlCol="0">
            <a:spAutoFit/>
          </a:bodyPr>
          <a:lstStyle/>
          <a:p>
            <a:pPr marL="285750" indent="-285750">
              <a:buFontTx/>
              <a:buChar char="-"/>
            </a:pPr>
            <a:r>
              <a:rPr lang="en-US" dirty="0" smtClean="0"/>
              <a:t>Concerns about GMO crops is a continuing area of public debate. </a:t>
            </a:r>
          </a:p>
          <a:p>
            <a:pPr marL="285750" indent="-285750">
              <a:buFontTx/>
              <a:buChar char="-"/>
            </a:pPr>
            <a:endParaRPr lang="en-US" dirty="0" smtClean="0"/>
          </a:p>
          <a:p>
            <a:pPr marL="285750" indent="-285750">
              <a:buFontTx/>
              <a:buChar char="-"/>
            </a:pPr>
            <a:r>
              <a:rPr lang="en-US" dirty="0" smtClean="0"/>
              <a:t>Synthetic biology has the potential to address concerns related to safety issues that people identify with GMOs.</a:t>
            </a:r>
          </a:p>
          <a:p>
            <a:pPr marL="285750" indent="-285750">
              <a:buFontTx/>
              <a:buChar char="-"/>
            </a:pPr>
            <a:endParaRPr lang="en-US" dirty="0"/>
          </a:p>
          <a:p>
            <a:pPr marL="285750" indent="-285750">
              <a:buFontTx/>
              <a:buChar char="-"/>
            </a:pPr>
            <a:r>
              <a:rPr lang="en-US" dirty="0" smtClean="0"/>
              <a:t>The history of human civilization is as well a history of crop breeding and agricultural advances. </a:t>
            </a:r>
          </a:p>
          <a:p>
            <a:pPr marL="285750" indent="-285750">
              <a:buFontTx/>
              <a:buChar char="-"/>
            </a:pPr>
            <a:endParaRPr lang="en-US" dirty="0" smtClean="0"/>
          </a:p>
          <a:p>
            <a:pPr marL="285750" indent="-285750">
              <a:buFontTx/>
              <a:buChar char="-"/>
            </a:pPr>
            <a:r>
              <a:rPr lang="en-US" dirty="0" smtClean="0"/>
              <a:t>Advances in agriculture have often been accompanied or precipitated by advances in tool making. Synthetic biology is a new tool.</a:t>
            </a:r>
          </a:p>
          <a:p>
            <a:pPr marL="285750" indent="-285750">
              <a:buFontTx/>
              <a:buChar char="-"/>
            </a:pPr>
            <a:endParaRPr lang="en-US" dirty="0"/>
          </a:p>
        </p:txBody>
      </p:sp>
    </p:spTree>
    <p:extLst>
      <p:ext uri="{BB962C8B-B14F-4D97-AF65-F5344CB8AC3E}">
        <p14:creationId xmlns:p14="http://schemas.microsoft.com/office/powerpoint/2010/main" val="16872927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Mass Spectrometry</a:t>
            </a:r>
            <a:endParaRPr lang="en-US" dirty="0"/>
          </a:p>
        </p:txBody>
      </p:sp>
      <p:pic>
        <p:nvPicPr>
          <p:cNvPr id="4" name="Picture 3"/>
          <p:cNvPicPr>
            <a:picLocks noChangeAspect="1"/>
          </p:cNvPicPr>
          <p:nvPr/>
        </p:nvPicPr>
        <p:blipFill>
          <a:blip r:embed="rId2"/>
          <a:stretch>
            <a:fillRect/>
          </a:stretch>
        </p:blipFill>
        <p:spPr>
          <a:xfrm>
            <a:off x="707920" y="1799303"/>
            <a:ext cx="6677455" cy="4480437"/>
          </a:xfrm>
          <a:prstGeom prst="rect">
            <a:avLst/>
          </a:prstGeom>
        </p:spPr>
      </p:pic>
    </p:spTree>
    <p:extLst>
      <p:ext uri="{BB962C8B-B14F-4D97-AF65-F5344CB8AC3E}">
        <p14:creationId xmlns:p14="http://schemas.microsoft.com/office/powerpoint/2010/main" val="1827546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0373" y="572644"/>
            <a:ext cx="12568084" cy="1293028"/>
          </a:xfrm>
        </p:spPr>
        <p:txBody>
          <a:bodyPr/>
          <a:lstStyle/>
          <a:p>
            <a:r>
              <a:rPr lang="en-US" dirty="0" smtClean="0"/>
              <a:t>Liquid Chromatography-</a:t>
            </a:r>
            <a:br>
              <a:rPr lang="en-US" dirty="0" smtClean="0"/>
            </a:br>
            <a:r>
              <a:rPr lang="en-US" dirty="0" smtClean="0"/>
              <a:t>Mass Spectrometry</a:t>
            </a:r>
            <a:endParaRPr lang="en-US" dirty="0"/>
          </a:p>
        </p:txBody>
      </p:sp>
      <p:pic>
        <p:nvPicPr>
          <p:cNvPr id="4" name="Picture 3"/>
          <p:cNvPicPr>
            <a:picLocks noChangeAspect="1"/>
          </p:cNvPicPr>
          <p:nvPr/>
        </p:nvPicPr>
        <p:blipFill>
          <a:blip r:embed="rId2"/>
          <a:stretch>
            <a:fillRect/>
          </a:stretch>
        </p:blipFill>
        <p:spPr>
          <a:xfrm>
            <a:off x="544099" y="2057401"/>
            <a:ext cx="7212672" cy="4085303"/>
          </a:xfrm>
          <a:prstGeom prst="rect">
            <a:avLst/>
          </a:prstGeom>
        </p:spPr>
      </p:pic>
    </p:spTree>
    <p:extLst>
      <p:ext uri="{BB962C8B-B14F-4D97-AF65-F5344CB8AC3E}">
        <p14:creationId xmlns:p14="http://schemas.microsoft.com/office/powerpoint/2010/main" val="2188516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and Concerns?</a:t>
            </a:r>
            <a:endParaRPr lang="en-US" dirty="0"/>
          </a:p>
        </p:txBody>
      </p:sp>
    </p:spTree>
    <p:extLst>
      <p:ext uri="{BB962C8B-B14F-4D97-AF65-F5344CB8AC3E}">
        <p14:creationId xmlns:p14="http://schemas.microsoft.com/office/powerpoint/2010/main" val="732959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7500" y="240804"/>
            <a:ext cx="10112477" cy="1293028"/>
          </a:xfrm>
        </p:spPr>
        <p:txBody>
          <a:bodyPr/>
          <a:lstStyle/>
          <a:p>
            <a:r>
              <a:rPr lang="en-US" dirty="0" smtClean="0"/>
              <a:t>Biosecurity and Biocontainment </a:t>
            </a:r>
            <a:endParaRPr lang="en-US" dirty="0"/>
          </a:p>
        </p:txBody>
      </p:sp>
      <p:pic>
        <p:nvPicPr>
          <p:cNvPr id="4" name="Picture 3"/>
          <p:cNvPicPr>
            <a:picLocks noChangeAspect="1"/>
          </p:cNvPicPr>
          <p:nvPr/>
        </p:nvPicPr>
        <p:blipFill>
          <a:blip r:embed="rId2"/>
          <a:stretch>
            <a:fillRect/>
          </a:stretch>
        </p:blipFill>
        <p:spPr>
          <a:xfrm>
            <a:off x="427703" y="1533832"/>
            <a:ext cx="2319594" cy="2319594"/>
          </a:xfrm>
          <a:prstGeom prst="rect">
            <a:avLst/>
          </a:prstGeom>
        </p:spPr>
      </p:pic>
      <p:pic>
        <p:nvPicPr>
          <p:cNvPr id="5" name="Picture 4"/>
          <p:cNvPicPr>
            <a:picLocks noChangeAspect="1"/>
          </p:cNvPicPr>
          <p:nvPr/>
        </p:nvPicPr>
        <p:blipFill>
          <a:blip r:embed="rId3"/>
          <a:stretch>
            <a:fillRect/>
          </a:stretch>
        </p:blipFill>
        <p:spPr>
          <a:xfrm>
            <a:off x="427703" y="4207388"/>
            <a:ext cx="3423660" cy="2420894"/>
          </a:xfrm>
          <a:prstGeom prst="rect">
            <a:avLst/>
          </a:prstGeom>
        </p:spPr>
      </p:pic>
      <p:sp>
        <p:nvSpPr>
          <p:cNvPr id="6" name="TextBox 5"/>
          <p:cNvSpPr txBox="1"/>
          <p:nvPr/>
        </p:nvSpPr>
        <p:spPr>
          <a:xfrm>
            <a:off x="4572000" y="1533832"/>
            <a:ext cx="7127977" cy="4801314"/>
          </a:xfrm>
          <a:prstGeom prst="rect">
            <a:avLst/>
          </a:prstGeom>
          <a:noFill/>
        </p:spPr>
        <p:txBody>
          <a:bodyPr wrap="square" rtlCol="0">
            <a:spAutoFit/>
          </a:bodyPr>
          <a:lstStyle/>
          <a:p>
            <a:pPr marL="285750" indent="-285750">
              <a:buFontTx/>
              <a:buChar char="-"/>
            </a:pPr>
            <a:endParaRPr lang="en-US" dirty="0"/>
          </a:p>
          <a:p>
            <a:pPr marL="285750" indent="-285750">
              <a:buFontTx/>
              <a:buChar char="-"/>
            </a:pPr>
            <a:r>
              <a:rPr lang="en-US" dirty="0" smtClean="0"/>
              <a:t>Containment systems were designed for the organisms investigated by this research with the intention of preventing interactions between organisms outside of the system of intended effect.</a:t>
            </a:r>
          </a:p>
          <a:p>
            <a:pPr marL="285750" indent="-285750">
              <a:buFontTx/>
              <a:buChar char="-"/>
            </a:pPr>
            <a:endParaRPr lang="en-US" dirty="0"/>
          </a:p>
          <a:p>
            <a:pPr marL="285750" indent="-285750">
              <a:buFontTx/>
              <a:buChar char="-"/>
            </a:pPr>
            <a:r>
              <a:rPr lang="en-US" dirty="0" smtClean="0"/>
              <a:t>Creating a world with greater access to scientific innovations that improve agricultural yields in places that need it most will require safety and security in synthetic biology.</a:t>
            </a:r>
          </a:p>
          <a:p>
            <a:pPr marL="285750" indent="-285750">
              <a:buFontTx/>
              <a:buChar char="-"/>
            </a:pPr>
            <a:endParaRPr lang="en-US" dirty="0"/>
          </a:p>
          <a:p>
            <a:pPr marL="285750" indent="-285750">
              <a:buFontTx/>
              <a:buChar char="-"/>
            </a:pPr>
            <a:r>
              <a:rPr lang="en-US" dirty="0" smtClean="0"/>
              <a:t>Investments in greater food security overseas through synthetic biology will improve national </a:t>
            </a:r>
            <a:r>
              <a:rPr lang="en-US" dirty="0"/>
              <a:t>s</a:t>
            </a:r>
            <a:r>
              <a:rPr lang="en-US" dirty="0" smtClean="0"/>
              <a:t>ecurity at home.</a:t>
            </a:r>
          </a:p>
          <a:p>
            <a:pPr marL="285750" indent="-285750">
              <a:buFontTx/>
              <a:buChar char="-"/>
            </a:pPr>
            <a:endParaRPr lang="en-US" dirty="0"/>
          </a:p>
          <a:p>
            <a:pPr marL="285750" indent="-285750">
              <a:buFontTx/>
              <a:buChar char="-"/>
            </a:pPr>
            <a:r>
              <a:rPr lang="en-US" dirty="0" smtClean="0"/>
              <a:t>Diminishing global fresh water supplies and crops.</a:t>
            </a:r>
          </a:p>
          <a:p>
            <a:pPr marL="285750" indent="-285750">
              <a:buFontTx/>
              <a:buChar char="-"/>
            </a:pPr>
            <a:endParaRPr lang="en-US" dirty="0"/>
          </a:p>
          <a:p>
            <a:pPr marL="285750" indent="-285750">
              <a:buFontTx/>
              <a:buChar char="-"/>
            </a:pPr>
            <a:r>
              <a:rPr lang="en-US" dirty="0" smtClean="0"/>
              <a:t>Food and water insecurity as causes of conflict.</a:t>
            </a:r>
            <a:endParaRPr lang="en-US" dirty="0"/>
          </a:p>
        </p:txBody>
      </p:sp>
    </p:spTree>
    <p:extLst>
      <p:ext uri="{BB962C8B-B14F-4D97-AF65-F5344CB8AC3E}">
        <p14:creationId xmlns:p14="http://schemas.microsoft.com/office/powerpoint/2010/main" val="19794023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955" y="764373"/>
            <a:ext cx="11093245" cy="1293028"/>
          </a:xfrm>
        </p:spPr>
        <p:txBody>
          <a:bodyPr/>
          <a:lstStyle/>
          <a:p>
            <a:r>
              <a:rPr lang="en-US" dirty="0" smtClean="0"/>
              <a:t>What can Synthetic </a:t>
            </a:r>
            <a:r>
              <a:rPr lang="en-US" smtClean="0"/>
              <a:t>Biology Provide:</a:t>
            </a:r>
            <a:endParaRPr lang="en-US" dirty="0"/>
          </a:p>
        </p:txBody>
      </p:sp>
      <p:sp>
        <p:nvSpPr>
          <p:cNvPr id="3" name="Content Placeholder 2"/>
          <p:cNvSpPr>
            <a:spLocks noGrp="1"/>
          </p:cNvSpPr>
          <p:nvPr>
            <p:ph idx="1"/>
          </p:nvPr>
        </p:nvSpPr>
        <p:spPr/>
        <p:txBody>
          <a:bodyPr/>
          <a:lstStyle/>
          <a:p>
            <a:r>
              <a:rPr lang="en-US" dirty="0" smtClean="0"/>
              <a:t>Safety</a:t>
            </a:r>
          </a:p>
          <a:p>
            <a:endParaRPr lang="en-US" dirty="0"/>
          </a:p>
          <a:p>
            <a:r>
              <a:rPr lang="en-US" dirty="0" smtClean="0"/>
              <a:t>Security</a:t>
            </a:r>
          </a:p>
          <a:p>
            <a:endParaRPr lang="en-US" dirty="0"/>
          </a:p>
          <a:p>
            <a:r>
              <a:rPr lang="en-US" dirty="0" smtClean="0"/>
              <a:t>Intellectual Property Protection</a:t>
            </a:r>
          </a:p>
          <a:p>
            <a:endParaRPr lang="en-US" dirty="0"/>
          </a:p>
          <a:p>
            <a:r>
              <a:rPr lang="en-US" dirty="0" smtClean="0"/>
              <a:t>Accepted International Standards for Synthetic Biology</a:t>
            </a:r>
          </a:p>
        </p:txBody>
      </p:sp>
    </p:spTree>
    <p:extLst>
      <p:ext uri="{BB962C8B-B14F-4D97-AF65-F5344CB8AC3E}">
        <p14:creationId xmlns:p14="http://schemas.microsoft.com/office/powerpoint/2010/main" val="14025880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12607" y="163440"/>
            <a:ext cx="9575346" cy="6473333"/>
          </a:xfrm>
          <a:prstGeom prst="rect">
            <a:avLst/>
          </a:prstGeom>
        </p:spPr>
      </p:pic>
    </p:spTree>
    <p:extLst>
      <p:ext uri="{BB962C8B-B14F-4D97-AF65-F5344CB8AC3E}">
        <p14:creationId xmlns:p14="http://schemas.microsoft.com/office/powerpoint/2010/main" val="10466217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329948" cy="1293028"/>
          </a:xfrm>
        </p:spPr>
        <p:txBody>
          <a:bodyPr/>
          <a:lstStyle/>
          <a:p>
            <a:r>
              <a:rPr lang="en-US" dirty="0" smtClean="0"/>
              <a:t>Horizontal Gene Transfer</a:t>
            </a:r>
            <a:endParaRPr lang="en-US" dirty="0"/>
          </a:p>
        </p:txBody>
      </p:sp>
      <p:pic>
        <p:nvPicPr>
          <p:cNvPr id="5" name="Picture 4"/>
          <p:cNvPicPr>
            <a:picLocks noChangeAspect="1"/>
          </p:cNvPicPr>
          <p:nvPr/>
        </p:nvPicPr>
        <p:blipFill>
          <a:blip r:embed="rId2"/>
          <a:stretch>
            <a:fillRect/>
          </a:stretch>
        </p:blipFill>
        <p:spPr>
          <a:xfrm>
            <a:off x="6415549" y="994713"/>
            <a:ext cx="5117691" cy="5612566"/>
          </a:xfrm>
          <a:prstGeom prst="rect">
            <a:avLst/>
          </a:prstGeom>
        </p:spPr>
      </p:pic>
      <p:sp>
        <p:nvSpPr>
          <p:cNvPr id="6" name="TextBox 5"/>
          <p:cNvSpPr txBox="1"/>
          <p:nvPr/>
        </p:nvSpPr>
        <p:spPr>
          <a:xfrm>
            <a:off x="766916" y="1504335"/>
            <a:ext cx="4645742" cy="4801314"/>
          </a:xfrm>
          <a:prstGeom prst="rect">
            <a:avLst/>
          </a:prstGeom>
          <a:noFill/>
        </p:spPr>
        <p:txBody>
          <a:bodyPr wrap="square" rtlCol="0">
            <a:spAutoFit/>
          </a:bodyPr>
          <a:lstStyle/>
          <a:p>
            <a:pPr marL="285750" indent="-285750">
              <a:buFontTx/>
              <a:buChar char="-"/>
            </a:pPr>
            <a:r>
              <a:rPr lang="en-US" dirty="0" smtClean="0"/>
              <a:t>In transgenic organisms HGT becomes an issue when genes that have been inserted into a crop jump from the crop plant to grasses growing on the margins of the field through cross pollination.</a:t>
            </a:r>
          </a:p>
          <a:p>
            <a:pPr marL="285750" indent="-285750">
              <a:buFontTx/>
              <a:buChar char="-"/>
            </a:pPr>
            <a:endParaRPr lang="en-US" dirty="0"/>
          </a:p>
          <a:p>
            <a:pPr marL="285750" indent="-285750">
              <a:buFontTx/>
              <a:buChar char="-"/>
            </a:pPr>
            <a:r>
              <a:rPr lang="en-US" dirty="0" smtClean="0"/>
              <a:t>When this occurs, the grasses take on the same property through incorporation of the genes that were inserted into the crop.</a:t>
            </a:r>
          </a:p>
          <a:p>
            <a:pPr marL="285750" indent="-285750">
              <a:buFontTx/>
              <a:buChar char="-"/>
            </a:pPr>
            <a:endParaRPr lang="en-US" dirty="0"/>
          </a:p>
          <a:p>
            <a:pPr marL="285750" indent="-285750">
              <a:buFontTx/>
              <a:buChar char="-"/>
            </a:pPr>
            <a:r>
              <a:rPr lang="en-US" dirty="0" smtClean="0"/>
              <a:t>If this gene happens to be for herbicide resistance, then the grasses will become capable of invading the fields because of the acquired immunity.</a:t>
            </a:r>
          </a:p>
        </p:txBody>
      </p:sp>
    </p:spTree>
    <p:extLst>
      <p:ext uri="{BB962C8B-B14F-4D97-AF65-F5344CB8AC3E}">
        <p14:creationId xmlns:p14="http://schemas.microsoft.com/office/powerpoint/2010/main" val="11460535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We want to DO:</a:t>
            </a:r>
            <a:endParaRPr lang="en-US" dirty="0"/>
          </a:p>
        </p:txBody>
      </p:sp>
      <p:sp>
        <p:nvSpPr>
          <p:cNvPr id="3" name="Content Placeholder 2"/>
          <p:cNvSpPr>
            <a:spLocks noGrp="1"/>
          </p:cNvSpPr>
          <p:nvPr>
            <p:ph idx="1"/>
          </p:nvPr>
        </p:nvSpPr>
        <p:spPr/>
        <p:txBody>
          <a:bodyPr/>
          <a:lstStyle/>
          <a:p>
            <a:r>
              <a:rPr lang="en-US" dirty="0" smtClean="0"/>
              <a:t>We want to prevent genes from spreading into organisms in the environment from our recombinant and synthetic organisms.</a:t>
            </a:r>
          </a:p>
          <a:p>
            <a:endParaRPr lang="en-US" dirty="0" smtClean="0"/>
          </a:p>
          <a:p>
            <a:r>
              <a:rPr lang="en-US" dirty="0" smtClean="0"/>
              <a:t>We want a way to know and trace if a gene discovered in the environment came from a recombinant or synthetic organism.</a:t>
            </a:r>
          </a:p>
          <a:p>
            <a:endParaRPr lang="en-US" dirty="0" smtClean="0"/>
          </a:p>
          <a:p>
            <a:r>
              <a:rPr lang="en-US" dirty="0" smtClean="0"/>
              <a:t>We want to build organisms interact minimally with nature outside of the  intended design parameters.</a:t>
            </a:r>
          </a:p>
          <a:p>
            <a:endParaRPr lang="en-US" dirty="0" smtClean="0"/>
          </a:p>
          <a:p>
            <a:r>
              <a:rPr lang="en-US" dirty="0" smtClean="0"/>
              <a:t> To do this we must develop orthogonal biological systems.</a:t>
            </a:r>
          </a:p>
          <a:p>
            <a:endParaRPr lang="en-US" dirty="0"/>
          </a:p>
        </p:txBody>
      </p:sp>
    </p:spTree>
    <p:extLst>
      <p:ext uri="{BB962C8B-B14F-4D97-AF65-F5344CB8AC3E}">
        <p14:creationId xmlns:p14="http://schemas.microsoft.com/office/powerpoint/2010/main" val="14787423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Ways to isolate Artificial Organisms from Nature</a:t>
            </a:r>
            <a:endParaRPr lang="en-US" dirty="0"/>
          </a:p>
        </p:txBody>
      </p:sp>
      <p:sp>
        <p:nvSpPr>
          <p:cNvPr id="3" name="Content Placeholder 2"/>
          <p:cNvSpPr>
            <a:spLocks noGrp="1"/>
          </p:cNvSpPr>
          <p:nvPr>
            <p:ph idx="1"/>
          </p:nvPr>
        </p:nvSpPr>
        <p:spPr/>
        <p:txBody>
          <a:bodyPr/>
          <a:lstStyle/>
          <a:p>
            <a:pPr lvl="1"/>
            <a:r>
              <a:rPr lang="en-US" dirty="0" smtClean="0"/>
              <a:t>Physical Containment</a:t>
            </a:r>
          </a:p>
          <a:p>
            <a:pPr lvl="2"/>
            <a:r>
              <a:rPr lang="en-US" dirty="0" smtClean="0"/>
              <a:t>Generally a safe and effective method of containment in the laboratory or industrial setting.</a:t>
            </a:r>
          </a:p>
          <a:p>
            <a:pPr lvl="2"/>
            <a:endParaRPr lang="en-US" dirty="0" smtClean="0"/>
          </a:p>
          <a:p>
            <a:pPr lvl="1"/>
            <a:r>
              <a:rPr lang="en-US" dirty="0" smtClean="0"/>
              <a:t>Trophic Containment</a:t>
            </a:r>
          </a:p>
          <a:p>
            <a:pPr lvl="2"/>
            <a:r>
              <a:rPr lang="en-US" dirty="0" smtClean="0"/>
              <a:t>Synthetic </a:t>
            </a:r>
            <a:r>
              <a:rPr lang="en-US" dirty="0" err="1" smtClean="0"/>
              <a:t>auxotrophies</a:t>
            </a:r>
            <a:r>
              <a:rPr lang="en-US" dirty="0"/>
              <a:t>,</a:t>
            </a:r>
            <a:r>
              <a:rPr lang="en-US" dirty="0" smtClean="0"/>
              <a:t> conditional lethality, programmed gene circuits.</a:t>
            </a:r>
          </a:p>
          <a:p>
            <a:pPr lvl="1"/>
            <a:endParaRPr lang="en-US" dirty="0" smtClean="0"/>
          </a:p>
          <a:p>
            <a:pPr lvl="1"/>
            <a:r>
              <a:rPr lang="en-US" dirty="0" smtClean="0"/>
              <a:t>Semantic Containment</a:t>
            </a:r>
            <a:endParaRPr lang="en-US" dirty="0"/>
          </a:p>
          <a:p>
            <a:pPr lvl="2"/>
            <a:r>
              <a:rPr lang="en-US" dirty="0" smtClean="0"/>
              <a:t>Reassigning codons.</a:t>
            </a:r>
          </a:p>
          <a:p>
            <a:pPr lvl="2"/>
            <a:r>
              <a:rPr lang="en-US" dirty="0" smtClean="0"/>
              <a:t>Create an artificial genetic island isolated from nature.</a:t>
            </a:r>
          </a:p>
          <a:p>
            <a:pPr lvl="2"/>
            <a:r>
              <a:rPr lang="en-US" dirty="0" err="1" smtClean="0"/>
              <a:t>Genenomically</a:t>
            </a:r>
            <a:r>
              <a:rPr lang="en-US" dirty="0" smtClean="0"/>
              <a:t> recoded organisms(GROs).</a:t>
            </a:r>
          </a:p>
        </p:txBody>
      </p:sp>
    </p:spTree>
    <p:extLst>
      <p:ext uri="{BB962C8B-B14F-4D97-AF65-F5344CB8AC3E}">
        <p14:creationId xmlns:p14="http://schemas.microsoft.com/office/powerpoint/2010/main" val="13550025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495707" y="4756356"/>
            <a:ext cx="5507869" cy="280219"/>
            <a:chOff x="4340941" y="4488425"/>
            <a:chExt cx="3583858" cy="206479"/>
          </a:xfrm>
        </p:grpSpPr>
        <p:cxnSp>
          <p:nvCxnSpPr>
            <p:cNvPr id="5" name="Straight Connector 4"/>
            <p:cNvCxnSpPr/>
            <p:nvPr/>
          </p:nvCxnSpPr>
          <p:spPr>
            <a:xfrm>
              <a:off x="4340941" y="4694904"/>
              <a:ext cx="3583858"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6" name="L-Shape 5"/>
            <p:cNvSpPr/>
            <p:nvPr/>
          </p:nvSpPr>
          <p:spPr>
            <a:xfrm>
              <a:off x="7688825" y="4488427"/>
              <a:ext cx="235974" cy="206477"/>
            </a:xfrm>
            <a:prstGeom prst="corne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 name="L-Shape 6"/>
            <p:cNvSpPr/>
            <p:nvPr/>
          </p:nvSpPr>
          <p:spPr>
            <a:xfrm>
              <a:off x="7404295" y="4488427"/>
              <a:ext cx="235974" cy="206477"/>
            </a:xfrm>
            <a:prstGeom prst="corne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8" name="L-Shape 7"/>
            <p:cNvSpPr/>
            <p:nvPr/>
          </p:nvSpPr>
          <p:spPr>
            <a:xfrm>
              <a:off x="7119765" y="4488426"/>
              <a:ext cx="235974" cy="206477"/>
            </a:xfrm>
            <a:prstGeom prst="corne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9" name="L-Shape 8"/>
            <p:cNvSpPr/>
            <p:nvPr/>
          </p:nvSpPr>
          <p:spPr>
            <a:xfrm>
              <a:off x="6811866" y="4488425"/>
              <a:ext cx="235974" cy="206477"/>
            </a:xfrm>
            <a:prstGeom prst="corne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Shape 9"/>
            <p:cNvSpPr/>
            <p:nvPr/>
          </p:nvSpPr>
          <p:spPr>
            <a:xfrm>
              <a:off x="6503967" y="4488425"/>
              <a:ext cx="235974" cy="206477"/>
            </a:xfrm>
            <a:prstGeom prst="corne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Shape 10"/>
            <p:cNvSpPr/>
            <p:nvPr/>
          </p:nvSpPr>
          <p:spPr>
            <a:xfrm>
              <a:off x="6219437" y="4488425"/>
              <a:ext cx="235974" cy="206477"/>
            </a:xfrm>
            <a:prstGeom prst="corne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Shape 11"/>
            <p:cNvSpPr/>
            <p:nvPr/>
          </p:nvSpPr>
          <p:spPr>
            <a:xfrm>
              <a:off x="5900191" y="4488425"/>
              <a:ext cx="235974" cy="206477"/>
            </a:xfrm>
            <a:prstGeom prst="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Shape 12"/>
            <p:cNvSpPr/>
            <p:nvPr/>
          </p:nvSpPr>
          <p:spPr>
            <a:xfrm>
              <a:off x="5611900" y="4488425"/>
              <a:ext cx="235974" cy="206477"/>
            </a:xfrm>
            <a:prstGeom prst="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Shape 13"/>
            <p:cNvSpPr/>
            <p:nvPr/>
          </p:nvSpPr>
          <p:spPr>
            <a:xfrm>
              <a:off x="5323240" y="4488425"/>
              <a:ext cx="235974" cy="206477"/>
            </a:xfrm>
            <a:prstGeom prst="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Shape 14"/>
            <p:cNvSpPr/>
            <p:nvPr/>
          </p:nvSpPr>
          <p:spPr>
            <a:xfrm>
              <a:off x="5033227" y="4488425"/>
              <a:ext cx="235974" cy="206477"/>
            </a:xfrm>
            <a:prstGeom prst="corne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Shape 15"/>
            <p:cNvSpPr/>
            <p:nvPr/>
          </p:nvSpPr>
          <p:spPr>
            <a:xfrm>
              <a:off x="4743742" y="4488425"/>
              <a:ext cx="235974" cy="206477"/>
            </a:xfrm>
            <a:prstGeom prst="corne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Shape 16"/>
            <p:cNvSpPr/>
            <p:nvPr/>
          </p:nvSpPr>
          <p:spPr>
            <a:xfrm>
              <a:off x="4435843" y="4488425"/>
              <a:ext cx="235974" cy="206477"/>
            </a:xfrm>
            <a:prstGeom prst="corne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413151" y="4756356"/>
            <a:ext cx="4158213" cy="280219"/>
            <a:chOff x="383458" y="4616246"/>
            <a:chExt cx="4158213" cy="280219"/>
          </a:xfrm>
        </p:grpSpPr>
        <p:cxnSp>
          <p:nvCxnSpPr>
            <p:cNvPr id="19" name="Straight Connector 18"/>
            <p:cNvCxnSpPr/>
            <p:nvPr/>
          </p:nvCxnSpPr>
          <p:spPr>
            <a:xfrm>
              <a:off x="383458" y="4896462"/>
              <a:ext cx="4158213" cy="3"/>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20" name="L-Shape 19"/>
            <p:cNvSpPr/>
            <p:nvPr/>
          </p:nvSpPr>
          <p:spPr>
            <a:xfrm>
              <a:off x="4179013" y="4616249"/>
              <a:ext cx="362658" cy="280216"/>
            </a:xfrm>
            <a:prstGeom prst="corne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21" name="L-Shape 20"/>
            <p:cNvSpPr/>
            <p:nvPr/>
          </p:nvSpPr>
          <p:spPr>
            <a:xfrm>
              <a:off x="3741732" y="4616249"/>
              <a:ext cx="362658" cy="280216"/>
            </a:xfrm>
            <a:prstGeom prst="corne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22" name="L-Shape 21"/>
            <p:cNvSpPr/>
            <p:nvPr/>
          </p:nvSpPr>
          <p:spPr>
            <a:xfrm>
              <a:off x="3304451" y="4616247"/>
              <a:ext cx="362658" cy="280216"/>
            </a:xfrm>
            <a:prstGeom prst="corne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23" name="L-Shape 22"/>
            <p:cNvSpPr/>
            <p:nvPr/>
          </p:nvSpPr>
          <p:spPr>
            <a:xfrm>
              <a:off x="2831255" y="4616246"/>
              <a:ext cx="362658" cy="280216"/>
            </a:xfrm>
            <a:prstGeom prst="corne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L-Shape 23"/>
            <p:cNvSpPr/>
            <p:nvPr/>
          </p:nvSpPr>
          <p:spPr>
            <a:xfrm>
              <a:off x="2358059" y="4616246"/>
              <a:ext cx="362658" cy="280216"/>
            </a:xfrm>
            <a:prstGeom prst="corne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L-Shape 24"/>
            <p:cNvSpPr/>
            <p:nvPr/>
          </p:nvSpPr>
          <p:spPr>
            <a:xfrm>
              <a:off x="1920777" y="4616246"/>
              <a:ext cx="362658" cy="280216"/>
            </a:xfrm>
            <a:prstGeom prst="corne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Shape 25"/>
            <p:cNvSpPr/>
            <p:nvPr/>
          </p:nvSpPr>
          <p:spPr>
            <a:xfrm>
              <a:off x="1430143" y="4616246"/>
              <a:ext cx="362658" cy="280216"/>
            </a:xfrm>
            <a:prstGeom prst="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L-Shape 26"/>
            <p:cNvSpPr/>
            <p:nvPr/>
          </p:nvSpPr>
          <p:spPr>
            <a:xfrm>
              <a:off x="987081" y="4616246"/>
              <a:ext cx="362658" cy="280216"/>
            </a:xfrm>
            <a:prstGeom prst="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L-Shape 27"/>
            <p:cNvSpPr/>
            <p:nvPr/>
          </p:nvSpPr>
          <p:spPr>
            <a:xfrm>
              <a:off x="543453" y="4616246"/>
              <a:ext cx="362658" cy="280216"/>
            </a:xfrm>
            <a:prstGeom prst="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p:cNvSpPr txBox="1"/>
          <p:nvPr/>
        </p:nvSpPr>
        <p:spPr>
          <a:xfrm>
            <a:off x="7359463" y="4344076"/>
            <a:ext cx="565258" cy="461665"/>
          </a:xfrm>
          <a:prstGeom prst="rect">
            <a:avLst/>
          </a:prstGeom>
          <a:noFill/>
        </p:spPr>
        <p:txBody>
          <a:bodyPr wrap="square" rtlCol="0">
            <a:spAutoFit/>
          </a:bodyPr>
          <a:lstStyle/>
          <a:p>
            <a:r>
              <a:rPr lang="en-US" sz="2400" dirty="0" smtClean="0"/>
              <a:t>A</a:t>
            </a:r>
            <a:endParaRPr lang="en-US" sz="2400" dirty="0"/>
          </a:p>
        </p:txBody>
      </p:sp>
      <p:sp>
        <p:nvSpPr>
          <p:cNvPr id="30" name="TextBox 29"/>
          <p:cNvSpPr txBox="1"/>
          <p:nvPr/>
        </p:nvSpPr>
        <p:spPr>
          <a:xfrm>
            <a:off x="7777333" y="4363740"/>
            <a:ext cx="565258" cy="461665"/>
          </a:xfrm>
          <a:prstGeom prst="rect">
            <a:avLst/>
          </a:prstGeom>
          <a:noFill/>
        </p:spPr>
        <p:txBody>
          <a:bodyPr wrap="square" rtlCol="0">
            <a:spAutoFit/>
          </a:bodyPr>
          <a:lstStyle/>
          <a:p>
            <a:r>
              <a:rPr lang="en-US" sz="2400" dirty="0"/>
              <a:t>U</a:t>
            </a:r>
          </a:p>
        </p:txBody>
      </p:sp>
      <p:sp>
        <p:nvSpPr>
          <p:cNvPr id="31" name="TextBox 30"/>
          <p:cNvSpPr txBox="1"/>
          <p:nvPr/>
        </p:nvSpPr>
        <p:spPr>
          <a:xfrm>
            <a:off x="8209951" y="4353908"/>
            <a:ext cx="565258" cy="461665"/>
          </a:xfrm>
          <a:prstGeom prst="rect">
            <a:avLst/>
          </a:prstGeom>
          <a:noFill/>
        </p:spPr>
        <p:txBody>
          <a:bodyPr wrap="square" rtlCol="0">
            <a:spAutoFit/>
          </a:bodyPr>
          <a:lstStyle/>
          <a:p>
            <a:r>
              <a:rPr lang="en-US" sz="2400" dirty="0"/>
              <a:t>G</a:t>
            </a:r>
          </a:p>
        </p:txBody>
      </p:sp>
      <p:sp>
        <p:nvSpPr>
          <p:cNvPr id="32" name="TextBox 31"/>
          <p:cNvSpPr txBox="1"/>
          <p:nvPr/>
        </p:nvSpPr>
        <p:spPr>
          <a:xfrm>
            <a:off x="8686815" y="4358824"/>
            <a:ext cx="565258" cy="461665"/>
          </a:xfrm>
          <a:prstGeom prst="rect">
            <a:avLst/>
          </a:prstGeom>
          <a:noFill/>
        </p:spPr>
        <p:txBody>
          <a:bodyPr wrap="square" rtlCol="0">
            <a:spAutoFit/>
          </a:bodyPr>
          <a:lstStyle/>
          <a:p>
            <a:r>
              <a:rPr lang="en-US" sz="2400" dirty="0"/>
              <a:t>U</a:t>
            </a:r>
          </a:p>
        </p:txBody>
      </p:sp>
      <p:sp>
        <p:nvSpPr>
          <p:cNvPr id="33" name="TextBox 32"/>
          <p:cNvSpPr txBox="1"/>
          <p:nvPr/>
        </p:nvSpPr>
        <p:spPr>
          <a:xfrm>
            <a:off x="9119432" y="4378492"/>
            <a:ext cx="565258" cy="461665"/>
          </a:xfrm>
          <a:prstGeom prst="rect">
            <a:avLst/>
          </a:prstGeom>
          <a:noFill/>
        </p:spPr>
        <p:txBody>
          <a:bodyPr wrap="square" rtlCol="0">
            <a:spAutoFit/>
          </a:bodyPr>
          <a:lstStyle/>
          <a:p>
            <a:r>
              <a:rPr lang="en-US" sz="2400" dirty="0"/>
              <a:t>U</a:t>
            </a:r>
          </a:p>
        </p:txBody>
      </p:sp>
      <p:sp>
        <p:nvSpPr>
          <p:cNvPr id="34" name="TextBox 33"/>
          <p:cNvSpPr txBox="1"/>
          <p:nvPr/>
        </p:nvSpPr>
        <p:spPr>
          <a:xfrm>
            <a:off x="9566798" y="4383410"/>
            <a:ext cx="565258" cy="461665"/>
          </a:xfrm>
          <a:prstGeom prst="rect">
            <a:avLst/>
          </a:prstGeom>
          <a:noFill/>
        </p:spPr>
        <p:txBody>
          <a:bodyPr wrap="square" rtlCol="0">
            <a:spAutoFit/>
          </a:bodyPr>
          <a:lstStyle/>
          <a:p>
            <a:r>
              <a:rPr lang="en-US" sz="2400" dirty="0"/>
              <a:t>U</a:t>
            </a:r>
          </a:p>
        </p:txBody>
      </p:sp>
      <p:sp>
        <p:nvSpPr>
          <p:cNvPr id="48" name="TextBox 47"/>
          <p:cNvSpPr txBox="1"/>
          <p:nvPr/>
        </p:nvSpPr>
        <p:spPr>
          <a:xfrm>
            <a:off x="7342599" y="3521303"/>
            <a:ext cx="1603023" cy="461665"/>
          </a:xfrm>
          <a:prstGeom prst="rect">
            <a:avLst/>
          </a:prstGeom>
          <a:noFill/>
        </p:spPr>
        <p:txBody>
          <a:bodyPr wrap="square" rtlCol="0">
            <a:spAutoFit/>
          </a:bodyPr>
          <a:lstStyle/>
          <a:p>
            <a:r>
              <a:rPr lang="en-US" sz="2400" dirty="0" smtClean="0"/>
              <a:t>Codon</a:t>
            </a:r>
            <a:endParaRPr lang="en-US" sz="2400" dirty="0"/>
          </a:p>
        </p:txBody>
      </p:sp>
      <p:sp>
        <p:nvSpPr>
          <p:cNvPr id="49" name="Block Arc 48"/>
          <p:cNvSpPr/>
          <p:nvPr/>
        </p:nvSpPr>
        <p:spPr>
          <a:xfrm>
            <a:off x="7347345" y="4135031"/>
            <a:ext cx="1307895" cy="453695"/>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23879033"/>
      </p:ext>
    </p:extLst>
  </p:cSld>
  <p:clrMapOvr>
    <a:masterClrMapping/>
  </p:clrMapOvr>
  <p:timing>
    <p:tnLst>
      <p:par>
        <p:cTn id="1" dur="indefinite" restart="never" nodeType="tmRoot"/>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Vapor Trail</Template>
  <TotalTime>211</TotalTime>
  <Words>781</Words>
  <Application>Microsoft Macintosh PowerPoint</Application>
  <PresentationFormat>Widescreen</PresentationFormat>
  <Paragraphs>115</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Century Gothic</vt:lpstr>
      <vt:lpstr>Vapor Trail</vt:lpstr>
      <vt:lpstr>Characterization of Transfer RNA Modification  Patterns in a recoded organism</vt:lpstr>
      <vt:lpstr>What are the concerns?</vt:lpstr>
      <vt:lpstr>Biosecurity and Biocontainment </vt:lpstr>
      <vt:lpstr>What can Synthetic Biology Provide:</vt:lpstr>
      <vt:lpstr>PowerPoint Presentation</vt:lpstr>
      <vt:lpstr>Horizontal Gene Transfer</vt:lpstr>
      <vt:lpstr>What do We want to DO:</vt:lpstr>
      <vt:lpstr>Ways to isolate Artificial Organisms from Nature</vt:lpstr>
      <vt:lpstr>PowerPoint Presentation</vt:lpstr>
      <vt:lpstr>PowerPoint Presentation</vt:lpstr>
      <vt:lpstr>Scrambling the Genetic Code</vt:lpstr>
      <vt:lpstr>Orthogonal Biology</vt:lpstr>
      <vt:lpstr>Transfer RNA Modifications</vt:lpstr>
      <vt:lpstr>What will the Experiment address</vt:lpstr>
      <vt:lpstr>Central Experimental Question</vt:lpstr>
      <vt:lpstr>Experiment overview</vt:lpstr>
      <vt:lpstr>The e. Coli Strain</vt:lpstr>
      <vt:lpstr>Isolation</vt:lpstr>
      <vt:lpstr>Chromatography</vt:lpstr>
      <vt:lpstr>Mass Spectrometry</vt:lpstr>
      <vt:lpstr>Liquid Chromatography- Mass Spectrometry</vt:lpstr>
      <vt:lpstr>Questions and Concerns?</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Characterization of Transfer RNA Modifications  Patterns in a recoded organism</dc:title>
  <dc:creator>Alexander Leath</dc:creator>
  <cp:lastModifiedBy>Alexander Leath</cp:lastModifiedBy>
  <cp:revision>26</cp:revision>
  <dcterms:created xsi:type="dcterms:W3CDTF">2017-05-03T01:41:04Z</dcterms:created>
  <dcterms:modified xsi:type="dcterms:W3CDTF">2017-05-03T19:17:46Z</dcterms:modified>
</cp:coreProperties>
</file>