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Amatic SC" panose="020B0604020202020204" charset="-79"/>
      <p:regular r:id="rId15"/>
      <p:bold r:id="rId16"/>
    </p:embeddedFont>
    <p:embeddedFont>
      <p:font typeface="Source Code Pro" panose="020B0604020202020204" charset="0"/>
      <p:regular r:id="rId17"/>
      <p:bold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51" y="2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Saccharomyces cerevisae = baker’s yeast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Been used for millenial for variety of purposes: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	Preservation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	Bread Making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	Brewing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8000"/>
            </a:lvl1pPr>
            <a:lvl2pPr lvl="1" algn="ctr">
              <a:spcBef>
                <a:spcPts val="0"/>
              </a:spcBef>
              <a:buSzPct val="100000"/>
              <a:defRPr sz="8000"/>
            </a:lvl2pPr>
            <a:lvl3pPr lvl="2" algn="ctr">
              <a:spcBef>
                <a:spcPts val="0"/>
              </a:spcBef>
              <a:buSzPct val="100000"/>
              <a:defRPr sz="8000"/>
            </a:lvl3pPr>
            <a:lvl4pPr lvl="3" algn="ctr">
              <a:spcBef>
                <a:spcPts val="0"/>
              </a:spcBef>
              <a:buSzPct val="100000"/>
              <a:defRPr sz="8000"/>
            </a:lvl4pPr>
            <a:lvl5pPr lvl="4" algn="ctr">
              <a:spcBef>
                <a:spcPts val="0"/>
              </a:spcBef>
              <a:buSzPct val="100000"/>
              <a:defRPr sz="8000"/>
            </a:lvl5pPr>
            <a:lvl6pPr lvl="5" algn="ctr">
              <a:spcBef>
                <a:spcPts val="0"/>
              </a:spcBef>
              <a:buSzPct val="100000"/>
              <a:defRPr sz="8000"/>
            </a:lvl6pPr>
            <a:lvl7pPr lvl="6" algn="ctr">
              <a:spcBef>
                <a:spcPts val="0"/>
              </a:spcBef>
              <a:buSzPct val="100000"/>
              <a:defRPr sz="8000"/>
            </a:lvl7pPr>
            <a:lvl8pPr lvl="7" algn="ctr">
              <a:spcBef>
                <a:spcPts val="0"/>
              </a:spcBef>
              <a:buSzPct val="100000"/>
              <a:defRPr sz="8000"/>
            </a:lvl8pPr>
            <a:lvl9pPr lvl="8" algn="ctr">
              <a:spcBef>
                <a:spcPts val="0"/>
              </a:spcBef>
              <a:buSzPct val="100000"/>
              <a:defRPr sz="80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4000"/>
            </a:lvl1pPr>
            <a:lvl2pPr lvl="1">
              <a:spcBef>
                <a:spcPts val="0"/>
              </a:spcBef>
              <a:buSzPct val="100000"/>
              <a:defRPr sz="4000"/>
            </a:lvl2pPr>
            <a:lvl3pPr lvl="2">
              <a:spcBef>
                <a:spcPts val="0"/>
              </a:spcBef>
              <a:buSzPct val="100000"/>
              <a:defRPr sz="4000"/>
            </a:lvl3pPr>
            <a:lvl4pPr lvl="3">
              <a:spcBef>
                <a:spcPts val="0"/>
              </a:spcBef>
              <a:buSzPct val="100000"/>
              <a:defRPr sz="4000"/>
            </a:lvl4pPr>
            <a:lvl5pPr lvl="4">
              <a:spcBef>
                <a:spcPts val="0"/>
              </a:spcBef>
              <a:buSzPct val="100000"/>
              <a:defRPr sz="4000"/>
            </a:lvl5pPr>
            <a:lvl6pPr lvl="5">
              <a:spcBef>
                <a:spcPts val="0"/>
              </a:spcBef>
              <a:buSzPct val="100000"/>
              <a:defRPr sz="4000"/>
            </a:lvl6pPr>
            <a:lvl7pPr lvl="6">
              <a:spcBef>
                <a:spcPts val="0"/>
              </a:spcBef>
              <a:buSzPct val="100000"/>
              <a:defRPr sz="4000"/>
            </a:lvl7pPr>
            <a:lvl8pPr lvl="7">
              <a:spcBef>
                <a:spcPts val="0"/>
              </a:spcBef>
              <a:buSzPct val="100000"/>
              <a:defRPr sz="4000"/>
            </a:lvl8pPr>
            <a:lvl9pPr lvl="8">
              <a:spcBef>
                <a:spcPts val="0"/>
              </a:spcBef>
              <a:buSzPct val="100000"/>
              <a:defRPr sz="40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265500" y="2845222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lang="en" sz="10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Maltose and Maltotriose Use by Different Saccharomyces Clades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By: Jacob Jaminet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Mentor: Stephen Fong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23253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Impact</a:t>
            </a:r>
          </a:p>
        </p:txBody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23253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Understand how different clades use sugars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Taste</a:t>
            </a:r>
          </a:p>
          <a:p>
            <a:pPr marL="457200" lvl="0" indent="-228600">
              <a:spcBef>
                <a:spcPts val="0"/>
              </a:spcBef>
              <a:buChar char="-"/>
            </a:pPr>
            <a:r>
              <a:rPr lang="en"/>
              <a:t>Efficiency</a:t>
            </a:r>
          </a:p>
        </p:txBody>
      </p:sp>
      <p:pic>
        <p:nvPicPr>
          <p:cNvPr id="212" name="Shape 2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9824" y="209551"/>
            <a:ext cx="4385411" cy="336045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Shape 213"/>
          <p:cNvSpPr/>
          <p:nvPr/>
        </p:nvSpPr>
        <p:spPr>
          <a:xfrm>
            <a:off x="4160716" y="299156"/>
            <a:ext cx="1505400" cy="3741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4" name="Shape 214"/>
          <p:cNvSpPr/>
          <p:nvPr/>
        </p:nvSpPr>
        <p:spPr>
          <a:xfrm rot="-1754569">
            <a:off x="3943538" y="1947925"/>
            <a:ext cx="2794200" cy="1338584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5" name="Shape 215"/>
          <p:cNvSpPr/>
          <p:nvPr/>
        </p:nvSpPr>
        <p:spPr>
          <a:xfrm>
            <a:off x="6958500" y="3806200"/>
            <a:ext cx="1725925" cy="1337299"/>
          </a:xfrm>
          <a:prstGeom prst="flowChartMagneticDisk">
            <a:avLst/>
          </a:prstGeom>
          <a:solidFill>
            <a:srgbClr val="CC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6" name="Shape 216"/>
          <p:cNvSpPr/>
          <p:nvPr/>
        </p:nvSpPr>
        <p:spPr>
          <a:xfrm>
            <a:off x="6958500" y="1900125"/>
            <a:ext cx="1725925" cy="2436100"/>
          </a:xfrm>
          <a:prstGeom prst="flowChartMagneticDisk">
            <a:avLst/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7" name="Shape 217"/>
          <p:cNvSpPr/>
          <p:nvPr/>
        </p:nvSpPr>
        <p:spPr>
          <a:xfrm>
            <a:off x="6958500" y="1839225"/>
            <a:ext cx="1725925" cy="843874"/>
          </a:xfrm>
          <a:prstGeom prst="flowChartMagneticDisk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8" name="Shape 218"/>
          <p:cNvSpPr txBox="1"/>
          <p:nvPr/>
        </p:nvSpPr>
        <p:spPr>
          <a:xfrm>
            <a:off x="7090800" y="2128562"/>
            <a:ext cx="2053200" cy="41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Glucose (~15%)</a:t>
            </a:r>
          </a:p>
        </p:txBody>
      </p:sp>
      <p:sp>
        <p:nvSpPr>
          <p:cNvPr id="219" name="Shape 219"/>
          <p:cNvSpPr txBox="1"/>
          <p:nvPr/>
        </p:nvSpPr>
        <p:spPr>
          <a:xfrm>
            <a:off x="7087850" y="3155550"/>
            <a:ext cx="17259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Maltose (~60%)</a:t>
            </a:r>
          </a:p>
        </p:txBody>
      </p:sp>
      <p:sp>
        <p:nvSpPr>
          <p:cNvPr id="220" name="Shape 220"/>
          <p:cNvSpPr txBox="1"/>
          <p:nvPr/>
        </p:nvSpPr>
        <p:spPr>
          <a:xfrm>
            <a:off x="7019900" y="4423225"/>
            <a:ext cx="1861800" cy="67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Maltotriose (~20%)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References</a:t>
            </a:r>
          </a:p>
        </p:txBody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Gallone B Steensels J Prahl T Soriaga L Saels V et. al. Cell 2016 vol: 166 (6) pp:1397-1410.e16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Alves S L Herberts R A Hollatz D T Miletti L C de Araujo P S Stambuk B U App and Env Microbio vol: 74 (5) pp: 1494-1501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Magalhães F Vidgren V Ruohonen L Gibson B; Maltose and maltotriose utilisation by group I strains of the hybrid lager yeast Saccharomyces pastorianus. FEMS Yeast Res 2016; 16 (5): fow053. Doi:10.1093/femsyr/fow053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Cheers! / Questions?</a:t>
            </a:r>
          </a:p>
        </p:txBody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33" name="Shape 2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6031" y="1152475"/>
            <a:ext cx="4567968" cy="3991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Saccharomyces cerevisiae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64" name="Shape 64" descr="Image result for yeas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9125" y="591624"/>
            <a:ext cx="3860799" cy="212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Shape 65" descr="Image result for yeas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0099" y="1152475"/>
            <a:ext cx="2428874" cy="1619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Shape 66" descr="Image result for bread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58425" y="3352975"/>
            <a:ext cx="2752725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Shape 67" descr="Image result for beer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59550" y="3410125"/>
            <a:ext cx="2571749" cy="1600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Clades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311575" y="1152475"/>
            <a:ext cx="23064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Diverged by geography and by culinary usage</a:t>
            </a:r>
          </a:p>
        </p:txBody>
      </p:sp>
      <p:pic>
        <p:nvPicPr>
          <p:cNvPr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7987" y="0"/>
            <a:ext cx="6526024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Shape 75"/>
          <p:cNvSpPr/>
          <p:nvPr/>
        </p:nvSpPr>
        <p:spPr>
          <a:xfrm>
            <a:off x="5223525" y="137150"/>
            <a:ext cx="2240400" cy="5727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6" name="Shape 76"/>
          <p:cNvSpPr/>
          <p:nvPr/>
        </p:nvSpPr>
        <p:spPr>
          <a:xfrm rot="-1796059">
            <a:off x="4886041" y="2668088"/>
            <a:ext cx="4186716" cy="203423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311700" y="-1217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Beer Wort and Sugars </a:t>
            </a:r>
          </a:p>
        </p:txBody>
      </p:sp>
      <p:sp>
        <p:nvSpPr>
          <p:cNvPr id="82" name="Shape 82"/>
          <p:cNvSpPr/>
          <p:nvPr/>
        </p:nvSpPr>
        <p:spPr>
          <a:xfrm>
            <a:off x="311700" y="3228525"/>
            <a:ext cx="1725925" cy="1337299"/>
          </a:xfrm>
          <a:prstGeom prst="flowChartMagneticDisk">
            <a:avLst/>
          </a:prstGeom>
          <a:solidFill>
            <a:srgbClr val="CC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3" name="Shape 83"/>
          <p:cNvSpPr/>
          <p:nvPr/>
        </p:nvSpPr>
        <p:spPr>
          <a:xfrm>
            <a:off x="311700" y="1322450"/>
            <a:ext cx="1725925" cy="2436100"/>
          </a:xfrm>
          <a:prstGeom prst="flowChartMagneticDisk">
            <a:avLst/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4" name="Shape 84"/>
          <p:cNvSpPr/>
          <p:nvPr/>
        </p:nvSpPr>
        <p:spPr>
          <a:xfrm>
            <a:off x="311700" y="1261549"/>
            <a:ext cx="1725925" cy="843874"/>
          </a:xfrm>
          <a:prstGeom prst="flowChartMagneticDisk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85" name="Shape 85" descr="Image result for glucos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3550" y="707012"/>
            <a:ext cx="980000" cy="84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 descr="Image result for maltotriose"/>
          <p:cNvPicPr preferRelativeResize="0"/>
          <p:nvPr/>
        </p:nvPicPr>
        <p:blipFill rotWithShape="1">
          <a:blip r:embed="rId4">
            <a:alphaModFix/>
          </a:blip>
          <a:srcRect b="28936"/>
          <a:stretch/>
        </p:blipFill>
        <p:spPr>
          <a:xfrm>
            <a:off x="6723822" y="3610825"/>
            <a:ext cx="1730821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 descr="Image result for maltose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05047" y="789662"/>
            <a:ext cx="1282354" cy="678599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Shape 88"/>
          <p:cNvSpPr txBox="1"/>
          <p:nvPr/>
        </p:nvSpPr>
        <p:spPr>
          <a:xfrm>
            <a:off x="444000" y="1550887"/>
            <a:ext cx="2053200" cy="41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Glucose (~15%)</a:t>
            </a:r>
          </a:p>
        </p:txBody>
      </p:sp>
      <p:sp>
        <p:nvSpPr>
          <p:cNvPr id="89" name="Shape 89"/>
          <p:cNvSpPr txBox="1"/>
          <p:nvPr/>
        </p:nvSpPr>
        <p:spPr>
          <a:xfrm>
            <a:off x="441050" y="2577875"/>
            <a:ext cx="17259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Maltose (~60%)</a:t>
            </a:r>
          </a:p>
        </p:txBody>
      </p:sp>
      <p:sp>
        <p:nvSpPr>
          <p:cNvPr id="90" name="Shape 90"/>
          <p:cNvSpPr txBox="1"/>
          <p:nvPr/>
        </p:nvSpPr>
        <p:spPr>
          <a:xfrm>
            <a:off x="373100" y="3845550"/>
            <a:ext cx="1861800" cy="67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Maltotriose (~20%)</a:t>
            </a:r>
          </a:p>
        </p:txBody>
      </p:sp>
      <p:pic>
        <p:nvPicPr>
          <p:cNvPr id="91" name="Shape 9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40850" y="1550900"/>
            <a:ext cx="4345475" cy="3425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 descr="Image result for maltose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36822" y="2201212"/>
            <a:ext cx="1282354" cy="678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 descr="Image result for maltotriose"/>
          <p:cNvPicPr preferRelativeResize="0"/>
          <p:nvPr/>
        </p:nvPicPr>
        <p:blipFill rotWithShape="1">
          <a:blip r:embed="rId4">
            <a:alphaModFix/>
          </a:blip>
          <a:srcRect b="28936"/>
          <a:stretch/>
        </p:blipFill>
        <p:spPr>
          <a:xfrm>
            <a:off x="5257972" y="4565825"/>
            <a:ext cx="1730821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Is uptake the limiting reaction?</a:t>
            </a: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242100" y="1169875"/>
            <a:ext cx="57408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">
                <a:solidFill>
                  <a:srgbClr val="2A2A2A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Higher activity did not necessarily ensure faster fermentation. In fact, strains with highest maltose uptake activity (Fig. </a:t>
            </a:r>
            <a:r>
              <a:rPr lang="en" sz="1200">
                <a:solidFill>
                  <a:srgbClr val="006FB7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2C</a:t>
            </a:r>
            <a:r>
              <a:rPr lang="en" sz="1200">
                <a:solidFill>
                  <a:srgbClr val="2A2A2A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) were relatively slow fermenters (A11, A12, A53 and C902; Fig. </a:t>
            </a:r>
            <a:r>
              <a:rPr lang="en" sz="1200">
                <a:solidFill>
                  <a:srgbClr val="006FB7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" sz="1200">
                <a:solidFill>
                  <a:srgbClr val="2A2A2A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).</a:t>
            </a:r>
          </a:p>
        </p:txBody>
      </p:sp>
      <p:pic>
        <p:nvPicPr>
          <p:cNvPr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600" y="2427675"/>
            <a:ext cx="4819949" cy="2462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52575" y="445024"/>
            <a:ext cx="3091424" cy="4643374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/>
          <p:nvPr/>
        </p:nvSpPr>
        <p:spPr>
          <a:xfrm>
            <a:off x="852625" y="2845000"/>
            <a:ext cx="913500" cy="2001000"/>
          </a:xfrm>
          <a:prstGeom prst="rect">
            <a:avLst/>
          </a:prstGeom>
          <a:noFill/>
          <a:ln w="3810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3" name="Shape 103"/>
          <p:cNvSpPr/>
          <p:nvPr/>
        </p:nvSpPr>
        <p:spPr>
          <a:xfrm>
            <a:off x="4780950" y="3201700"/>
            <a:ext cx="352200" cy="1596600"/>
          </a:xfrm>
          <a:prstGeom prst="rect">
            <a:avLst/>
          </a:prstGeom>
          <a:noFill/>
          <a:ln w="3810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311700" y="924250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Zero Trans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/>
          <p:nvPr/>
        </p:nvSpPr>
        <p:spPr>
          <a:xfrm>
            <a:off x="6881925" y="678625"/>
            <a:ext cx="1513849" cy="3907650"/>
          </a:xfrm>
          <a:prstGeom prst="flowChartMagneticDisk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0" name="Shape 110"/>
          <p:cNvSpPr/>
          <p:nvPr/>
        </p:nvSpPr>
        <p:spPr>
          <a:xfrm>
            <a:off x="6881925" y="1757450"/>
            <a:ext cx="1513849" cy="2828824"/>
          </a:xfrm>
          <a:prstGeom prst="flowChartMagneticDisk">
            <a:avLst/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Measuring Uptake</a:t>
            </a:r>
          </a:p>
        </p:txBody>
      </p:sp>
      <p:pic>
        <p:nvPicPr>
          <p:cNvPr id="112" name="Shape 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125" y="1343800"/>
            <a:ext cx="3334475" cy="1970899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Shape 113"/>
          <p:cNvSpPr/>
          <p:nvPr/>
        </p:nvSpPr>
        <p:spPr>
          <a:xfrm>
            <a:off x="7786750" y="2166500"/>
            <a:ext cx="295800" cy="287100"/>
          </a:xfrm>
          <a:prstGeom prst="hexagon">
            <a:avLst>
              <a:gd name="adj" fmla="val 25000"/>
              <a:gd name="vf" fmla="val 115470"/>
            </a:avLst>
          </a:prstGeom>
          <a:noFill/>
          <a:ln w="28575" cap="flat" cmpd="sng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4" name="Shape 114"/>
          <p:cNvSpPr/>
          <p:nvPr/>
        </p:nvSpPr>
        <p:spPr>
          <a:xfrm>
            <a:off x="7108125" y="2758000"/>
            <a:ext cx="722100" cy="743400"/>
          </a:xfrm>
          <a:prstGeom prst="ellipse">
            <a:avLst/>
          </a:prstGeom>
          <a:solidFill>
            <a:srgbClr val="F1C23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5" name="Shape 115"/>
          <p:cNvSpPr/>
          <p:nvPr/>
        </p:nvSpPr>
        <p:spPr>
          <a:xfrm flipH="1">
            <a:off x="7553506" y="2793775"/>
            <a:ext cx="170700" cy="168600"/>
          </a:xfrm>
          <a:prstGeom prst="ellipse">
            <a:avLst/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16" name="Shape 116"/>
          <p:cNvCxnSpPr>
            <a:stCxn id="113" idx="2"/>
          </p:cNvCxnSpPr>
          <p:nvPr/>
        </p:nvCxnSpPr>
        <p:spPr>
          <a:xfrm flipH="1">
            <a:off x="7551925" y="2453599"/>
            <a:ext cx="306600" cy="6264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117" name="Shape 1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430922"/>
            <a:ext cx="6484300" cy="1712586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Shape 118"/>
          <p:cNvSpPr txBox="1"/>
          <p:nvPr/>
        </p:nvSpPr>
        <p:spPr>
          <a:xfrm>
            <a:off x="866775" y="2981362"/>
            <a:ext cx="2314500" cy="38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" dirty="0">
                <a:solidFill>
                  <a:schemeClr val="accent1"/>
                </a:solidFill>
              </a:rPr>
              <a:t>-Magalahaes et al. </a:t>
            </a:r>
          </a:p>
        </p:txBody>
      </p:sp>
      <p:sp>
        <p:nvSpPr>
          <p:cNvPr id="119" name="Shape 119"/>
          <p:cNvSpPr txBox="1"/>
          <p:nvPr/>
        </p:nvSpPr>
        <p:spPr>
          <a:xfrm>
            <a:off x="6581775" y="4857750"/>
            <a:ext cx="2095500" cy="28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" dirty="0">
                <a:solidFill>
                  <a:schemeClr val="accent1"/>
                </a:solidFill>
              </a:rPr>
              <a:t>-Alves et al.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Measuring Uptake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Proton Measurement</a:t>
            </a:r>
          </a:p>
        </p:txBody>
      </p:sp>
      <p:sp>
        <p:nvSpPr>
          <p:cNvPr id="126" name="Shape 126"/>
          <p:cNvSpPr/>
          <p:nvPr/>
        </p:nvSpPr>
        <p:spPr>
          <a:xfrm>
            <a:off x="7522074" y="1475316"/>
            <a:ext cx="1185850" cy="2803823"/>
          </a:xfrm>
          <a:prstGeom prst="flowChartMagneticDisk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7" name="Shape 127"/>
          <p:cNvSpPr/>
          <p:nvPr/>
        </p:nvSpPr>
        <p:spPr>
          <a:xfrm>
            <a:off x="7522074" y="2249397"/>
            <a:ext cx="1185850" cy="2029743"/>
          </a:xfrm>
          <a:prstGeom prst="flowChartMagneticDisk">
            <a:avLst/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8" name="Shape 128"/>
          <p:cNvSpPr/>
          <p:nvPr/>
        </p:nvSpPr>
        <p:spPr>
          <a:xfrm>
            <a:off x="7733340" y="3398059"/>
            <a:ext cx="565800" cy="533400"/>
          </a:xfrm>
          <a:prstGeom prst="ellipse">
            <a:avLst/>
          </a:prstGeom>
          <a:solidFill>
            <a:srgbClr val="F1C23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9" name="Shape 129"/>
          <p:cNvSpPr/>
          <p:nvPr/>
        </p:nvSpPr>
        <p:spPr>
          <a:xfrm>
            <a:off x="6625176" y="1406650"/>
            <a:ext cx="1356946" cy="1885213"/>
          </a:xfrm>
          <a:custGeom>
            <a:avLst/>
            <a:gdLst/>
            <a:ahLst/>
            <a:cxnLst/>
            <a:rect l="0" t="0" r="0" b="0"/>
            <a:pathLst>
              <a:path w="69285" h="105099" extrusionOk="0">
                <a:moveTo>
                  <a:pt x="62852" y="78998"/>
                </a:moveTo>
                <a:cubicBezTo>
                  <a:pt x="68460" y="64721"/>
                  <a:pt x="69676" y="48737"/>
                  <a:pt x="69116" y="33409"/>
                </a:cubicBezTo>
                <a:cubicBezTo>
                  <a:pt x="68787" y="24439"/>
                  <a:pt x="67774" y="14572"/>
                  <a:pt x="62504" y="7308"/>
                </a:cubicBezTo>
                <a:cubicBezTo>
                  <a:pt x="58934" y="2388"/>
                  <a:pt x="51876" y="0"/>
                  <a:pt x="45799" y="0"/>
                </a:cubicBezTo>
                <a:cubicBezTo>
                  <a:pt x="35103" y="0"/>
                  <a:pt x="25777" y="13700"/>
                  <a:pt x="24918" y="24361"/>
                </a:cubicBezTo>
                <a:cubicBezTo>
                  <a:pt x="23447" y="42597"/>
                  <a:pt x="31570" y="60758"/>
                  <a:pt x="30139" y="78998"/>
                </a:cubicBezTo>
                <a:cubicBezTo>
                  <a:pt x="29833" y="82885"/>
                  <a:pt x="28945" y="87759"/>
                  <a:pt x="25614" y="89787"/>
                </a:cubicBezTo>
                <a:cubicBezTo>
                  <a:pt x="20014" y="93195"/>
                  <a:pt x="12612" y="92009"/>
                  <a:pt x="6474" y="94311"/>
                </a:cubicBezTo>
                <a:cubicBezTo>
                  <a:pt x="2633" y="95751"/>
                  <a:pt x="-1276" y="101430"/>
                  <a:pt x="558" y="105099"/>
                </a:cubicBez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130" name="Shape 130"/>
          <p:cNvSpPr/>
          <p:nvPr/>
        </p:nvSpPr>
        <p:spPr>
          <a:xfrm>
            <a:off x="5845525" y="3291920"/>
            <a:ext cx="1029300" cy="1142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1" name="Shape 131"/>
          <p:cNvSpPr txBox="1"/>
          <p:nvPr/>
        </p:nvSpPr>
        <p:spPr>
          <a:xfrm>
            <a:off x="5975010" y="3429254"/>
            <a:ext cx="776999" cy="3120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pH: 6</a:t>
            </a:r>
          </a:p>
        </p:txBody>
      </p:sp>
      <p:sp>
        <p:nvSpPr>
          <p:cNvPr id="132" name="Shape 132"/>
          <p:cNvSpPr/>
          <p:nvPr/>
        </p:nvSpPr>
        <p:spPr>
          <a:xfrm>
            <a:off x="7937809" y="3316908"/>
            <a:ext cx="102000" cy="168600"/>
          </a:xfrm>
          <a:prstGeom prst="ellipse">
            <a:avLst/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3" name="Shape 133"/>
          <p:cNvSpPr/>
          <p:nvPr/>
        </p:nvSpPr>
        <p:spPr>
          <a:xfrm>
            <a:off x="8346729" y="3167071"/>
            <a:ext cx="156600" cy="149700"/>
          </a:xfrm>
          <a:prstGeom prst="mathPlus">
            <a:avLst>
              <a:gd name="adj1" fmla="val 2352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4" name="Shape 134"/>
          <p:cNvSpPr/>
          <p:nvPr/>
        </p:nvSpPr>
        <p:spPr>
          <a:xfrm>
            <a:off x="8415594" y="3512193"/>
            <a:ext cx="156600" cy="149700"/>
          </a:xfrm>
          <a:prstGeom prst="mathPlus">
            <a:avLst>
              <a:gd name="adj1" fmla="val 2352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5" name="Shape 135"/>
          <p:cNvSpPr/>
          <p:nvPr/>
        </p:nvSpPr>
        <p:spPr>
          <a:xfrm>
            <a:off x="8463234" y="2920854"/>
            <a:ext cx="156600" cy="149700"/>
          </a:xfrm>
          <a:prstGeom prst="mathPlus">
            <a:avLst>
              <a:gd name="adj1" fmla="val 2352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/>
          <p:nvPr/>
        </p:nvSpPr>
        <p:spPr>
          <a:xfrm>
            <a:off x="8036627" y="4007020"/>
            <a:ext cx="156600" cy="149700"/>
          </a:xfrm>
          <a:prstGeom prst="mathPlus">
            <a:avLst>
              <a:gd name="adj1" fmla="val 2352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7" name="Shape 137"/>
          <p:cNvSpPr/>
          <p:nvPr/>
        </p:nvSpPr>
        <p:spPr>
          <a:xfrm>
            <a:off x="8081375" y="3017253"/>
            <a:ext cx="156600" cy="149700"/>
          </a:xfrm>
          <a:prstGeom prst="mathPlus">
            <a:avLst>
              <a:gd name="adj1" fmla="val 2352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8463219" y="3857315"/>
            <a:ext cx="156600" cy="149700"/>
          </a:xfrm>
          <a:prstGeom prst="mathPlus">
            <a:avLst>
              <a:gd name="adj1" fmla="val 2352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9" name="Shape 139"/>
          <p:cNvSpPr/>
          <p:nvPr/>
        </p:nvSpPr>
        <p:spPr>
          <a:xfrm>
            <a:off x="7781064" y="3017253"/>
            <a:ext cx="156600" cy="149700"/>
          </a:xfrm>
          <a:prstGeom prst="mathPlus">
            <a:avLst>
              <a:gd name="adj1" fmla="val 2352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40" name="Shape 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733153"/>
            <a:ext cx="5429250" cy="1433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/>
        </p:nvSpPr>
        <p:spPr>
          <a:xfrm>
            <a:off x="2146349" y="703791"/>
            <a:ext cx="1185850" cy="2803823"/>
          </a:xfrm>
          <a:prstGeom prst="flowChartMagneticDisk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6" name="Shape 146"/>
          <p:cNvSpPr/>
          <p:nvPr/>
        </p:nvSpPr>
        <p:spPr>
          <a:xfrm>
            <a:off x="2146349" y="1477872"/>
            <a:ext cx="1185850" cy="2029743"/>
          </a:xfrm>
          <a:prstGeom prst="flowChartMagneticDisk">
            <a:avLst/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7" name="Shape 147"/>
          <p:cNvSpPr/>
          <p:nvPr/>
        </p:nvSpPr>
        <p:spPr>
          <a:xfrm>
            <a:off x="2357615" y="2626534"/>
            <a:ext cx="565800" cy="533400"/>
          </a:xfrm>
          <a:prstGeom prst="ellipse">
            <a:avLst/>
          </a:prstGeom>
          <a:solidFill>
            <a:srgbClr val="F1C23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8" name="Shape 148"/>
          <p:cNvSpPr/>
          <p:nvPr/>
        </p:nvSpPr>
        <p:spPr>
          <a:xfrm>
            <a:off x="1249451" y="635125"/>
            <a:ext cx="1356946" cy="1885213"/>
          </a:xfrm>
          <a:custGeom>
            <a:avLst/>
            <a:gdLst/>
            <a:ahLst/>
            <a:cxnLst/>
            <a:rect l="0" t="0" r="0" b="0"/>
            <a:pathLst>
              <a:path w="69285" h="105099" extrusionOk="0">
                <a:moveTo>
                  <a:pt x="62852" y="78998"/>
                </a:moveTo>
                <a:cubicBezTo>
                  <a:pt x="68460" y="64721"/>
                  <a:pt x="69676" y="48737"/>
                  <a:pt x="69116" y="33409"/>
                </a:cubicBezTo>
                <a:cubicBezTo>
                  <a:pt x="68787" y="24439"/>
                  <a:pt x="67774" y="14572"/>
                  <a:pt x="62504" y="7308"/>
                </a:cubicBezTo>
                <a:cubicBezTo>
                  <a:pt x="58934" y="2388"/>
                  <a:pt x="51876" y="0"/>
                  <a:pt x="45799" y="0"/>
                </a:cubicBezTo>
                <a:cubicBezTo>
                  <a:pt x="35103" y="0"/>
                  <a:pt x="25777" y="13700"/>
                  <a:pt x="24918" y="24361"/>
                </a:cubicBezTo>
                <a:cubicBezTo>
                  <a:pt x="23447" y="42597"/>
                  <a:pt x="31570" y="60758"/>
                  <a:pt x="30139" y="78998"/>
                </a:cubicBezTo>
                <a:cubicBezTo>
                  <a:pt x="29833" y="82885"/>
                  <a:pt x="28945" y="87759"/>
                  <a:pt x="25614" y="89787"/>
                </a:cubicBezTo>
                <a:cubicBezTo>
                  <a:pt x="20014" y="93195"/>
                  <a:pt x="12612" y="92009"/>
                  <a:pt x="6474" y="94311"/>
                </a:cubicBezTo>
                <a:cubicBezTo>
                  <a:pt x="2633" y="95751"/>
                  <a:pt x="-1276" y="101430"/>
                  <a:pt x="558" y="105099"/>
                </a:cubicBez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149" name="Shape 149"/>
          <p:cNvSpPr/>
          <p:nvPr/>
        </p:nvSpPr>
        <p:spPr>
          <a:xfrm>
            <a:off x="469800" y="2520395"/>
            <a:ext cx="1029300" cy="1142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0" name="Shape 150"/>
          <p:cNvSpPr txBox="1"/>
          <p:nvPr/>
        </p:nvSpPr>
        <p:spPr>
          <a:xfrm>
            <a:off x="599285" y="2657729"/>
            <a:ext cx="777000" cy="3120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pH: 6</a:t>
            </a:r>
          </a:p>
        </p:txBody>
      </p:sp>
      <p:sp>
        <p:nvSpPr>
          <p:cNvPr id="151" name="Shape 151"/>
          <p:cNvSpPr/>
          <p:nvPr/>
        </p:nvSpPr>
        <p:spPr>
          <a:xfrm>
            <a:off x="2562084" y="2545383"/>
            <a:ext cx="102000" cy="168600"/>
          </a:xfrm>
          <a:prstGeom prst="ellipse">
            <a:avLst/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2" name="Shape 152"/>
          <p:cNvSpPr/>
          <p:nvPr/>
        </p:nvSpPr>
        <p:spPr>
          <a:xfrm>
            <a:off x="2971004" y="2395546"/>
            <a:ext cx="156600" cy="149700"/>
          </a:xfrm>
          <a:prstGeom prst="mathPlus">
            <a:avLst>
              <a:gd name="adj1" fmla="val 2352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3" name="Shape 153"/>
          <p:cNvSpPr/>
          <p:nvPr/>
        </p:nvSpPr>
        <p:spPr>
          <a:xfrm>
            <a:off x="3053019" y="2777743"/>
            <a:ext cx="156600" cy="149700"/>
          </a:xfrm>
          <a:prstGeom prst="mathPlus">
            <a:avLst>
              <a:gd name="adj1" fmla="val 2352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4" name="Shape 154"/>
          <p:cNvSpPr/>
          <p:nvPr/>
        </p:nvSpPr>
        <p:spPr>
          <a:xfrm>
            <a:off x="3090384" y="2139804"/>
            <a:ext cx="156600" cy="149700"/>
          </a:xfrm>
          <a:prstGeom prst="mathPlus">
            <a:avLst>
              <a:gd name="adj1" fmla="val 2352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5" name="Shape 155"/>
          <p:cNvSpPr/>
          <p:nvPr/>
        </p:nvSpPr>
        <p:spPr>
          <a:xfrm>
            <a:off x="2660902" y="3235495"/>
            <a:ext cx="156600" cy="149699"/>
          </a:xfrm>
          <a:prstGeom prst="mathPlus">
            <a:avLst>
              <a:gd name="adj1" fmla="val 2352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6" name="Shape 156"/>
          <p:cNvSpPr/>
          <p:nvPr/>
        </p:nvSpPr>
        <p:spPr>
          <a:xfrm>
            <a:off x="2705650" y="2245728"/>
            <a:ext cx="156600" cy="149700"/>
          </a:xfrm>
          <a:prstGeom prst="mathPlus">
            <a:avLst>
              <a:gd name="adj1" fmla="val 2352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7" name="Shape 157"/>
          <p:cNvSpPr/>
          <p:nvPr/>
        </p:nvSpPr>
        <p:spPr>
          <a:xfrm>
            <a:off x="3053019" y="3159940"/>
            <a:ext cx="156600" cy="149700"/>
          </a:xfrm>
          <a:prstGeom prst="mathPlus">
            <a:avLst>
              <a:gd name="adj1" fmla="val 2352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8" name="Shape 158"/>
          <p:cNvSpPr/>
          <p:nvPr/>
        </p:nvSpPr>
        <p:spPr>
          <a:xfrm>
            <a:off x="2405339" y="2245728"/>
            <a:ext cx="156600" cy="149700"/>
          </a:xfrm>
          <a:prstGeom prst="mathPlus">
            <a:avLst>
              <a:gd name="adj1" fmla="val 2352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9" name="Shape 159"/>
          <p:cNvSpPr/>
          <p:nvPr/>
        </p:nvSpPr>
        <p:spPr>
          <a:xfrm>
            <a:off x="5655999" y="875404"/>
            <a:ext cx="1185850" cy="2803823"/>
          </a:xfrm>
          <a:prstGeom prst="flowChartMagneticDisk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0" name="Shape 160"/>
          <p:cNvSpPr/>
          <p:nvPr/>
        </p:nvSpPr>
        <p:spPr>
          <a:xfrm>
            <a:off x="5655999" y="1649484"/>
            <a:ext cx="1185850" cy="2029743"/>
          </a:xfrm>
          <a:prstGeom prst="flowChartMagneticDisk">
            <a:avLst/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1" name="Shape 161"/>
          <p:cNvSpPr/>
          <p:nvPr/>
        </p:nvSpPr>
        <p:spPr>
          <a:xfrm>
            <a:off x="5867265" y="2798147"/>
            <a:ext cx="565800" cy="533400"/>
          </a:xfrm>
          <a:prstGeom prst="ellipse">
            <a:avLst/>
          </a:prstGeom>
          <a:solidFill>
            <a:srgbClr val="F1C23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2" name="Shape 162"/>
          <p:cNvSpPr/>
          <p:nvPr/>
        </p:nvSpPr>
        <p:spPr>
          <a:xfrm>
            <a:off x="4759101" y="806737"/>
            <a:ext cx="1356946" cy="1885213"/>
          </a:xfrm>
          <a:custGeom>
            <a:avLst/>
            <a:gdLst/>
            <a:ahLst/>
            <a:cxnLst/>
            <a:rect l="0" t="0" r="0" b="0"/>
            <a:pathLst>
              <a:path w="69285" h="105099" extrusionOk="0">
                <a:moveTo>
                  <a:pt x="62852" y="78998"/>
                </a:moveTo>
                <a:cubicBezTo>
                  <a:pt x="68460" y="64721"/>
                  <a:pt x="69676" y="48737"/>
                  <a:pt x="69116" y="33409"/>
                </a:cubicBezTo>
                <a:cubicBezTo>
                  <a:pt x="68787" y="24439"/>
                  <a:pt x="67774" y="14572"/>
                  <a:pt x="62504" y="7308"/>
                </a:cubicBezTo>
                <a:cubicBezTo>
                  <a:pt x="58934" y="2388"/>
                  <a:pt x="51876" y="0"/>
                  <a:pt x="45799" y="0"/>
                </a:cubicBezTo>
                <a:cubicBezTo>
                  <a:pt x="35103" y="0"/>
                  <a:pt x="25777" y="13700"/>
                  <a:pt x="24918" y="24361"/>
                </a:cubicBezTo>
                <a:cubicBezTo>
                  <a:pt x="23447" y="42597"/>
                  <a:pt x="31570" y="60758"/>
                  <a:pt x="30139" y="78998"/>
                </a:cubicBezTo>
                <a:cubicBezTo>
                  <a:pt x="29833" y="82885"/>
                  <a:pt x="28945" y="87759"/>
                  <a:pt x="25614" y="89787"/>
                </a:cubicBezTo>
                <a:cubicBezTo>
                  <a:pt x="20014" y="93195"/>
                  <a:pt x="12612" y="92009"/>
                  <a:pt x="6474" y="94311"/>
                </a:cubicBezTo>
                <a:cubicBezTo>
                  <a:pt x="2633" y="95751"/>
                  <a:pt x="-1276" y="101430"/>
                  <a:pt x="558" y="105099"/>
                </a:cubicBez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163" name="Shape 163"/>
          <p:cNvSpPr/>
          <p:nvPr/>
        </p:nvSpPr>
        <p:spPr>
          <a:xfrm>
            <a:off x="3979450" y="2692008"/>
            <a:ext cx="1029300" cy="1142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4" name="Shape 164"/>
          <p:cNvSpPr txBox="1"/>
          <p:nvPr/>
        </p:nvSpPr>
        <p:spPr>
          <a:xfrm>
            <a:off x="4108935" y="2829341"/>
            <a:ext cx="777000" cy="3120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pH: 6</a:t>
            </a:r>
          </a:p>
        </p:txBody>
      </p:sp>
      <p:sp>
        <p:nvSpPr>
          <p:cNvPr id="165" name="Shape 165"/>
          <p:cNvSpPr/>
          <p:nvPr/>
        </p:nvSpPr>
        <p:spPr>
          <a:xfrm>
            <a:off x="6071734" y="2716995"/>
            <a:ext cx="102000" cy="168600"/>
          </a:xfrm>
          <a:prstGeom prst="ellipse">
            <a:avLst/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6" name="Shape 166"/>
          <p:cNvSpPr/>
          <p:nvPr/>
        </p:nvSpPr>
        <p:spPr>
          <a:xfrm>
            <a:off x="6480654" y="2567159"/>
            <a:ext cx="156599" cy="149700"/>
          </a:xfrm>
          <a:prstGeom prst="mathPlus">
            <a:avLst>
              <a:gd name="adj1" fmla="val 2352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7" name="Shape 167"/>
          <p:cNvSpPr/>
          <p:nvPr/>
        </p:nvSpPr>
        <p:spPr>
          <a:xfrm>
            <a:off x="6562669" y="2949356"/>
            <a:ext cx="156600" cy="149700"/>
          </a:xfrm>
          <a:prstGeom prst="mathPlus">
            <a:avLst>
              <a:gd name="adj1" fmla="val 2352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8" name="Shape 168"/>
          <p:cNvSpPr/>
          <p:nvPr/>
        </p:nvSpPr>
        <p:spPr>
          <a:xfrm>
            <a:off x="6600034" y="2311416"/>
            <a:ext cx="156600" cy="149700"/>
          </a:xfrm>
          <a:prstGeom prst="mathPlus">
            <a:avLst>
              <a:gd name="adj1" fmla="val 2352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9" name="Shape 169"/>
          <p:cNvSpPr/>
          <p:nvPr/>
        </p:nvSpPr>
        <p:spPr>
          <a:xfrm>
            <a:off x="6170552" y="3407108"/>
            <a:ext cx="156600" cy="149700"/>
          </a:xfrm>
          <a:prstGeom prst="mathPlus">
            <a:avLst>
              <a:gd name="adj1" fmla="val 2352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0" name="Shape 170"/>
          <p:cNvSpPr/>
          <p:nvPr/>
        </p:nvSpPr>
        <p:spPr>
          <a:xfrm>
            <a:off x="6215300" y="2417340"/>
            <a:ext cx="156600" cy="149700"/>
          </a:xfrm>
          <a:prstGeom prst="mathPlus">
            <a:avLst>
              <a:gd name="adj1" fmla="val 2352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1" name="Shape 171"/>
          <p:cNvSpPr/>
          <p:nvPr/>
        </p:nvSpPr>
        <p:spPr>
          <a:xfrm>
            <a:off x="6562669" y="3331553"/>
            <a:ext cx="156600" cy="149700"/>
          </a:xfrm>
          <a:prstGeom prst="mathPlus">
            <a:avLst>
              <a:gd name="adj1" fmla="val 2352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2" name="Shape 172"/>
          <p:cNvSpPr/>
          <p:nvPr/>
        </p:nvSpPr>
        <p:spPr>
          <a:xfrm>
            <a:off x="6022914" y="2400740"/>
            <a:ext cx="156600" cy="149700"/>
          </a:xfrm>
          <a:prstGeom prst="mathPlus">
            <a:avLst>
              <a:gd name="adj1" fmla="val 2352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/>
          <p:nvPr/>
        </p:nvSpPr>
        <p:spPr>
          <a:xfrm>
            <a:off x="6407662" y="2417900"/>
            <a:ext cx="156600" cy="1497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4" name="Shape 174"/>
          <p:cNvSpPr/>
          <p:nvPr/>
        </p:nvSpPr>
        <p:spPr>
          <a:xfrm>
            <a:off x="5818600" y="2572900"/>
            <a:ext cx="156600" cy="1497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5" name="Shape 175"/>
          <p:cNvSpPr/>
          <p:nvPr/>
        </p:nvSpPr>
        <p:spPr>
          <a:xfrm>
            <a:off x="6407675" y="3235500"/>
            <a:ext cx="156600" cy="1497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6" name="Shape 176"/>
          <p:cNvSpPr/>
          <p:nvPr/>
        </p:nvSpPr>
        <p:spPr>
          <a:xfrm>
            <a:off x="6480650" y="2758250"/>
            <a:ext cx="156600" cy="1497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7" name="Shape 177"/>
          <p:cNvSpPr/>
          <p:nvPr/>
        </p:nvSpPr>
        <p:spPr>
          <a:xfrm>
            <a:off x="6125077" y="2910640"/>
            <a:ext cx="156600" cy="149700"/>
          </a:xfrm>
          <a:prstGeom prst="mathPlus">
            <a:avLst>
              <a:gd name="adj1" fmla="val 2352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/>
          <p:nvPr/>
        </p:nvSpPr>
        <p:spPr>
          <a:xfrm>
            <a:off x="5920762" y="3082800"/>
            <a:ext cx="156600" cy="1497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9" name="Shape 179"/>
          <p:cNvSpPr txBox="1"/>
          <p:nvPr/>
        </p:nvSpPr>
        <p:spPr>
          <a:xfrm>
            <a:off x="4105610" y="2829341"/>
            <a:ext cx="777000" cy="3120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pH: 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Re-Run with Proton</a:t>
            </a:r>
          </a:p>
        </p:txBody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If they agree, something else is the rate limiter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If they disagree, one method is not accurate.</a:t>
            </a:r>
          </a:p>
        </p:txBody>
      </p:sp>
      <p:sp>
        <p:nvSpPr>
          <p:cNvPr id="186" name="Shape 186"/>
          <p:cNvSpPr/>
          <p:nvPr/>
        </p:nvSpPr>
        <p:spPr>
          <a:xfrm>
            <a:off x="1043100" y="2438400"/>
            <a:ext cx="976200" cy="2405050"/>
          </a:xfrm>
          <a:prstGeom prst="flowChartMagneticDisk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7" name="Shape 187"/>
          <p:cNvSpPr/>
          <p:nvPr/>
        </p:nvSpPr>
        <p:spPr>
          <a:xfrm>
            <a:off x="1043100" y="3102386"/>
            <a:ext cx="976200" cy="1741063"/>
          </a:xfrm>
          <a:prstGeom prst="flowChartMagneticDisk">
            <a:avLst/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8" name="Shape 188"/>
          <p:cNvSpPr/>
          <p:nvPr/>
        </p:nvSpPr>
        <p:spPr>
          <a:xfrm>
            <a:off x="1626572" y="3354145"/>
            <a:ext cx="190799" cy="176700"/>
          </a:xfrm>
          <a:prstGeom prst="hexagon">
            <a:avLst>
              <a:gd name="adj" fmla="val 25000"/>
              <a:gd name="vf" fmla="val 115470"/>
            </a:avLst>
          </a:prstGeom>
          <a:noFill/>
          <a:ln w="28575" cap="flat" cmpd="sng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9" name="Shape 189"/>
          <p:cNvSpPr/>
          <p:nvPr/>
        </p:nvSpPr>
        <p:spPr>
          <a:xfrm>
            <a:off x="1188964" y="3718197"/>
            <a:ext cx="465600" cy="457500"/>
          </a:xfrm>
          <a:prstGeom prst="ellipse">
            <a:avLst/>
          </a:prstGeom>
          <a:solidFill>
            <a:srgbClr val="F1C23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0" name="Shape 190"/>
          <p:cNvSpPr/>
          <p:nvPr/>
        </p:nvSpPr>
        <p:spPr>
          <a:xfrm flipH="1">
            <a:off x="1476141" y="3740216"/>
            <a:ext cx="110100" cy="103800"/>
          </a:xfrm>
          <a:prstGeom prst="ellipse">
            <a:avLst/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91" name="Shape 191"/>
          <p:cNvCxnSpPr>
            <a:stCxn id="188" idx="2"/>
          </p:cNvCxnSpPr>
          <p:nvPr/>
        </p:nvCxnSpPr>
        <p:spPr>
          <a:xfrm flipH="1">
            <a:off x="1473047" y="3530845"/>
            <a:ext cx="197700" cy="3855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92" name="Shape 192"/>
          <p:cNvSpPr/>
          <p:nvPr/>
        </p:nvSpPr>
        <p:spPr>
          <a:xfrm>
            <a:off x="4933434" y="2521730"/>
            <a:ext cx="1048265" cy="2331754"/>
          </a:xfrm>
          <a:prstGeom prst="flowChartMagneticDisk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3" name="Shape 193"/>
          <p:cNvSpPr/>
          <p:nvPr/>
        </p:nvSpPr>
        <p:spPr>
          <a:xfrm>
            <a:off x="4933434" y="3165482"/>
            <a:ext cx="1048265" cy="1688003"/>
          </a:xfrm>
          <a:prstGeom prst="flowChartMagneticDisk">
            <a:avLst/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4" name="Shape 194"/>
          <p:cNvSpPr/>
          <p:nvPr/>
        </p:nvSpPr>
        <p:spPr>
          <a:xfrm>
            <a:off x="5120187" y="4120748"/>
            <a:ext cx="500400" cy="443700"/>
          </a:xfrm>
          <a:prstGeom prst="ellipse">
            <a:avLst/>
          </a:prstGeom>
          <a:solidFill>
            <a:srgbClr val="F1C23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5" name="Shape 195"/>
          <p:cNvSpPr/>
          <p:nvPr/>
        </p:nvSpPr>
        <p:spPr>
          <a:xfrm>
            <a:off x="4140594" y="2464625"/>
            <a:ext cx="1199496" cy="1567814"/>
          </a:xfrm>
          <a:custGeom>
            <a:avLst/>
            <a:gdLst/>
            <a:ahLst/>
            <a:cxnLst/>
            <a:rect l="0" t="0" r="0" b="0"/>
            <a:pathLst>
              <a:path w="69285" h="105099" extrusionOk="0">
                <a:moveTo>
                  <a:pt x="62852" y="78998"/>
                </a:moveTo>
                <a:cubicBezTo>
                  <a:pt x="68460" y="64721"/>
                  <a:pt x="69676" y="48737"/>
                  <a:pt x="69116" y="33409"/>
                </a:cubicBezTo>
                <a:cubicBezTo>
                  <a:pt x="68787" y="24439"/>
                  <a:pt x="67774" y="14572"/>
                  <a:pt x="62504" y="7308"/>
                </a:cubicBezTo>
                <a:cubicBezTo>
                  <a:pt x="58934" y="2388"/>
                  <a:pt x="51876" y="0"/>
                  <a:pt x="45799" y="0"/>
                </a:cubicBezTo>
                <a:cubicBezTo>
                  <a:pt x="35103" y="0"/>
                  <a:pt x="25777" y="13700"/>
                  <a:pt x="24918" y="24361"/>
                </a:cubicBezTo>
                <a:cubicBezTo>
                  <a:pt x="23447" y="42597"/>
                  <a:pt x="31570" y="60758"/>
                  <a:pt x="30139" y="78998"/>
                </a:cubicBezTo>
                <a:cubicBezTo>
                  <a:pt x="29833" y="82885"/>
                  <a:pt x="28945" y="87759"/>
                  <a:pt x="25614" y="89787"/>
                </a:cubicBezTo>
                <a:cubicBezTo>
                  <a:pt x="20014" y="93195"/>
                  <a:pt x="12612" y="92009"/>
                  <a:pt x="6474" y="94311"/>
                </a:cubicBezTo>
                <a:cubicBezTo>
                  <a:pt x="2633" y="95751"/>
                  <a:pt x="-1276" y="101430"/>
                  <a:pt x="558" y="105099"/>
                </a:cubicBez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196" name="Shape 196"/>
          <p:cNvSpPr/>
          <p:nvPr/>
        </p:nvSpPr>
        <p:spPr>
          <a:xfrm>
            <a:off x="3451400" y="4032479"/>
            <a:ext cx="909600" cy="950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7" name="Shape 197"/>
          <p:cNvSpPr txBox="1"/>
          <p:nvPr/>
        </p:nvSpPr>
        <p:spPr>
          <a:xfrm>
            <a:off x="3565862" y="4146690"/>
            <a:ext cx="687000" cy="2595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pH: 6</a:t>
            </a:r>
          </a:p>
        </p:txBody>
      </p:sp>
      <p:sp>
        <p:nvSpPr>
          <p:cNvPr id="198" name="Shape 198"/>
          <p:cNvSpPr/>
          <p:nvPr/>
        </p:nvSpPr>
        <p:spPr>
          <a:xfrm>
            <a:off x="5300934" y="4053260"/>
            <a:ext cx="90000" cy="140100"/>
          </a:xfrm>
          <a:prstGeom prst="ellipse">
            <a:avLst/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9" name="Shape 199"/>
          <p:cNvSpPr/>
          <p:nvPr/>
        </p:nvSpPr>
        <p:spPr>
          <a:xfrm>
            <a:off x="5662411" y="3928651"/>
            <a:ext cx="138600" cy="124500"/>
          </a:xfrm>
          <a:prstGeom prst="mathPlus">
            <a:avLst>
              <a:gd name="adj1" fmla="val 2352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0" name="Shape 200"/>
          <p:cNvSpPr/>
          <p:nvPr/>
        </p:nvSpPr>
        <p:spPr>
          <a:xfrm>
            <a:off x="5723286" y="4215666"/>
            <a:ext cx="138600" cy="124500"/>
          </a:xfrm>
          <a:prstGeom prst="mathPlus">
            <a:avLst>
              <a:gd name="adj1" fmla="val 2352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1" name="Shape 201"/>
          <p:cNvSpPr/>
          <p:nvPr/>
        </p:nvSpPr>
        <p:spPr>
          <a:xfrm>
            <a:off x="5765399" y="3723888"/>
            <a:ext cx="138600" cy="124500"/>
          </a:xfrm>
          <a:prstGeom prst="mathPlus">
            <a:avLst>
              <a:gd name="adj1" fmla="val 2352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2" name="Shape 202"/>
          <p:cNvSpPr/>
          <p:nvPr/>
        </p:nvSpPr>
        <p:spPr>
          <a:xfrm>
            <a:off x="5388287" y="4627180"/>
            <a:ext cx="138600" cy="124500"/>
          </a:xfrm>
          <a:prstGeom prst="mathPlus">
            <a:avLst>
              <a:gd name="adj1" fmla="val 2352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3" name="Shape 203"/>
          <p:cNvSpPr/>
          <p:nvPr/>
        </p:nvSpPr>
        <p:spPr>
          <a:xfrm>
            <a:off x="5427843" y="3804056"/>
            <a:ext cx="138600" cy="124500"/>
          </a:xfrm>
          <a:prstGeom prst="mathPlus">
            <a:avLst>
              <a:gd name="adj1" fmla="val 2352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4" name="Shape 204"/>
          <p:cNvSpPr/>
          <p:nvPr/>
        </p:nvSpPr>
        <p:spPr>
          <a:xfrm>
            <a:off x="5765385" y="4502681"/>
            <a:ext cx="138600" cy="124500"/>
          </a:xfrm>
          <a:prstGeom prst="mathPlus">
            <a:avLst>
              <a:gd name="adj1" fmla="val 2352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5" name="Shape 205"/>
          <p:cNvSpPr/>
          <p:nvPr/>
        </p:nvSpPr>
        <p:spPr>
          <a:xfrm>
            <a:off x="5162375" y="3804056"/>
            <a:ext cx="138600" cy="124500"/>
          </a:xfrm>
          <a:prstGeom prst="mathPlus">
            <a:avLst>
              <a:gd name="adj1" fmla="val 2352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each-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288</Words>
  <Application>Microsoft Office PowerPoint</Application>
  <PresentationFormat>On-screen Show (16:9)</PresentationFormat>
  <Paragraphs>44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Amatic SC</vt:lpstr>
      <vt:lpstr>Times New Roman</vt:lpstr>
      <vt:lpstr>Source Code Pro</vt:lpstr>
      <vt:lpstr>beach-day</vt:lpstr>
      <vt:lpstr>Maltose and Maltotriose Use by Different Saccharomyces Clades</vt:lpstr>
      <vt:lpstr>Saccharomyces cerevisiae</vt:lpstr>
      <vt:lpstr>Clades</vt:lpstr>
      <vt:lpstr>Beer Wort and Sugars </vt:lpstr>
      <vt:lpstr>Is uptake the limiting reaction?</vt:lpstr>
      <vt:lpstr>Measuring Uptake</vt:lpstr>
      <vt:lpstr>Measuring Uptake</vt:lpstr>
      <vt:lpstr>PowerPoint Presentation</vt:lpstr>
      <vt:lpstr>Re-Run with Proton</vt:lpstr>
      <vt:lpstr>Impact</vt:lpstr>
      <vt:lpstr>References</vt:lpstr>
      <vt:lpstr>Cheers! /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Maltose and Maltotriose Use by Different Saccharomyces Clades</dc:title>
  <cp:lastModifiedBy>Jacob Jaminet</cp:lastModifiedBy>
  <cp:revision>1</cp:revision>
  <dcterms:modified xsi:type="dcterms:W3CDTF">2017-05-03T04:40:48Z</dcterms:modified>
</cp:coreProperties>
</file>