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5"/>
    <p:restoredTop sz="94704"/>
  </p:normalViewPr>
  <p:slideViewPr>
    <p:cSldViewPr snapToGrid="0" snapToObjects="1">
      <p:cViewPr varScale="1">
        <p:scale>
          <a:sx n="66" d="100"/>
          <a:sy n="66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gene.org/crispr/guide/" TargetMode="External"/><Relationship Id="rId4" Type="http://schemas.openxmlformats.org/officeDocument/2006/relationships/hyperlink" Target="http://www.bio-rad.com/en-us/applications-technologies/chemical-viral-based-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ctivemotif.com/catalog/25/nuclear-complex-co-ip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297" y="1724891"/>
            <a:ext cx="9036890" cy="2501552"/>
          </a:xfrm>
        </p:spPr>
        <p:txBody>
          <a:bodyPr/>
          <a:lstStyle/>
          <a:p>
            <a:r>
              <a:rPr lang="en-US" sz="4200" b="1" dirty="0"/>
              <a:t>Mutations in MCL-1 PEST Region of Breast Cancer on Binding Affinity to </a:t>
            </a:r>
            <a:r>
              <a:rPr lang="en-US" sz="4200" b="1" dirty="0" smtClean="0"/>
              <a:t>Bak/Bax  </a:t>
            </a:r>
            <a:r>
              <a:rPr lang="en-US" sz="4200" b="1" dirty="0"/>
              <a:t/>
            </a:r>
            <a:br>
              <a:rPr lang="en-US" sz="4200" b="1" dirty="0"/>
            </a:br>
            <a:endParaRPr lang="en-US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Deeksha Jain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15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396" y="2286000"/>
            <a:ext cx="615360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67877"/>
            <a:ext cx="10246659" cy="4363982"/>
          </a:xfrm>
        </p:spPr>
        <p:txBody>
          <a:bodyPr/>
          <a:lstStyle/>
          <a:p>
            <a:r>
              <a:rPr lang="en-US" dirty="0" smtClean="0"/>
              <a:t>Cancer is a disease of dysregulation resulting in unregulated growth and division of cells  </a:t>
            </a:r>
          </a:p>
          <a:p>
            <a:r>
              <a:rPr lang="en-US" dirty="0" smtClean="0"/>
              <a:t>Apoptosis is the process for mediated cell death of the resulting growth </a:t>
            </a:r>
          </a:p>
          <a:p>
            <a:r>
              <a:rPr lang="en-US" dirty="0" smtClean="0"/>
              <a:t>BCL-2 proteins are key regulators of the apoptotic process </a:t>
            </a:r>
          </a:p>
          <a:p>
            <a:r>
              <a:rPr lang="en-US" dirty="0" smtClean="0"/>
              <a:t>MCL-1 is an anti-apoptotic gene from within that family </a:t>
            </a:r>
          </a:p>
          <a:p>
            <a:r>
              <a:rPr lang="en-US" dirty="0"/>
              <a:t>Highly studied as human cancers have shown to have MCL-1 amplifications</a:t>
            </a:r>
          </a:p>
          <a:p>
            <a:r>
              <a:rPr lang="en-US" dirty="0"/>
              <a:t>Past studies indications </a:t>
            </a:r>
          </a:p>
          <a:p>
            <a:r>
              <a:rPr lang="en-US" dirty="0"/>
              <a:t>MCL-1 targeted drug treatments </a:t>
            </a:r>
          </a:p>
          <a:p>
            <a:r>
              <a:rPr lang="en-US" dirty="0"/>
              <a:t>Need to understand proper functioning of MCL-1 for targeted treatments and therapies </a:t>
            </a:r>
          </a:p>
        </p:txBody>
      </p:sp>
    </p:spTree>
    <p:extLst>
      <p:ext uri="{BB962C8B-B14F-4D97-AF65-F5344CB8AC3E}">
        <p14:creationId xmlns:p14="http://schemas.microsoft.com/office/powerpoint/2010/main" val="1039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MCL-1 Significance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1783976"/>
            <a:ext cx="5235389" cy="474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MCL-1 pathway</a:t>
            </a:r>
          </a:p>
          <a:p>
            <a:r>
              <a:rPr lang="en-US" dirty="0" smtClean="0"/>
              <a:t>Difference between BCL-2 and MCL-1 </a:t>
            </a:r>
          </a:p>
          <a:p>
            <a:pPr lvl="1"/>
            <a:r>
              <a:rPr lang="en-US" dirty="0"/>
              <a:t>Proline (P), glutamic acid (E), serine (S), and threonine (T) rich regions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PEST</a:t>
            </a:r>
          </a:p>
          <a:p>
            <a:pPr lvl="1"/>
            <a:r>
              <a:rPr lang="en-US" dirty="0" smtClean="0">
                <a:sym typeface="Wingdings"/>
              </a:rPr>
              <a:t>Importance </a:t>
            </a:r>
            <a:endParaRPr lang="en-US" dirty="0" smtClean="0"/>
          </a:p>
          <a:p>
            <a:r>
              <a:rPr lang="en-US" dirty="0" smtClean="0"/>
              <a:t>Deletion and mutations within the region have been shown to affect anti-apoptotic functioning via mitochondrial localization</a:t>
            </a:r>
          </a:p>
          <a:p>
            <a:r>
              <a:rPr lang="en-US" dirty="0" smtClean="0"/>
              <a:t>Affects apoptosis via ERK/BIM pathway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Question is, does this affect MCL-1’s ability to inhibit Bak/Bax directly?</a:t>
            </a:r>
          </a:p>
          <a:p>
            <a:endParaRPr lang="en-US" dirty="0" smtClean="0"/>
          </a:p>
        </p:txBody>
      </p:sp>
      <p:pic>
        <p:nvPicPr>
          <p:cNvPr id="6" name="Picture 5" descr="cells-03-00418-g001-102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3" y="1971001"/>
            <a:ext cx="5136776" cy="3838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0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770" y="1838528"/>
            <a:ext cx="10184860" cy="4756826"/>
          </a:xfrm>
        </p:spPr>
        <p:txBody>
          <a:bodyPr/>
          <a:lstStyle/>
          <a:p>
            <a:r>
              <a:rPr lang="en-US" sz="2500" dirty="0" smtClean="0"/>
              <a:t>MCL-1 KO, MCL-1 functional cell lines obtained from ATCC </a:t>
            </a:r>
          </a:p>
          <a:p>
            <a:r>
              <a:rPr lang="en-US" sz="2500" dirty="0" smtClean="0"/>
              <a:t>Induce mutation via CRISPR/Cas9</a:t>
            </a:r>
          </a:p>
          <a:p>
            <a:r>
              <a:rPr lang="en-US" sz="2500" dirty="0" smtClean="0"/>
              <a:t>Validate genome editing </a:t>
            </a:r>
          </a:p>
          <a:p>
            <a:r>
              <a:rPr lang="en-US" sz="2500" dirty="0" smtClean="0"/>
              <a:t>Insert mutated gene into cell lines via </a:t>
            </a:r>
            <a:r>
              <a:rPr lang="en-US" sz="2500" dirty="0" err="1" smtClean="0"/>
              <a:t>lipofection</a:t>
            </a:r>
            <a:r>
              <a:rPr lang="en-US" sz="2500" dirty="0" smtClean="0"/>
              <a:t> </a:t>
            </a:r>
          </a:p>
          <a:p>
            <a:r>
              <a:rPr lang="en-US" sz="2500" dirty="0" smtClean="0"/>
              <a:t>Purification of MCL-1 from cell lines </a:t>
            </a:r>
          </a:p>
          <a:p>
            <a:r>
              <a:rPr lang="en-US" sz="2500" dirty="0" smtClean="0"/>
              <a:t>Biochemical assay for binding affinities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38" y="216439"/>
            <a:ext cx="9601200" cy="1485900"/>
          </a:xfrm>
        </p:spPr>
        <p:txBody>
          <a:bodyPr/>
          <a:lstStyle/>
          <a:p>
            <a:r>
              <a:rPr lang="en-US" dirty="0" smtClean="0"/>
              <a:t>Mutation Introduction via CRISPR/Cas9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674" y="1449053"/>
            <a:ext cx="5232671" cy="5159311"/>
          </a:xfrm>
        </p:spPr>
        <p:txBody>
          <a:bodyPr>
            <a:normAutofit/>
          </a:bodyPr>
          <a:lstStyle/>
          <a:p>
            <a:r>
              <a:rPr lang="en-US" dirty="0" smtClean="0"/>
              <a:t>Clustered regularly interspaced short palindromic repeats (CRISPR) </a:t>
            </a:r>
          </a:p>
          <a:p>
            <a:r>
              <a:rPr lang="en-US" dirty="0" smtClean="0"/>
              <a:t>CRISPR associated genes (</a:t>
            </a:r>
            <a:r>
              <a:rPr lang="en-US" dirty="0" err="1" smtClean="0"/>
              <a:t>Cas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helicase and nuclease </a:t>
            </a:r>
          </a:p>
          <a:p>
            <a:r>
              <a:rPr lang="en-US" dirty="0" smtClean="0">
                <a:sym typeface="Wingdings"/>
              </a:rPr>
              <a:t>Genome editing technology used for site directed mutagenesis for PEST region </a:t>
            </a:r>
          </a:p>
          <a:p>
            <a:r>
              <a:rPr lang="en-US" dirty="0" smtClean="0">
                <a:sym typeface="Wingdings"/>
              </a:rPr>
              <a:t>Obtained from </a:t>
            </a:r>
            <a:r>
              <a:rPr lang="en-US" dirty="0" err="1" smtClean="0">
                <a:sym typeface="Wingdings"/>
              </a:rPr>
              <a:t>OriGene</a:t>
            </a:r>
            <a:endParaRPr lang="en-US" dirty="0" smtClean="0"/>
          </a:p>
          <a:p>
            <a:r>
              <a:rPr lang="en-US" dirty="0" smtClean="0"/>
              <a:t>Establish guide RNA + repair template via BLAST</a:t>
            </a:r>
          </a:p>
          <a:p>
            <a:r>
              <a:rPr lang="en-US" dirty="0" smtClean="0"/>
              <a:t>Insert within CRISPR/Cas9 vector via electroporation</a:t>
            </a:r>
          </a:p>
          <a:p>
            <a:pPr lvl="1"/>
            <a:r>
              <a:rPr lang="en-US" dirty="0" smtClean="0"/>
              <a:t>Electric field induces voltage across cell membrane </a:t>
            </a:r>
            <a:r>
              <a:rPr lang="en-US" dirty="0" smtClean="0">
                <a:sym typeface="Wingdings"/>
              </a:rPr>
              <a:t> pores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gene_editing-hdr2.png__367x480_q85_subsampling-2_up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69" y="959389"/>
            <a:ext cx="4745478" cy="564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3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+ </a:t>
            </a:r>
            <a:r>
              <a:rPr lang="en-US" dirty="0" err="1" smtClean="0"/>
              <a:t>Lipofection</a:t>
            </a:r>
            <a:r>
              <a:rPr lang="en-US" dirty="0" smtClean="0"/>
              <a:t> Insertion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303" y="1687748"/>
            <a:ext cx="6254887" cy="49416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PCR, Gel Electrophoresis + Sequencing will confirm mutation</a:t>
            </a:r>
          </a:p>
          <a:p>
            <a:pPr lvl="1"/>
            <a:r>
              <a:rPr lang="en-US" dirty="0" smtClean="0"/>
              <a:t>Add 6xhistidine tags via PCR (N-terminus)</a:t>
            </a:r>
          </a:p>
          <a:p>
            <a:r>
              <a:rPr lang="en-US" dirty="0" smtClean="0"/>
              <a:t>Entry vector containing mutated MCL-1 gene needs to be inserted into cell line </a:t>
            </a:r>
          </a:p>
          <a:p>
            <a:r>
              <a:rPr lang="en-US" dirty="0" smtClean="0"/>
              <a:t>Infection done via </a:t>
            </a:r>
            <a:r>
              <a:rPr lang="en-US" dirty="0" err="1" smtClean="0"/>
              <a:t>lipofection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Inject genetic material into cells via liposomes </a:t>
            </a:r>
            <a:r>
              <a:rPr lang="en-US" dirty="0" smtClean="0">
                <a:sym typeface="Wingdings"/>
              </a:rPr>
              <a:t> merge cell membranes </a:t>
            </a:r>
            <a:endParaRPr lang="en-US" dirty="0" smtClean="0"/>
          </a:p>
          <a:p>
            <a:r>
              <a:rPr lang="en-US" dirty="0" err="1" smtClean="0"/>
              <a:t>Lipofectamine</a:t>
            </a:r>
            <a:r>
              <a:rPr lang="en-US" dirty="0" smtClean="0"/>
              <a:t> 2000 kit from Life Technologies</a:t>
            </a:r>
          </a:p>
          <a:p>
            <a:pPr lvl="1"/>
            <a:r>
              <a:rPr lang="en-US" dirty="0" smtClean="0"/>
              <a:t>Transfection, change medium 24hrs, incubate 48</a:t>
            </a:r>
          </a:p>
          <a:p>
            <a:pPr lvl="1"/>
            <a:r>
              <a:rPr lang="en-US" dirty="0" smtClean="0"/>
              <a:t>Stable </a:t>
            </a:r>
            <a:r>
              <a:rPr lang="en-US" dirty="0" err="1" smtClean="0"/>
              <a:t>tranfectants</a:t>
            </a:r>
            <a:r>
              <a:rPr lang="en-US" dirty="0" smtClean="0"/>
              <a:t> selected via </a:t>
            </a:r>
            <a:r>
              <a:rPr lang="en-US" dirty="0" err="1" smtClean="0"/>
              <a:t>Geneticin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Verify transgene expression via PCR and gel electrophoresis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101190" y="1459149"/>
            <a:ext cx="5090810" cy="5398851"/>
            <a:chOff x="7101190" y="1459149"/>
            <a:chExt cx="5090810" cy="5398851"/>
          </a:xfrm>
        </p:grpSpPr>
        <p:pic>
          <p:nvPicPr>
            <p:cNvPr id="4" name="Picture 3" descr="gxt42_img1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191" y="1459149"/>
              <a:ext cx="5090809" cy="5398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7101190" y="1957689"/>
              <a:ext cx="1459150" cy="1147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90305" y="1906620"/>
              <a:ext cx="1760710" cy="32295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30" y="361843"/>
            <a:ext cx="9601200" cy="1485900"/>
          </a:xfrm>
        </p:spPr>
        <p:txBody>
          <a:bodyPr/>
          <a:lstStyle/>
          <a:p>
            <a:r>
              <a:rPr lang="en-US" dirty="0" smtClean="0"/>
              <a:t>Purification + Co-immunoprecipitation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32" y="1358039"/>
            <a:ext cx="3861881" cy="6051819"/>
          </a:xfrm>
        </p:spPr>
        <p:txBody>
          <a:bodyPr>
            <a:normAutofit/>
          </a:bodyPr>
          <a:lstStyle/>
          <a:p>
            <a:r>
              <a:rPr lang="en-US" dirty="0" smtClean="0"/>
              <a:t>Lyse cells and isolate MCL-1 via </a:t>
            </a:r>
            <a:r>
              <a:rPr lang="en-US" dirty="0" err="1" smtClean="0"/>
              <a:t>polyhistidine</a:t>
            </a:r>
            <a:r>
              <a:rPr lang="en-US" dirty="0" smtClean="0"/>
              <a:t> tags using QIAGEN Ni-NTA fast start protein purification kit</a:t>
            </a:r>
          </a:p>
          <a:p>
            <a:pPr lvl="1"/>
            <a:r>
              <a:rPr lang="en-US" dirty="0" smtClean="0"/>
              <a:t>Bind his-tag bound protein to nickel resin, clear lysates, elute his-tag proteins   </a:t>
            </a:r>
          </a:p>
          <a:p>
            <a:r>
              <a:rPr lang="en-US" dirty="0" smtClean="0"/>
              <a:t>Co-immunoprecipitation is a technique of precipitating a protein antigen out of a solution using an antibody that binds to that specific protein. Analyzed via SDS-PAGE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70" y="1198935"/>
            <a:ext cx="7942230" cy="50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0979"/>
            <a:ext cx="9601200" cy="4369340"/>
          </a:xfrm>
        </p:spPr>
        <p:txBody>
          <a:bodyPr>
            <a:normAutofit/>
          </a:bodyPr>
          <a:lstStyle/>
          <a:p>
            <a:r>
              <a:rPr lang="en-US" dirty="0" smtClean="0"/>
              <a:t>All goes well </a:t>
            </a:r>
            <a:r>
              <a:rPr lang="en-US" dirty="0" smtClean="0">
                <a:sym typeface="Wingdings"/>
              </a:rPr>
              <a:t> binding affinity of MCL-1 for Bak/Bax will be decreased given mutations in PEST sequences  increased apoptosis </a:t>
            </a:r>
          </a:p>
          <a:p>
            <a:r>
              <a:rPr lang="en-US" dirty="0" smtClean="0">
                <a:sym typeface="Wingdings"/>
              </a:rPr>
              <a:t>Other results   binding affinity increased or unaffected by specific mutation </a:t>
            </a:r>
          </a:p>
          <a:p>
            <a:r>
              <a:rPr lang="en-US" dirty="0">
                <a:sym typeface="Wingdings"/>
              </a:rPr>
              <a:t>Concerns </a:t>
            </a:r>
          </a:p>
          <a:p>
            <a:pPr lvl="1"/>
            <a:r>
              <a:rPr lang="en-US" dirty="0">
                <a:sym typeface="Wingdings"/>
              </a:rPr>
              <a:t>Formation of insertion/deletion during CRISPR/Cas9 in off-target </a:t>
            </a:r>
            <a:r>
              <a:rPr lang="en-US" dirty="0" smtClean="0">
                <a:sym typeface="Wingdings"/>
              </a:rPr>
              <a:t>locations</a:t>
            </a:r>
          </a:p>
          <a:p>
            <a:pPr lvl="2"/>
            <a:r>
              <a:rPr lang="en-US" dirty="0">
                <a:sym typeface="Wingdings"/>
              </a:rPr>
              <a:t>HDR v NHEJ</a:t>
            </a:r>
          </a:p>
          <a:p>
            <a:pPr lvl="2"/>
            <a:r>
              <a:rPr lang="en-US" dirty="0">
                <a:sym typeface="Wingdings"/>
              </a:rPr>
              <a:t>Can check via sequencing for effects in future studies 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Hidden epitope </a:t>
            </a:r>
            <a:r>
              <a:rPr lang="en-US" dirty="0" err="1" smtClean="0">
                <a:sym typeface="Wingdings"/>
              </a:rPr>
              <a:t>ie</a:t>
            </a:r>
            <a:r>
              <a:rPr lang="en-US" dirty="0" smtClean="0">
                <a:sym typeface="Wingdings"/>
              </a:rPr>
              <a:t> no Ab recognition or pull through </a:t>
            </a:r>
            <a:endParaRPr lang="en-US" dirty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Findings will help with MCL-1 specific targeting in drugs for targeted therapies </a:t>
            </a:r>
          </a:p>
          <a:p>
            <a:r>
              <a:rPr lang="en-US" dirty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ecrease adverse effects of inhibition </a:t>
            </a:r>
          </a:p>
        </p:txBody>
      </p:sp>
    </p:spTree>
    <p:extLst>
      <p:ext uri="{BB962C8B-B14F-4D97-AF65-F5344CB8AC3E}">
        <p14:creationId xmlns:p14="http://schemas.microsoft.com/office/powerpoint/2010/main" val="1998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583" y="1428750"/>
            <a:ext cx="11410545" cy="6789907"/>
          </a:xfrm>
        </p:spPr>
        <p:txBody>
          <a:bodyPr>
            <a:normAutofit/>
          </a:bodyPr>
          <a:lstStyle/>
          <a:p>
            <a:r>
              <a:rPr lang="en-US" sz="1500" dirty="0"/>
              <a:t>Active Motif. Nuclear Complex Co-IP Kit. (</a:t>
            </a:r>
            <a:r>
              <a:rPr lang="en-US" sz="1500" dirty="0" err="1"/>
              <a:t>n.d.</a:t>
            </a:r>
            <a:r>
              <a:rPr lang="en-US" sz="1500" dirty="0"/>
              <a:t>). Retrieved April 2017, from </a:t>
            </a:r>
            <a:r>
              <a:rPr lang="en-US" sz="1500" u="sng" dirty="0" smtClean="0">
                <a:hlinkClick r:id="rId2"/>
              </a:rPr>
              <a:t>https</a:t>
            </a:r>
            <a:r>
              <a:rPr lang="en-US" sz="1500" u="sng" dirty="0">
                <a:hlinkClick r:id="rId2"/>
              </a:rPr>
              <a:t>://www.activemotif.com/catalog/25/nuclear-complex-co-ip-kit</a:t>
            </a:r>
            <a:r>
              <a:rPr lang="en-US" sz="1500" dirty="0"/>
              <a:t> </a:t>
            </a:r>
          </a:p>
          <a:p>
            <a:r>
              <a:rPr lang="en-US" sz="1500" dirty="0" err="1"/>
              <a:t>Addgene</a:t>
            </a:r>
            <a:r>
              <a:rPr lang="en-US" sz="1500" dirty="0"/>
              <a:t>. CRISPR/Cas9 Guide. Retrieved April 2017, from </a:t>
            </a:r>
            <a:r>
              <a:rPr lang="en-US" sz="1500" u="sng" dirty="0" smtClean="0">
                <a:hlinkClick r:id="rId3"/>
              </a:rPr>
              <a:t>https</a:t>
            </a:r>
            <a:r>
              <a:rPr lang="en-US" sz="1500" u="sng" dirty="0">
                <a:hlinkClick r:id="rId3"/>
              </a:rPr>
              <a:t>://www.addgene.org/crispr/guide/</a:t>
            </a:r>
            <a:r>
              <a:rPr lang="en-US" sz="1500" dirty="0"/>
              <a:t> </a:t>
            </a:r>
          </a:p>
          <a:p>
            <a:r>
              <a:rPr lang="en-US" sz="1500" dirty="0" err="1"/>
              <a:t>BioRad</a:t>
            </a:r>
            <a:r>
              <a:rPr lang="en-US" sz="1500" dirty="0"/>
              <a:t>. Chemical- and Viral-Based Transfection Methods. (</a:t>
            </a:r>
            <a:r>
              <a:rPr lang="en-US" sz="1500" dirty="0" err="1"/>
              <a:t>n.d.</a:t>
            </a:r>
            <a:r>
              <a:rPr lang="en-US" sz="1500" dirty="0"/>
              <a:t>). Retrieved April 2017, from </a:t>
            </a:r>
            <a:r>
              <a:rPr lang="en-US" sz="1500" u="sng" dirty="0" smtClean="0">
                <a:hlinkClick r:id="rId4"/>
              </a:rPr>
              <a:t>http</a:t>
            </a:r>
            <a:r>
              <a:rPr lang="en-US" sz="1500" u="sng" dirty="0">
                <a:hlinkClick r:id="rId4"/>
              </a:rPr>
              <a:t>://www.bio-rad.com/en-us/applications-technologies/chemical-viral-based-</a:t>
            </a:r>
            <a:r>
              <a:rPr lang="en-US" sz="1500" dirty="0"/>
              <a:t>transfection-methods</a:t>
            </a:r>
          </a:p>
          <a:p>
            <a:r>
              <a:rPr lang="en-US" sz="1500" dirty="0" err="1"/>
              <a:t>Demelash</a:t>
            </a:r>
            <a:r>
              <a:rPr lang="en-US" sz="1500" dirty="0"/>
              <a:t>, A., </a:t>
            </a:r>
            <a:r>
              <a:rPr lang="en-US" sz="1500" dirty="0" err="1"/>
              <a:t>Pfannenstiel</a:t>
            </a:r>
            <a:r>
              <a:rPr lang="en-US" sz="1500" dirty="0"/>
              <a:t>, L. W., Tannenbaum, C. S., Li, X., </a:t>
            </a:r>
            <a:r>
              <a:rPr lang="en-US" sz="1500" dirty="0" err="1"/>
              <a:t>Kalady</a:t>
            </a:r>
            <a:r>
              <a:rPr lang="en-US" sz="1500" dirty="0"/>
              <a:t>, M. F., </a:t>
            </a:r>
            <a:r>
              <a:rPr lang="en-US" sz="1500" dirty="0" err="1"/>
              <a:t>Devecchio</a:t>
            </a:r>
            <a:r>
              <a:rPr lang="en-US" sz="1500" dirty="0"/>
              <a:t>, J., &amp; </a:t>
            </a:r>
          </a:p>
          <a:p>
            <a:r>
              <a:rPr lang="en-US" sz="1500" dirty="0" err="1"/>
              <a:t>Gastman</a:t>
            </a:r>
            <a:r>
              <a:rPr lang="en-US" sz="1500" dirty="0"/>
              <a:t>, B. R. (2015). Structure-Function Analysis of the Mcl-1 Protein Identifies a Novel Senescence-regulating Domain. </a:t>
            </a:r>
            <a:r>
              <a:rPr lang="en-US" sz="1500" i="1" dirty="0"/>
              <a:t>Journal of Biological Chemistry,290</a:t>
            </a:r>
            <a:r>
              <a:rPr lang="en-US" sz="1500" dirty="0"/>
              <a:t>(36), 21962-21975. </a:t>
            </a:r>
            <a:r>
              <a:rPr lang="en-US" sz="1500" dirty="0" smtClean="0"/>
              <a:t>doi:10.1074/jbc.m115.663898</a:t>
            </a:r>
            <a:endParaRPr lang="en-US" sz="1500" dirty="0"/>
          </a:p>
          <a:p>
            <a:r>
              <a:rPr lang="en-US" sz="1500" dirty="0" err="1"/>
              <a:t>Grabow</a:t>
            </a:r>
            <a:r>
              <a:rPr lang="en-US" sz="1500" dirty="0"/>
              <a:t>, S., </a:t>
            </a:r>
            <a:r>
              <a:rPr lang="en-US" sz="1500" dirty="0" err="1"/>
              <a:t>Delbridge</a:t>
            </a:r>
            <a:r>
              <a:rPr lang="en-US" sz="1500" dirty="0"/>
              <a:t>, A., Aubrey, B., Vandenberg, C., &amp; </a:t>
            </a:r>
            <a:r>
              <a:rPr lang="en-US" sz="1500" dirty="0" err="1"/>
              <a:t>Strasser</a:t>
            </a:r>
            <a:r>
              <a:rPr lang="en-US" sz="1500" dirty="0"/>
              <a:t>, A. (2016). Loss of a Single </a:t>
            </a:r>
            <a:r>
              <a:rPr lang="en-US" sz="1500" dirty="0" smtClean="0"/>
              <a:t>Mcl-1 </a:t>
            </a:r>
            <a:r>
              <a:rPr lang="en-US" sz="1500" dirty="0"/>
              <a:t>Allele Inhibits MYC-Driven Lymphomagenesis by Sensitizing Pro-B Cells to Apoptosis. </a:t>
            </a:r>
            <a:r>
              <a:rPr lang="en-US" sz="1500" i="1" dirty="0"/>
              <a:t>Cell Reports,14</a:t>
            </a:r>
            <a:r>
              <a:rPr lang="en-US" sz="1500" dirty="0"/>
              <a:t>(10), 2337-2347. </a:t>
            </a:r>
            <a:r>
              <a:rPr lang="en-US" sz="1500" dirty="0" smtClean="0"/>
              <a:t>doi:10.1016/j.celrep.2016.02.039</a:t>
            </a:r>
            <a:endParaRPr lang="en-US" sz="1500" dirty="0"/>
          </a:p>
          <a:p>
            <a:r>
              <a:rPr lang="en-US" sz="1500" dirty="0" err="1"/>
              <a:t>Germain</a:t>
            </a:r>
            <a:r>
              <a:rPr lang="en-US" sz="1500" dirty="0"/>
              <a:t>, M., &amp; </a:t>
            </a:r>
            <a:r>
              <a:rPr lang="en-US" sz="1500" dirty="0" err="1"/>
              <a:t>Duronio</a:t>
            </a:r>
            <a:r>
              <a:rPr lang="en-US" sz="1500" dirty="0"/>
              <a:t>, V. (2007). The N Terminus of the Anti-apoptotic BCL-2 Homologue </a:t>
            </a:r>
            <a:r>
              <a:rPr lang="en-US" sz="1500" dirty="0" smtClean="0"/>
              <a:t>MCL-1 </a:t>
            </a:r>
            <a:r>
              <a:rPr lang="en-US" sz="1500" dirty="0"/>
              <a:t>Regulates Its Localization and Function. </a:t>
            </a:r>
            <a:r>
              <a:rPr lang="en-US" sz="1500" i="1" dirty="0"/>
              <a:t>Journal of Biological Chemistry,282</a:t>
            </a:r>
            <a:r>
              <a:rPr lang="en-US" sz="1500" dirty="0"/>
              <a:t>(44), 32233-32242. </a:t>
            </a:r>
            <a:r>
              <a:rPr lang="en-US" sz="1500" dirty="0" smtClean="0"/>
              <a:t>doi:10.1074/jbc.m706408200</a:t>
            </a:r>
            <a:endParaRPr lang="en-US" sz="1500" dirty="0"/>
          </a:p>
          <a:p>
            <a:r>
              <a:rPr lang="en-US" sz="1500" dirty="0" err="1"/>
              <a:t>Mojsa</a:t>
            </a:r>
            <a:r>
              <a:rPr lang="en-US" sz="1500" dirty="0"/>
              <a:t>, B., </a:t>
            </a:r>
            <a:r>
              <a:rPr lang="en-US" sz="1500" dirty="0" err="1"/>
              <a:t>Lassot</a:t>
            </a:r>
            <a:r>
              <a:rPr lang="en-US" sz="1500" dirty="0"/>
              <a:t>, I., &amp; </a:t>
            </a:r>
            <a:r>
              <a:rPr lang="en-US" sz="1500" dirty="0" err="1"/>
              <a:t>Desagher</a:t>
            </a:r>
            <a:r>
              <a:rPr lang="en-US" sz="1500" dirty="0"/>
              <a:t>, S. (2014). Mcl-1 Ubiquitination: Unique Regulation of an </a:t>
            </a:r>
            <a:r>
              <a:rPr lang="en-US" sz="1500" dirty="0" smtClean="0"/>
              <a:t>Essential </a:t>
            </a:r>
            <a:r>
              <a:rPr lang="en-US" sz="1500" dirty="0"/>
              <a:t>Survival Protein. </a:t>
            </a:r>
            <a:r>
              <a:rPr lang="en-US" sz="1500" i="1" dirty="0"/>
              <a:t>Cells,3</a:t>
            </a:r>
            <a:r>
              <a:rPr lang="en-US" sz="1500" dirty="0"/>
              <a:t>(2), 418-437. </a:t>
            </a:r>
            <a:r>
              <a:rPr lang="en-US" sz="1500" dirty="0" smtClean="0"/>
              <a:t>doi:10.3390/cells3020418</a:t>
            </a:r>
            <a:endParaRPr lang="en-US" sz="1500" dirty="0"/>
          </a:p>
          <a:p>
            <a:r>
              <a:rPr lang="en-US" sz="1500" dirty="0"/>
              <a:t>Sharma, S., </a:t>
            </a:r>
            <a:r>
              <a:rPr lang="en-US" sz="1500" dirty="0" err="1"/>
              <a:t>Javadekar</a:t>
            </a:r>
            <a:r>
              <a:rPr lang="en-US" sz="1500" dirty="0"/>
              <a:t>, S. M., Pandey, M., Srivastava, M., </a:t>
            </a:r>
            <a:r>
              <a:rPr lang="en-US" sz="1500" dirty="0" err="1"/>
              <a:t>Kumari</a:t>
            </a:r>
            <a:r>
              <a:rPr lang="en-US" sz="1500" dirty="0"/>
              <a:t>, R., &amp; </a:t>
            </a:r>
            <a:r>
              <a:rPr lang="en-US" sz="1500" dirty="0" err="1"/>
              <a:t>Raghavan</a:t>
            </a:r>
            <a:r>
              <a:rPr lang="en-US" sz="1500" dirty="0"/>
              <a:t>, S. C. </a:t>
            </a:r>
            <a:r>
              <a:rPr lang="en-US" sz="1500" dirty="0" smtClean="0"/>
              <a:t>(</a:t>
            </a:r>
            <a:r>
              <a:rPr lang="en-US" sz="1500" dirty="0"/>
              <a:t>2015). Homology and enzymatic requirements of </a:t>
            </a:r>
            <a:r>
              <a:rPr lang="en-US" sz="1500" dirty="0" err="1"/>
              <a:t>microhomology</a:t>
            </a:r>
            <a:r>
              <a:rPr lang="en-US" sz="1500" dirty="0"/>
              <a:t>-dependent alternative end joining. </a:t>
            </a:r>
            <a:r>
              <a:rPr lang="en-US" sz="1500" i="1" dirty="0"/>
              <a:t>Cell Death and Disease,6</a:t>
            </a:r>
            <a:r>
              <a:rPr lang="en-US" sz="1500" dirty="0"/>
              <a:t>(3). </a:t>
            </a:r>
            <a:r>
              <a:rPr lang="en-US" sz="1500" dirty="0" smtClean="0"/>
              <a:t>doi:10.1038/cddis.2015.58</a:t>
            </a:r>
            <a:endParaRPr lang="en-US" sz="1500" dirty="0"/>
          </a:p>
          <a:p>
            <a:r>
              <a:rPr lang="en-US" sz="1500" dirty="0"/>
              <a:t>Thomas, L. W., Lam, C., &amp; Edwards, S. W. (2010). Mcl-1; the molecular regulation of protein </a:t>
            </a:r>
            <a:r>
              <a:rPr lang="en-US" sz="1500" dirty="0" smtClean="0"/>
              <a:t>function</a:t>
            </a:r>
            <a:r>
              <a:rPr lang="en-US" sz="1500" dirty="0"/>
              <a:t>. </a:t>
            </a:r>
            <a:r>
              <a:rPr lang="en-US" sz="1500" i="1" dirty="0"/>
              <a:t>FEBS Letters,584</a:t>
            </a:r>
            <a:r>
              <a:rPr lang="en-US" sz="1500" dirty="0"/>
              <a:t>(14), 2981-2989. doi:10.1016/j.febslet.2010.05.061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754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548</TotalTime>
  <Words>575</Words>
  <Application>Microsoft Macintosh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Franklin Gothic Book</vt:lpstr>
      <vt:lpstr>Wingdings</vt:lpstr>
      <vt:lpstr>Crop</vt:lpstr>
      <vt:lpstr>Mutations in MCL-1 PEST Region of Breast Cancer on Binding Affinity to Bak/Bax   </vt:lpstr>
      <vt:lpstr>Introduction</vt:lpstr>
      <vt:lpstr>MCL-1 Significance </vt:lpstr>
      <vt:lpstr>Experimental Outline </vt:lpstr>
      <vt:lpstr>Mutation Introduction via CRISPR/Cas9</vt:lpstr>
      <vt:lpstr>Validation + Lipofection Insertion </vt:lpstr>
      <vt:lpstr>Purification + Co-immunoprecipitation </vt:lpstr>
      <vt:lpstr>Discussion </vt:lpstr>
      <vt:lpstr>References </vt:lpstr>
      <vt:lpstr>Questions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Mutations in MCL-1 PEST Region of Breast Cancer on Binding Affinity to Bak/Bax  </dc:title>
  <dc:creator>Deeksha Jain</dc:creator>
  <cp:lastModifiedBy>Deeksha Jain</cp:lastModifiedBy>
  <cp:revision>27</cp:revision>
  <dcterms:created xsi:type="dcterms:W3CDTF">2017-05-02T20:40:20Z</dcterms:created>
  <dcterms:modified xsi:type="dcterms:W3CDTF">2017-05-03T05:48:54Z</dcterms:modified>
</cp:coreProperties>
</file>