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6153" autoAdjust="0"/>
  </p:normalViewPr>
  <p:slideViewPr>
    <p:cSldViewPr snapToGrid="0">
      <p:cViewPr>
        <p:scale>
          <a:sx n="60" d="100"/>
          <a:sy n="60" d="100"/>
        </p:scale>
        <p:origin x="902" y="-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FD7E4-2386-4047-83C0-BF7C16EEEFD7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73607-3828-4D88-85A2-CE44D54AF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73607-3828-4D88-85A2-CE44D54AF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5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23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5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0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9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59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0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8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2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9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1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4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8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syagundlapudi.wixsite.com/leukocytemigratio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vertebrate, mollusk, animal&#10;&#10;Description generated with very high confidence"/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6868" r="1" b="11555"/>
          <a:stretch/>
        </p:blipFill>
        <p:spPr>
          <a:xfrm>
            <a:off x="179407" y="190982"/>
            <a:ext cx="11823539" cy="6452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937549"/>
            <a:ext cx="9966960" cy="2378983"/>
          </a:xfrm>
          <a:solidFill>
            <a:srgbClr val="000000">
              <a:alpha val="67059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THE PATH TO THE BRAIN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980" y="3389285"/>
            <a:ext cx="9966960" cy="2508017"/>
          </a:xfrm>
          <a:solidFill>
            <a:srgbClr val="000000">
              <a:alpha val="67059"/>
            </a:srgbClr>
          </a:solidFill>
        </p:spPr>
        <p:txBody>
          <a:bodyPr>
            <a:normAutofit fontScale="25000" lnSpcReduction="20000"/>
          </a:bodyPr>
          <a:lstStyle/>
          <a:p>
            <a:endParaRPr lang="en-US" sz="9600" dirty="0"/>
          </a:p>
          <a:p>
            <a:r>
              <a:rPr lang="en-US" sz="9600" dirty="0" err="1"/>
              <a:t>Transendothelial</a:t>
            </a:r>
            <a:r>
              <a:rPr lang="en-US" sz="9600" dirty="0"/>
              <a:t> Leukocyte Migration </a:t>
            </a:r>
          </a:p>
          <a:p>
            <a:endParaRPr lang="en-US" sz="9600" i="1" dirty="0"/>
          </a:p>
          <a:p>
            <a:r>
              <a:rPr lang="en-US" sz="9600" i="1" dirty="0"/>
              <a:t>And Scientific Writing</a:t>
            </a:r>
          </a:p>
          <a:p>
            <a:endParaRPr lang="en-US" sz="2800" dirty="0"/>
          </a:p>
          <a:p>
            <a:r>
              <a:rPr lang="en-US" sz="4000" dirty="0" err="1"/>
              <a:t>Sailasya</a:t>
            </a:r>
            <a:r>
              <a:rPr lang="en-US" sz="4000" dirty="0"/>
              <a:t> </a:t>
            </a:r>
            <a:r>
              <a:rPr lang="en-US" sz="4000" dirty="0" err="1"/>
              <a:t>Gundlapudi</a:t>
            </a:r>
            <a:endParaRPr lang="en-US" sz="4000" dirty="0"/>
          </a:p>
          <a:p>
            <a:r>
              <a:rPr lang="en-US" sz="4000" dirty="0"/>
              <a:t>BNFO 301</a:t>
            </a:r>
          </a:p>
        </p:txBody>
      </p:sp>
    </p:spTree>
    <p:extLst>
      <p:ext uri="{BB962C8B-B14F-4D97-AF65-F5344CB8AC3E}">
        <p14:creationId xmlns:p14="http://schemas.microsoft.com/office/powerpoint/2010/main" val="270038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0719"/>
            <a:ext cx="6095998" cy="6878719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554" y="894725"/>
            <a:ext cx="4305028" cy="5089072"/>
          </a:xfrm>
          <a:noFill/>
          <a:ln w="12700" cmpd="sng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PECAM-1 and CD99 as signaling 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8598" y="894726"/>
            <a:ext cx="4573106" cy="508907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What else influences leukocyte migration?</a:t>
            </a:r>
          </a:p>
          <a:p>
            <a:r>
              <a:rPr lang="en-US" sz="2000">
                <a:solidFill>
                  <a:schemeClr val="tx1"/>
                </a:solidFill>
              </a:rPr>
              <a:t>PECAM-1 and CD99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Signaling molecules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Speculated to encourage leukocyte migration</a:t>
            </a:r>
          </a:p>
          <a:p>
            <a:r>
              <a:rPr lang="en-US" sz="2000">
                <a:solidFill>
                  <a:schemeClr val="tx1"/>
                </a:solidFill>
              </a:rPr>
              <a:t>Separate groups of cell models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One group: anti-PECAM and anti-CD99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Other group: control</a:t>
            </a:r>
          </a:p>
          <a:p>
            <a:r>
              <a:rPr lang="en-US" sz="2000">
                <a:solidFill>
                  <a:schemeClr val="tx1"/>
                </a:solidFill>
              </a:rPr>
              <a:t>Claudin-5 staining</a:t>
            </a:r>
          </a:p>
        </p:txBody>
      </p:sp>
    </p:spTree>
    <p:extLst>
      <p:ext uri="{BB962C8B-B14F-4D97-AF65-F5344CB8AC3E}">
        <p14:creationId xmlns:p14="http://schemas.microsoft.com/office/powerpoint/2010/main" val="1462617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 descr="A picture containing thing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064" y="1177361"/>
            <a:ext cx="4593715" cy="4386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704" y="609600"/>
            <a:ext cx="5364444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Leukocytes Migrate Paracellularly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06703" y="2331720"/>
            <a:ext cx="5364444" cy="37642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/>
              <a:t>In the end, how did leukocytes migrate across the endothelial cells?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&gt;98% migrated paracellularly 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/>
              <a:t>But happens to tight junctions during migration?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1968500" y="5156200"/>
            <a:ext cx="1568450" cy="4589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/>
          <p:cNvSpPr/>
          <p:nvPr/>
        </p:nvSpPr>
        <p:spPr>
          <a:xfrm rot="5400000">
            <a:off x="2729257" y="2500657"/>
            <a:ext cx="3329696" cy="47008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955" y="3203587"/>
            <a:ext cx="4722308" cy="2892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68" y="426720"/>
            <a:ext cx="2914732" cy="5158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200" y="669540"/>
            <a:ext cx="7985244" cy="1356360"/>
          </a:xfrm>
        </p:spPr>
        <p:txBody>
          <a:bodyPr>
            <a:normAutofit/>
          </a:bodyPr>
          <a:lstStyle/>
          <a:p>
            <a:r>
              <a:rPr lang="en-US" dirty="0"/>
              <a:t>Tight Junctions Reform During TEM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636000" y="2057400"/>
            <a:ext cx="2498844" cy="403860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1" name="Arrow: Down 10"/>
          <p:cNvSpPr/>
          <p:nvPr/>
        </p:nvSpPr>
        <p:spPr>
          <a:xfrm rot="2499343">
            <a:off x="4802879" y="2631245"/>
            <a:ext cx="496877" cy="10063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Down 12"/>
          <p:cNvSpPr/>
          <p:nvPr/>
        </p:nvSpPr>
        <p:spPr>
          <a:xfrm rot="2499343">
            <a:off x="5227813" y="4141153"/>
            <a:ext cx="355144" cy="6661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/>
          <p:cNvSpPr/>
          <p:nvPr/>
        </p:nvSpPr>
        <p:spPr>
          <a:xfrm rot="2499343">
            <a:off x="5831952" y="4236403"/>
            <a:ext cx="355144" cy="6661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7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Paracellular Migration is Dominant; Tight Junctions are Plastic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54250"/>
            <a:ext cx="9872871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Leukocytes migrate paracellularly even when endothelial cells are tightly packed together </a:t>
            </a:r>
          </a:p>
          <a:p>
            <a:endParaRPr lang="en-US" dirty="0"/>
          </a:p>
          <a:p>
            <a:r>
              <a:rPr lang="en-US" dirty="0"/>
              <a:t>Tight junctions in endothelial cells reform themselves to accommodate incoming molecules 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Blocking PECAM-1 and CD99 could drastically reduce trans endothelial leukocyte migration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b="1" dirty="0"/>
              <a:t>Pieced together, these results could potentially lead to a method of controlling leukocyte migration to the brain and, eventually, treating the multiple neurological diseases that it causes. </a:t>
            </a:r>
          </a:p>
        </p:txBody>
      </p:sp>
    </p:spTree>
    <p:extLst>
      <p:ext uri="{BB962C8B-B14F-4D97-AF65-F5344CB8AC3E}">
        <p14:creationId xmlns:p14="http://schemas.microsoft.com/office/powerpoint/2010/main" val="339136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sz="6600" b="1" dirty="0"/>
          </a:p>
          <a:p>
            <a:pPr marL="45720" indent="0" algn="ctr">
              <a:buNone/>
            </a:pPr>
            <a:r>
              <a:rPr lang="en-US" sz="6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76061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scientific headl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8" y="234957"/>
            <a:ext cx="7373073" cy="315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cientific headli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36" y="2628080"/>
            <a:ext cx="5710177" cy="42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ad scientific headli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7" y="2436472"/>
            <a:ext cx="3279829" cy="435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ad scientific headlin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7" y="418749"/>
            <a:ext cx="3866329" cy="22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0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465" y="691486"/>
            <a:ext cx="7983940" cy="456096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5636524"/>
            <a:ext cx="9872871" cy="459475"/>
          </a:xfrm>
        </p:spPr>
        <p:txBody>
          <a:bodyPr/>
          <a:lstStyle/>
          <a:p>
            <a:pPr marL="45720" indent="0" algn="ctr">
              <a:buNone/>
            </a:pPr>
            <a:r>
              <a:rPr lang="en-US" dirty="0">
                <a:hlinkClick r:id="rId3"/>
              </a:rPr>
              <a:t>https://lasyagundlapudi.wixsite.com/leukocytemigration</a:t>
            </a:r>
            <a:endParaRPr lang="en-US" dirty="0"/>
          </a:p>
          <a:p>
            <a:pPr marL="45720" indent="0" algn="ctr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4331" y="691486"/>
            <a:ext cx="7983940" cy="456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How does anything reach the brain?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r="49716"/>
          <a:stretch/>
        </p:blipFill>
        <p:spPr>
          <a:xfrm>
            <a:off x="6408307" y="1820328"/>
            <a:ext cx="4964373" cy="4443993"/>
          </a:xfrm>
          <a:ln w="38100"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43001" y="2057400"/>
            <a:ext cx="4670946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1" y="2057400"/>
            <a:ext cx="5005316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2057400"/>
            <a:ext cx="5040119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Important decisions are made in the brain </a:t>
            </a:r>
          </a:p>
          <a:p>
            <a:endParaRPr lang="en-US" sz="2400" dirty="0"/>
          </a:p>
          <a:p>
            <a:r>
              <a:rPr lang="en-US" sz="2400" dirty="0"/>
              <a:t>Blood Brain Barrier protects the brain</a:t>
            </a:r>
          </a:p>
          <a:p>
            <a:endParaRPr lang="en-US" sz="2400" dirty="0"/>
          </a:p>
          <a:p>
            <a:r>
              <a:rPr lang="en-US" sz="2400" dirty="0"/>
              <a:t>Endothelial cells line the blood brain barrier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020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Content Placeholder 8"/>
          <p:cNvPicPr>
            <a:picLocks noChangeAspect="1"/>
          </p:cNvPicPr>
          <p:nvPr/>
        </p:nvPicPr>
        <p:blipFill rotWithShape="1">
          <a:blip r:embed="rId2"/>
          <a:srcRect l="26484" r="31491" b="2"/>
          <a:stretch/>
        </p:blipFill>
        <p:spPr>
          <a:xfrm>
            <a:off x="8301386" y="243840"/>
            <a:ext cx="3646837" cy="6377939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The Importance of Leukocytes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White blood cells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Fight infection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Linked to multiple sclerosis, stroke, and other neurological disorders</a:t>
            </a:r>
          </a:p>
        </p:txBody>
      </p:sp>
    </p:spTree>
    <p:extLst>
      <p:ext uri="{BB962C8B-B14F-4D97-AF65-F5344CB8AC3E}">
        <p14:creationId xmlns:p14="http://schemas.microsoft.com/office/powerpoint/2010/main" val="421317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do Leukocytes cross Endothelial Cells?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294593" y="2112271"/>
            <a:ext cx="4183380" cy="607051"/>
          </a:xfrm>
        </p:spPr>
        <p:txBody>
          <a:bodyPr/>
          <a:lstStyle/>
          <a:p>
            <a:r>
              <a:rPr lang="en-US" dirty="0"/>
              <a:t>          Paracellular Migration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6480800" y="2112271"/>
            <a:ext cx="4331626" cy="664791"/>
          </a:xfrm>
        </p:spPr>
        <p:txBody>
          <a:bodyPr/>
          <a:lstStyle/>
          <a:p>
            <a:r>
              <a:rPr lang="en-US" dirty="0"/>
              <a:t>            Transcellular Migration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5649" y="1965960"/>
            <a:ext cx="9872871" cy="4047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51920" b="12045"/>
          <a:stretch/>
        </p:blipFill>
        <p:spPr>
          <a:xfrm>
            <a:off x="1140116" y="2585702"/>
            <a:ext cx="4492334" cy="3325540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781" y="2633829"/>
            <a:ext cx="4328977" cy="3277413"/>
          </a:xfrm>
          <a:prstGeom prst="rect">
            <a:avLst/>
          </a:prstGeom>
        </p:spPr>
      </p:pic>
      <p:sp>
        <p:nvSpPr>
          <p:cNvPr id="19" name="Text Placeholder 9"/>
          <p:cNvSpPr txBox="1">
            <a:spLocks/>
          </p:cNvSpPr>
          <p:nvPr/>
        </p:nvSpPr>
        <p:spPr>
          <a:xfrm>
            <a:off x="1062878" y="5855401"/>
            <a:ext cx="10640172" cy="662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smaller the gap between endothelial cells, the more likely leukocytes would migrate transcellularly. </a:t>
            </a:r>
          </a:p>
        </p:txBody>
      </p:sp>
    </p:spTree>
    <p:extLst>
      <p:ext uri="{BB962C8B-B14F-4D97-AF65-F5344CB8AC3E}">
        <p14:creationId xmlns:p14="http://schemas.microsoft.com/office/powerpoint/2010/main" val="405338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472" y="972017"/>
            <a:ext cx="10735056" cy="2817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65000"/>
              </a:lnSpc>
            </a:pPr>
            <a:r>
              <a:rPr lang="en-US" sz="6100" b="1" cap="all"/>
              <a:t>Making a Model of the Blood Brain Barrier</a:t>
            </a:r>
          </a:p>
        </p:txBody>
      </p:sp>
      <p:sp>
        <p:nvSpPr>
          <p:cNvPr id="6" name="Rectangle 5"/>
          <p:cNvSpPr/>
          <p:nvPr/>
        </p:nvSpPr>
        <p:spPr>
          <a:xfrm>
            <a:off x="-2468096" y="351135"/>
            <a:ext cx="139316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+ CPT-CAMP                    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Astrocytes</a:t>
            </a:r>
            <a:endParaRPr lang="en-US" sz="54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</a:t>
            </a:r>
            <a:endParaRPr lang="en-US" sz="54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425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Does the model represent the blood brain barrier?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3000" y="2211061"/>
            <a:ext cx="4754880" cy="777240"/>
          </a:xfrm>
        </p:spPr>
        <p:txBody>
          <a:bodyPr/>
          <a:lstStyle/>
          <a:p>
            <a:r>
              <a:rPr lang="en-US" dirty="0"/>
              <a:t>Trans endothelial electrical resistance (TEER)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Flourescein</a:t>
            </a:r>
            <a:r>
              <a:rPr lang="en-US" dirty="0"/>
              <a:t> </a:t>
            </a:r>
            <a:r>
              <a:rPr lang="en-US" dirty="0" err="1"/>
              <a:t>Isothiocynate</a:t>
            </a:r>
            <a:r>
              <a:rPr lang="en-US" dirty="0"/>
              <a:t> Dextran Permeability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Fluorescent polysaccharide  </a:t>
            </a:r>
          </a:p>
          <a:p>
            <a:endParaRPr lang="en-US" dirty="0"/>
          </a:p>
          <a:p>
            <a:r>
              <a:rPr lang="en-US" dirty="0"/>
              <a:t>Measured how much permeated the barrier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5514"/>
            <a:ext cx="4050553" cy="2986315"/>
          </a:xfrm>
          <a:prstGeom prst="rect">
            <a:avLst/>
          </a:prstGeom>
        </p:spPr>
      </p:pic>
      <p:sp>
        <p:nvSpPr>
          <p:cNvPr id="9" name="Arrow: Down 8"/>
          <p:cNvSpPr/>
          <p:nvPr/>
        </p:nvSpPr>
        <p:spPr>
          <a:xfrm rot="2555433">
            <a:off x="4250429" y="2542345"/>
            <a:ext cx="496877" cy="10063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8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ell cul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9" r="-1" b="-1"/>
          <a:stretch/>
        </p:blipFill>
        <p:spPr bwMode="auto">
          <a:xfrm>
            <a:off x="6636743" y="1238487"/>
            <a:ext cx="4741120" cy="44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en-US" sz="4000"/>
              <a:t>Paracellular vs. Transcellular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2" y="2971800"/>
            <a:ext cx="5084178" cy="3124200"/>
          </a:xfrm>
        </p:spPr>
        <p:txBody>
          <a:bodyPr>
            <a:normAutofit/>
          </a:bodyPr>
          <a:lstStyle/>
          <a:p>
            <a:r>
              <a:rPr lang="en-US" sz="2000" b="1" dirty="0"/>
              <a:t>Experiment 1: </a:t>
            </a:r>
            <a:r>
              <a:rPr lang="en-US" sz="2000" dirty="0"/>
              <a:t>How many leukocytes migrate through the cell vs. in between the gaps? </a:t>
            </a:r>
          </a:p>
          <a:p>
            <a:endParaRPr lang="en-US" sz="2000" b="1" dirty="0"/>
          </a:p>
          <a:p>
            <a:r>
              <a:rPr lang="en-US" sz="2000" dirty="0"/>
              <a:t>Two groups of cell models</a:t>
            </a:r>
          </a:p>
          <a:p>
            <a:endParaRPr lang="en-US" sz="2000" dirty="0"/>
          </a:p>
          <a:p>
            <a:r>
              <a:rPr lang="en-US" sz="2000" dirty="0"/>
              <a:t>Migration for one hour </a:t>
            </a:r>
          </a:p>
        </p:txBody>
      </p:sp>
    </p:spTree>
    <p:extLst>
      <p:ext uri="{BB962C8B-B14F-4D97-AF65-F5344CB8AC3E}">
        <p14:creationId xmlns:p14="http://schemas.microsoft.com/office/powerpoint/2010/main" val="319315855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221</TotalTime>
  <Words>322</Words>
  <Application>Microsoft Office PowerPoint</Application>
  <PresentationFormat>Widescreen</PresentationFormat>
  <Paragraphs>71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Corbel</vt:lpstr>
      <vt:lpstr>Basis</vt:lpstr>
      <vt:lpstr>THE PATH TO THE BRAIN</vt:lpstr>
      <vt:lpstr>PowerPoint Presentation</vt:lpstr>
      <vt:lpstr>PowerPoint Presentation</vt:lpstr>
      <vt:lpstr>How does anything reach the brain? </vt:lpstr>
      <vt:lpstr>The Importance of Leukocytes</vt:lpstr>
      <vt:lpstr>How do Leukocytes cross Endothelial Cells?</vt:lpstr>
      <vt:lpstr>Making a Model of the Blood Brain Barrier</vt:lpstr>
      <vt:lpstr>Does the model represent the blood brain barrier?</vt:lpstr>
      <vt:lpstr>Paracellular vs. Transcellular Migration</vt:lpstr>
      <vt:lpstr>PECAM-1 and CD99 as signaling molecules</vt:lpstr>
      <vt:lpstr>Leukocytes Migrate Paracellularly</vt:lpstr>
      <vt:lpstr>Tight Junctions Reform During TEM</vt:lpstr>
      <vt:lpstr>Paracellular Migration is Dominant; Tight Junctions are Plastic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PATH TO THE BRAIN</dc:title>
  <dc:creator>lasya g</dc:creator>
  <cp:lastModifiedBy>lasya g</cp:lastModifiedBy>
  <cp:revision>198</cp:revision>
  <dcterms:created xsi:type="dcterms:W3CDTF">2017-05-03T13:34:51Z</dcterms:created>
  <dcterms:modified xsi:type="dcterms:W3CDTF">2017-05-03T17:16:00Z</dcterms:modified>
</cp:coreProperties>
</file>