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0" r:id="rId1"/>
  </p:sldMasterIdLst>
  <p:notesMasterIdLst>
    <p:notesMasterId r:id="rId10"/>
  </p:notesMasterIdLst>
  <p:sldIdLst>
    <p:sldId id="268" r:id="rId2"/>
    <p:sldId id="269" r:id="rId3"/>
    <p:sldId id="271" r:id="rId4"/>
    <p:sldId id="276" r:id="rId5"/>
    <p:sldId id="261" r:id="rId6"/>
    <p:sldId id="265" r:id="rId7"/>
    <p:sldId id="275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4"/>
    <p:restoredTop sz="94618"/>
  </p:normalViewPr>
  <p:slideViewPr>
    <p:cSldViewPr snapToGrid="0" snapToObjects="1">
      <p:cViewPr>
        <p:scale>
          <a:sx n="71" d="100"/>
          <a:sy n="71" d="100"/>
        </p:scale>
        <p:origin x="72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A7FD9-AF33-C34E-B1CC-91E4FB024E9E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5493C-1F70-0D42-8E11-C2FB0297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5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5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5493C-1F70-0D42-8E11-C2FB02971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4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6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1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8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4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2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5CA3D-3E4E-174B-9845-2C3FF0046D26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D5679-F0A3-2449-AA64-7BF8FC607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59280" y="-1227649"/>
            <a:ext cx="11446329" cy="2073729"/>
          </a:xfrm>
          <a:noFill/>
        </p:spPr>
        <p:txBody>
          <a:bodyPr>
            <a:normAutofit/>
          </a:bodyPr>
          <a:lstStyle/>
          <a:p>
            <a:r>
              <a:rPr lang="en-US" sz="2800" b="1" dirty="0"/>
              <a:t>Creating zebrafish models of novel NRAP variants using </a:t>
            </a:r>
            <a:r>
              <a:rPr lang="en-US" sz="2800" b="1" dirty="0" smtClean="0"/>
              <a:t>CRISPR/cas9</a:t>
            </a:r>
            <a:endParaRPr lang="en-US" sz="3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3684815" y="6258719"/>
            <a:ext cx="9144000" cy="1655762"/>
          </a:xfrm>
        </p:spPr>
        <p:txBody>
          <a:bodyPr/>
          <a:lstStyle/>
          <a:p>
            <a:r>
              <a:rPr lang="en-US" dirty="0" smtClean="0"/>
              <a:t>Ryan Duong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3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157" y="161364"/>
            <a:ext cx="6970602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74391" y="2209800"/>
            <a:ext cx="6870700" cy="4135610"/>
            <a:chOff x="4528458" y="2082372"/>
            <a:chExt cx="7233557" cy="413561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458" y="2082372"/>
              <a:ext cx="7233557" cy="413561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28728" y="5558012"/>
              <a:ext cx="853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Li, et al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4172" y="402995"/>
            <a:ext cx="115878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Muscular Dystrophy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0" y="2211258"/>
            <a:ext cx="4872629" cy="3654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300" y="1024323"/>
            <a:ext cx="467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Dystroglycanopathies = decreased glycosylation of alpha-</a:t>
            </a:r>
            <a:r>
              <a:rPr lang="en-US" dirty="0" err="1" smtClean="0"/>
              <a:t>dystroglycan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955326"/>
              </p:ext>
            </p:extLst>
          </p:nvPr>
        </p:nvGraphicFramePr>
        <p:xfrm>
          <a:off x="174172" y="2209800"/>
          <a:ext cx="5147128" cy="367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293"/>
                <a:gridCol w="2990835"/>
              </a:tblGrid>
              <a:tr h="4465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Disease(s)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Associated </a:t>
                      </a:r>
                      <a:r>
                        <a:rPr lang="en-US" sz="1200" dirty="0" smtClean="0"/>
                        <a:t>gene</a:t>
                      </a:r>
                      <a:endParaRPr lang="en-US" sz="12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Walker-Warburg Syndrome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And Muscle Eye Brain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B3GLNT2, B4GAT1, DAG1, FKRP, FKTN, GMPPB, ISPD, LARGE, POMGNT1, POMGNT2, POMT1, POMT2, TMEM5</a:t>
                      </a:r>
                      <a:endParaRPr lang="en-US" sz="12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Fukuyama Congenital Muscular Dystrophy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FKTN</a:t>
                      </a:r>
                      <a:endParaRPr lang="en-US" sz="1200" dirty="0"/>
                    </a:p>
                  </a:txBody>
                  <a:tcPr/>
                </a:tc>
              </a:tr>
              <a:tr h="967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Congenital Muscular Dystrophy with or without Cognitive Impairment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POMT1, FKRP, FKTN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Limb Girdle Muscular Dystrophy with or without cognitive Impairment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FKRP, POMT1, FKTN, POMT, POMGNT1, ISPD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8395230" y="3223611"/>
            <a:ext cx="575930" cy="10539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357" y="2107661"/>
            <a:ext cx="154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 domain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13042" y="2157686"/>
            <a:ext cx="264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Nebulin repeat region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6219" y="1690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WT NRAP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6219" y="2484128"/>
            <a:ext cx="9694254" cy="778285"/>
            <a:chOff x="53485" y="771305"/>
            <a:chExt cx="9075387" cy="6778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5" y="850978"/>
              <a:ext cx="9054557" cy="529951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53485" y="771305"/>
              <a:ext cx="272416" cy="677805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5901" y="771305"/>
              <a:ext cx="8782140" cy="677805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1158" y="4887506"/>
            <a:ext cx="8913118" cy="1274846"/>
            <a:chOff x="99317" y="4612480"/>
            <a:chExt cx="11765281" cy="190059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7" y="5816105"/>
              <a:ext cx="11765281" cy="69697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7" y="4612480"/>
              <a:ext cx="11765281" cy="688606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107102"/>
            <a:ext cx="10515600" cy="1325563"/>
          </a:xfrm>
        </p:spPr>
        <p:txBody>
          <a:bodyPr/>
          <a:lstStyle/>
          <a:p>
            <a:r>
              <a:rPr lang="en-US" dirty="0" smtClean="0"/>
              <a:t>Human case study: NRAP gene’s potential involvement in dystroglycanopathy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248697" y="4854444"/>
            <a:ext cx="133004" cy="4618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955068" y="5694850"/>
            <a:ext cx="192087" cy="467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49934" y="4439886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Missense: A1270T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1158" y="6323140"/>
            <a:ext cx="128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Splice (g&gt;A)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070" y="195185"/>
            <a:ext cx="10515600" cy="14159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Is there a causative effect between the doubly heterozygous NRAP variants and </a:t>
            </a:r>
            <a:r>
              <a:rPr lang="en-US" dirty="0" smtClean="0"/>
              <a:t>dystroglycanopathy </a:t>
            </a:r>
            <a:r>
              <a:rPr lang="en-US" dirty="0" smtClean="0"/>
              <a:t>pathology?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4070" y="3089563"/>
            <a:ext cx="2934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Make an zebrafish model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070" y="3458895"/>
            <a:ext cx="423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Look for glycosylated alpha </a:t>
            </a:r>
            <a:r>
              <a:rPr lang="en-US" dirty="0" err="1" smtClean="0"/>
              <a:t>dystroglycan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4070" y="3828227"/>
            <a:ext cx="286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If it is decreased, then YES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4070" y="419245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If it is normal, then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4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06" y="90027"/>
            <a:ext cx="10515600" cy="1325563"/>
          </a:xfrm>
        </p:spPr>
        <p:txBody>
          <a:bodyPr/>
          <a:lstStyle/>
          <a:p>
            <a:r>
              <a:rPr lang="en-US" dirty="0" smtClean="0"/>
              <a:t>Using CRISPR/cas9 to create zebrafish NRAP mutants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t="3445"/>
          <a:stretch/>
        </p:blipFill>
        <p:spPr>
          <a:xfrm>
            <a:off x="125506" y="1415590"/>
            <a:ext cx="7422827" cy="353209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733365" y="4930588"/>
            <a:ext cx="2581835" cy="5199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24282" y="4930588"/>
            <a:ext cx="77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HDR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8112"/>
            <a:ext cx="4392706" cy="25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23" y="-1301"/>
            <a:ext cx="10515600" cy="1325563"/>
          </a:xfrm>
        </p:spPr>
        <p:txBody>
          <a:bodyPr/>
          <a:lstStyle/>
          <a:p>
            <a:r>
              <a:rPr lang="en-US" dirty="0" smtClean="0"/>
              <a:t>Transfection of </a:t>
            </a:r>
            <a:r>
              <a:rPr lang="en-US" smtClean="0"/>
              <a:t>CRISPR/cas9 components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9098" y="1408337"/>
            <a:ext cx="3362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gRNA, cas9 mRNA, ssODN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38235" y="5261529"/>
            <a:ext cx="2324100" cy="1554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4548400" y="5998076"/>
            <a:ext cx="2324100" cy="859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1798775"/>
            <a:ext cx="1444475" cy="1035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95" y="2859722"/>
            <a:ext cx="5144205" cy="1348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-2675"/>
          <a:stretch/>
        </p:blipFill>
        <p:spPr>
          <a:xfrm>
            <a:off x="3453848" y="4225592"/>
            <a:ext cx="3418652" cy="20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12651" y="-19111"/>
            <a:ext cx="10515600" cy="1325563"/>
          </a:xfrm>
        </p:spPr>
        <p:txBody>
          <a:bodyPr/>
          <a:lstStyle/>
          <a:p>
            <a:r>
              <a:rPr lang="en-US" dirty="0" smtClean="0"/>
              <a:t>Examining mutant NRAP lines to show NRAP variants’ involvement in pathogenicity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2651" y="1692193"/>
            <a:ext cx="4869712" cy="392483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Mutant Zebrafish NRAP lines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splice/WT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Missense/WT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Splice/missense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875"/>
            <a:ext cx="2532599" cy="2372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507" y="4767943"/>
            <a:ext cx="2379665" cy="2035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8200" y="643670"/>
            <a:ext cx="6210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Is there a causative effect between the doubly heterozygous NRAP variants and </a:t>
            </a:r>
            <a:r>
              <a:rPr lang="en-US" sz="2800" dirty="0" smtClean="0"/>
              <a:t>dystroglycanopathy </a:t>
            </a:r>
            <a:r>
              <a:rPr lang="en-US" sz="2800" dirty="0"/>
              <a:t>pathology?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239876"/>
              </p:ext>
            </p:extLst>
          </p:nvPr>
        </p:nvGraphicFramePr>
        <p:xfrm>
          <a:off x="5875725" y="3186184"/>
          <a:ext cx="5147128" cy="3742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293"/>
                <a:gridCol w="2990835"/>
              </a:tblGrid>
              <a:tr h="4465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Disease(s)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Associated </a:t>
                      </a:r>
                      <a:r>
                        <a:rPr lang="en-US" sz="1200" dirty="0" smtClean="0"/>
                        <a:t>gene</a:t>
                      </a:r>
                      <a:endParaRPr lang="en-US" sz="12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Walker-Warburg Syndrome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And Muscle Eye Brain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B3GLNT2, B4GAT1, DAG1, FKRP, FKTN, GMPPB, ISPD, LARGE, POMGNT1, POMGNT2, POMT1, POMT2, </a:t>
                      </a:r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TMEM5, </a:t>
                      </a:r>
                      <a:r>
                        <a:rPr lang="en-US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NRAP???</a:t>
                      </a:r>
                      <a:endParaRPr lang="en-US" sz="24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Fukuyama Congenital Muscular Dystrophy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FKTN</a:t>
                      </a:r>
                      <a:endParaRPr lang="en-US" sz="1200" dirty="0"/>
                    </a:p>
                  </a:txBody>
                  <a:tcPr/>
                </a:tc>
              </a:tr>
              <a:tr h="967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Congenital Muscular Dystrophy with or without Cognitive Impairment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POMT1, FKRP, FKTN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75256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Limb Girdle Muscular Dystrophy with or without cognitive Impairment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FKRP, POMT1, FKTN, POMT, POMGNT1, ISPD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56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34149</TotalTime>
  <Words>264</Words>
  <Application>Microsoft Macintosh PowerPoint</Application>
  <PresentationFormat>Widescreen</PresentationFormat>
  <Paragraphs>50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Arial</vt:lpstr>
      <vt:lpstr>Office Theme</vt:lpstr>
      <vt:lpstr>Creating zebrafish models of novel NRAP variants using CRISPR/cas9</vt:lpstr>
      <vt:lpstr>PowerPoint Presentation</vt:lpstr>
      <vt:lpstr>Human case study: NRAP gene’s potential involvement in dystroglycanopathy</vt:lpstr>
      <vt:lpstr>  Is there a causative effect between the doubly heterozygous NRAP variants and dystroglycanopathy pathology? </vt:lpstr>
      <vt:lpstr>Using CRISPR/cas9 to create zebrafish NRAP mutants </vt:lpstr>
      <vt:lpstr>Transfection of CRISPR/cas9 components</vt:lpstr>
      <vt:lpstr>Examining mutant NRAP lines to show NRAP variants’ involvement in pathogenicity 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Duong</dc:creator>
  <cp:lastModifiedBy>Ryan Duong</cp:lastModifiedBy>
  <cp:revision>105</cp:revision>
  <dcterms:created xsi:type="dcterms:W3CDTF">2017-04-05T02:01:51Z</dcterms:created>
  <dcterms:modified xsi:type="dcterms:W3CDTF">2017-05-03T03:17:18Z</dcterms:modified>
</cp:coreProperties>
</file>