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94613"/>
  </p:normalViewPr>
  <p:slideViewPr>
    <p:cSldViewPr snapToGrid="0" snapToObjects="1">
      <p:cViewPr varScale="1">
        <p:scale>
          <a:sx n="78" d="100"/>
          <a:sy n="78" d="100"/>
        </p:scale>
        <p:origin x="17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0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6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5801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64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7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591041"/>
          </a:xfrm>
        </p:spPr>
        <p:txBody>
          <a:bodyPr/>
          <a:lstStyle/>
          <a:p>
            <a:r>
              <a:rPr lang="en-US" sz="3500" b="1" cap="none" dirty="0" smtClean="0"/>
              <a:t>Measurement of the p38 signaling pathway in the Pro253Arg mutation of FGFR2 in </a:t>
            </a:r>
            <a:r>
              <a:rPr lang="en-US" sz="3500" b="1" cap="none" dirty="0" err="1"/>
              <a:t>A</a:t>
            </a:r>
            <a:r>
              <a:rPr lang="en-US" sz="3500" b="1" cap="none" dirty="0" err="1" smtClean="0"/>
              <a:t>pert</a:t>
            </a:r>
            <a:r>
              <a:rPr lang="en-US" sz="3500" b="1" cap="none" dirty="0" smtClean="0"/>
              <a:t> syndrome</a:t>
            </a:r>
            <a:r>
              <a:rPr lang="en-US" sz="3500" cap="none" dirty="0" smtClean="0"/>
              <a:t/>
            </a:r>
            <a:br>
              <a:rPr lang="en-US" sz="3500" cap="none" dirty="0" smtClean="0"/>
            </a:br>
            <a:endParaRPr lang="en-US" sz="35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Kaivalya Dandamudi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6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WESTERN BLOT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STEP 1: BMSCs obtained from a mouse model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42" y="2726824"/>
            <a:ext cx="2705100" cy="208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22" y="2587124"/>
            <a:ext cx="2374900" cy="23622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2" y="2707774"/>
            <a:ext cx="2844800" cy="212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27696" y="5364748"/>
            <a:ext cx="18769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(Chen, et al., </a:t>
            </a:r>
            <a:r>
              <a:rPr lang="en-US" sz="1500"/>
              <a:t>2014</a:t>
            </a:r>
            <a:r>
              <a:rPr lang="en-US" sz="1500" smtClean="0"/>
              <a:t>)</a:t>
            </a:r>
            <a:r>
              <a:rPr lang="en-US" sz="1500" smtClean="0">
                <a:effectLst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2123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WESTERN BLOT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STEP 2: Set up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2171700"/>
            <a:ext cx="6552724" cy="4378593"/>
            <a:chOff x="0" y="0"/>
            <a:chExt cx="4623435" cy="2397524"/>
          </a:xfrm>
        </p:grpSpPr>
        <p:pic>
          <p:nvPicPr>
            <p:cNvPr id="5" name="Picture 4" descr="../Desktop/Screen%20Shot%202017-05-02%20at%206.09.05%20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23435" cy="217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12"/>
            <p:cNvSpPr txBox="1"/>
            <p:nvPr/>
          </p:nvSpPr>
          <p:spPr>
            <a:xfrm>
              <a:off x="0" y="2168574"/>
              <a:ext cx="4455972" cy="2289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>
                  <a:effectLst/>
                  <a:latin typeface="Times New Roman" charset="0"/>
                  <a:ea typeface="Calibri" charset="0"/>
                  <a:cs typeface="Times New Roman" charset="0"/>
                </a:rPr>
                <a:t>Figure 3 </a:t>
              </a:r>
              <a:r>
                <a:rPr lang="en-US" sz="1050">
                  <a:effectLst/>
                  <a:latin typeface="Times New Roman" charset="0"/>
                  <a:ea typeface="Calibri" charset="0"/>
                  <a:cs typeface="Times New Roman" charset="0"/>
                </a:rPr>
                <a:t>Western Blot Setup (Leinco Technologies, 2017)</a:t>
              </a:r>
              <a:endParaRPr lang="en-US" sz="1200">
                <a:effectLst/>
                <a:ea typeface="Calibri" charset="0"/>
                <a:cs typeface="Times New Roman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24324" y="2757301"/>
            <a:ext cx="34616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Protein concentrations in lysate determined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Protein samples are heated to denature and give them a net negative charge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Gel electrophoresis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Electrophoretic transfer</a:t>
            </a:r>
          </a:p>
        </p:txBody>
      </p:sp>
    </p:spTree>
    <p:extLst>
      <p:ext uri="{BB962C8B-B14F-4D97-AF65-F5344CB8AC3E}">
        <p14:creationId xmlns:p14="http://schemas.microsoft.com/office/powerpoint/2010/main" val="9535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WESTERN BLOT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STEP 3: Detection</a:t>
            </a:r>
            <a:endParaRPr lang="en-US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2171700"/>
            <a:ext cx="7178842" cy="4405563"/>
            <a:chOff x="0" y="0"/>
            <a:chExt cx="4572000" cy="2453064"/>
          </a:xfrm>
        </p:grpSpPr>
        <p:pic>
          <p:nvPicPr>
            <p:cNvPr id="8" name="Picture 7" descr="../Desktop/Screen%20Shot%202017-05-02%20at%206.06.22%20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7"/>
            <a:stretch/>
          </p:blipFill>
          <p:spPr bwMode="auto">
            <a:xfrm>
              <a:off x="0" y="0"/>
              <a:ext cx="4564380" cy="21139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14"/>
            <p:cNvSpPr txBox="1"/>
            <p:nvPr/>
          </p:nvSpPr>
          <p:spPr>
            <a:xfrm>
              <a:off x="0" y="2115879"/>
              <a:ext cx="4572000" cy="337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>
                  <a:effectLst/>
                  <a:latin typeface="Times New Roman" charset="0"/>
                  <a:ea typeface="Calibri" charset="0"/>
                  <a:cs typeface="Times New Roman" charset="0"/>
                </a:rPr>
                <a:t>Figure 4</a:t>
              </a:r>
              <a:r>
                <a:rPr lang="en-US" sz="1050">
                  <a:effectLst/>
                  <a:latin typeface="Times New Roman" charset="0"/>
                  <a:ea typeface="Calibri" charset="0"/>
                  <a:cs typeface="Times New Roman" charset="0"/>
                </a:rPr>
                <a:t> Indirect detection method in Western Blots</a:t>
              </a:r>
              <a:endParaRPr lang="en-US" sz="1200">
                <a:effectLst/>
                <a:ea typeface="Calibri" charset="0"/>
                <a:cs typeface="Times New Roman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38477" y="3008106"/>
            <a:ext cx="34616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Target proteins = p38 and phospho-p38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Indirect detection method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Antibodies detected with substrate</a:t>
            </a:r>
          </a:p>
        </p:txBody>
      </p:sp>
    </p:spTree>
    <p:extLst>
      <p:ext uri="{BB962C8B-B14F-4D97-AF65-F5344CB8AC3E}">
        <p14:creationId xmlns:p14="http://schemas.microsoft.com/office/powerpoint/2010/main" val="134471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DISCUSSION</a:t>
            </a:r>
            <a:br>
              <a:rPr lang="en-US" sz="5000" dirty="0" smtClean="0"/>
            </a:br>
            <a:r>
              <a:rPr lang="en-US" sz="3000" dirty="0" smtClean="0"/>
              <a:t>POSSIBLE OUTCOMES</a:t>
            </a:r>
            <a:endParaRPr lang="en-US" sz="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09210" y="2171700"/>
            <a:ext cx="5325979" cy="3816919"/>
            <a:chOff x="0" y="0"/>
            <a:chExt cx="1717040" cy="1355765"/>
          </a:xfrm>
        </p:grpSpPr>
        <p:pic>
          <p:nvPicPr>
            <p:cNvPr id="5" name="Picture 4" descr="../../../../Desktop/Screen%20Shot%202017-03-29%20at%205.54.26%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4" t="2625" r="53604" b="31227"/>
            <a:stretch/>
          </p:blipFill>
          <p:spPr bwMode="auto">
            <a:xfrm>
              <a:off x="184826" y="0"/>
              <a:ext cx="1390650" cy="12249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 Box 2"/>
            <p:cNvSpPr txBox="1"/>
            <p:nvPr/>
          </p:nvSpPr>
          <p:spPr>
            <a:xfrm>
              <a:off x="0" y="1206230"/>
              <a:ext cx="1717040" cy="1495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Figure 2</a:t>
              </a:r>
              <a:r>
                <a:rPr lang="en-US" sz="13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 Western Blot Results (Chen, et al., 2014)</a:t>
              </a:r>
              <a:endParaRPr lang="en-US" sz="1300" dirty="0">
                <a:effectLst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37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600" dirty="0"/>
              <a:t>DISCUSSION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3000" dirty="0" smtClean="0"/>
              <a:t>FUTURE STEPS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is the p38 pathway involved in bone development?</a:t>
            </a:r>
          </a:p>
          <a:p>
            <a:r>
              <a:rPr lang="en-US" sz="2800" dirty="0" smtClean="0"/>
              <a:t>What exactly does the p38 pathway affect in bone development?</a:t>
            </a:r>
          </a:p>
          <a:p>
            <a:r>
              <a:rPr lang="en-US" sz="2800" dirty="0" smtClean="0"/>
              <a:t>New treatment methods for </a:t>
            </a:r>
            <a:r>
              <a:rPr lang="en-US" sz="2800" dirty="0" err="1" smtClean="0"/>
              <a:t>Apert</a:t>
            </a:r>
            <a:r>
              <a:rPr lang="en-US" sz="2800" dirty="0" smtClean="0"/>
              <a:t> syndrome and craniosynostosis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56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BIRTH DEFECTS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A SEVERE PROBLEM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500" dirty="0" smtClean="0"/>
              <a:t>1 in 33 newborns in the U.S. are born with birth defects </a:t>
            </a:r>
          </a:p>
          <a:p>
            <a:pPr algn="ctr"/>
            <a:r>
              <a:rPr lang="en-US" sz="2500" dirty="0" smtClean="0"/>
              <a:t>Craniofacial birth defects make up 1/3 of birth defects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84" y="3398921"/>
            <a:ext cx="4304632" cy="2582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795" y="5981700"/>
            <a:ext cx="42668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(</a:t>
            </a:r>
            <a:r>
              <a:rPr lang="en-US" sz="1500" dirty="0"/>
              <a:t>Center for Disease Control and Prevention, </a:t>
            </a:r>
            <a:r>
              <a:rPr lang="en-US" sz="1500" dirty="0" smtClean="0"/>
              <a:t>2016)</a:t>
            </a:r>
            <a:r>
              <a:rPr lang="en-US" sz="1500" dirty="0" smtClean="0">
                <a:effectLst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5424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CRANIOSYNOSTOSIS (CS)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THE MOST COMMON CRANIOFACIAL BIRTH DEFECT</a:t>
            </a:r>
            <a:endParaRPr lang="en-US" sz="3000" dirty="0"/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68" y="2157662"/>
            <a:ext cx="4841064" cy="3581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25516" y="5723020"/>
            <a:ext cx="51305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 (Center for Disease Control and Prevention, 2016</a:t>
            </a:r>
            <a:r>
              <a:rPr lang="en-US" sz="1500" dirty="0" smtClean="0"/>
              <a:t>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9148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5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BONE DEVELOPMENT</a:t>
            </a:r>
            <a:br>
              <a:rPr lang="en-US" sz="5000" dirty="0" smtClean="0"/>
            </a:br>
            <a:r>
              <a:rPr lang="en-US" sz="3000" dirty="0" smtClean="0"/>
              <a:t>TWO PROCESSES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21304"/>
            <a:ext cx="9601200" cy="38460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Intramembranous ossification</a:t>
            </a:r>
          </a:p>
          <a:p>
            <a:pPr lvl="1"/>
            <a:r>
              <a:rPr lang="en-US" sz="2700" dirty="0"/>
              <a:t>b</a:t>
            </a:r>
            <a:r>
              <a:rPr lang="en-US" sz="2700" dirty="0" smtClean="0"/>
              <a:t>one tissue</a:t>
            </a:r>
          </a:p>
          <a:p>
            <a:r>
              <a:rPr lang="en-US" sz="3000" dirty="0"/>
              <a:t>E</a:t>
            </a:r>
            <a:r>
              <a:rPr lang="en-US" sz="3000" dirty="0" smtClean="0"/>
              <a:t>ndochondral ossification</a:t>
            </a:r>
          </a:p>
          <a:p>
            <a:pPr lvl="1"/>
            <a:r>
              <a:rPr lang="en-US" sz="2700" dirty="0"/>
              <a:t>c</a:t>
            </a:r>
            <a:r>
              <a:rPr lang="en-US" sz="2700" dirty="0" smtClean="0"/>
              <a:t>artilage tissue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597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APERT SYNDROME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A SEVERE FORM OF CRANIOSYNOSTOSIS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18866"/>
            <a:ext cx="10083494" cy="2409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4263" y="4794921"/>
            <a:ext cx="14758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(</a:t>
            </a:r>
            <a:r>
              <a:rPr lang="en-US" sz="1500" dirty="0" err="1" smtClean="0"/>
              <a:t>Koka</a:t>
            </a:r>
            <a:r>
              <a:rPr lang="en-US" sz="1500" dirty="0" smtClean="0"/>
              <a:t>, 2016)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9212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APERT SYNDROME CAUSES</a:t>
            </a:r>
            <a:br>
              <a:rPr lang="en-US" sz="5000" dirty="0" smtClean="0"/>
            </a:br>
            <a:r>
              <a:rPr lang="en-US" sz="3000" dirty="0" smtClean="0"/>
              <a:t>TWO MUTATIONS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Mutations in the fibroblast growth receptor 2 (</a:t>
            </a:r>
            <a:r>
              <a:rPr lang="en-US" sz="2800" i="1" dirty="0" smtClean="0"/>
              <a:t>FGFR2) </a:t>
            </a:r>
            <a:r>
              <a:rPr lang="en-US" sz="2800" dirty="0" smtClean="0"/>
              <a:t>gene</a:t>
            </a:r>
          </a:p>
          <a:p>
            <a:pPr lvl="1"/>
            <a:r>
              <a:rPr lang="en-US" sz="2300" dirty="0"/>
              <a:t>Ser252Trp </a:t>
            </a:r>
            <a:r>
              <a:rPr lang="en-US" sz="2300" dirty="0" smtClean="0"/>
              <a:t>mutation</a:t>
            </a:r>
          </a:p>
          <a:p>
            <a:pPr lvl="1"/>
            <a:r>
              <a:rPr lang="en-US" sz="2300" b="1" dirty="0" smtClean="0"/>
              <a:t>Pro253Arg mutation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71459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FGFs &amp; FGFRs</a:t>
            </a:r>
            <a:br>
              <a:rPr lang="en-US" sz="5000" dirty="0" smtClean="0"/>
            </a:br>
            <a:r>
              <a:rPr lang="en-US" sz="3000" dirty="0" smtClean="0"/>
              <a:t>TYPICAL STRUCTURE AND FUNCTION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64" y="1836820"/>
            <a:ext cx="5622072" cy="48527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705600" y="2550695"/>
            <a:ext cx="2951747" cy="16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57347" y="2358661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Extracellular binding domain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0722" y="2936707"/>
            <a:ext cx="3344437" cy="772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4637" y="3672636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Transmembrane region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57347" y="3318693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Intracellular domain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6496711" y="3457074"/>
            <a:ext cx="3160636" cy="215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240380" y="2346897"/>
            <a:ext cx="465220" cy="589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0557" y="2796524"/>
            <a:ext cx="329204" cy="2803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16660" y="3016897"/>
            <a:ext cx="488940" cy="10096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83236" y="6261632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(Su, </a:t>
            </a:r>
            <a:r>
              <a:rPr lang="en-US" dirty="0" err="1"/>
              <a:t>Jin</a:t>
            </a:r>
            <a:r>
              <a:rPr lang="en-US" dirty="0"/>
              <a:t>, &amp; Chen, </a:t>
            </a:r>
            <a:r>
              <a:rPr lang="en-US" dirty="0" smtClean="0"/>
              <a:t>2014)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1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FGFs &amp; FGFRs PLAY A ROLE IN ENDOCHONDRAL BONE 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64" y="1836820"/>
            <a:ext cx="5622072" cy="48527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705600" y="2550695"/>
            <a:ext cx="2951747" cy="16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57347" y="2358661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Extracellular binding domain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0722" y="2936707"/>
            <a:ext cx="3344437" cy="772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4637" y="3672636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Transmembrane region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57347" y="3318693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Intracellular domain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6496711" y="3457074"/>
            <a:ext cx="3160636" cy="215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240380" y="2346897"/>
            <a:ext cx="465220" cy="589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0557" y="2796524"/>
            <a:ext cx="329204" cy="2803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16660" y="3016897"/>
            <a:ext cx="488940" cy="10096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83236" y="6261632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(Su, </a:t>
            </a:r>
            <a:r>
              <a:rPr lang="en-US" dirty="0" err="1"/>
              <a:t>Jin</a:t>
            </a:r>
            <a:r>
              <a:rPr lang="en-US" dirty="0"/>
              <a:t>, &amp; Chen, </a:t>
            </a:r>
            <a:r>
              <a:rPr lang="en-US" dirty="0" smtClean="0"/>
              <a:t>2014)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EXPERIMENT GOAL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6926"/>
            <a:ext cx="9601200" cy="3990474"/>
          </a:xfrm>
        </p:spPr>
        <p:txBody>
          <a:bodyPr>
            <a:noAutofit/>
          </a:bodyPr>
          <a:lstStyle/>
          <a:p>
            <a:r>
              <a:rPr lang="en-US" sz="3500" dirty="0"/>
              <a:t>D</a:t>
            </a:r>
            <a:r>
              <a:rPr lang="en-US" sz="3500" dirty="0" smtClean="0"/>
              <a:t>etermine </a:t>
            </a:r>
            <a:r>
              <a:rPr lang="en-US" sz="3500" dirty="0"/>
              <a:t>if the p38 signaling pathway is involved </a:t>
            </a:r>
            <a:r>
              <a:rPr lang="en-US" sz="3500" dirty="0" smtClean="0"/>
              <a:t>in </a:t>
            </a:r>
            <a:r>
              <a:rPr lang="en-US" sz="3500" dirty="0"/>
              <a:t>the Pro253Arg mutation of </a:t>
            </a:r>
            <a:r>
              <a:rPr lang="en-US" sz="3500" dirty="0" smtClean="0"/>
              <a:t>FGFR2 through a Western Blot Analysis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360872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751</TotalTime>
  <Words>284</Words>
  <Application>Microsoft Macintosh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Franklin Gothic Book</vt:lpstr>
      <vt:lpstr>Arial</vt:lpstr>
      <vt:lpstr>Calibri</vt:lpstr>
      <vt:lpstr>Times New Roman</vt:lpstr>
      <vt:lpstr>Crop</vt:lpstr>
      <vt:lpstr>Measurement of the p38 signaling pathway in the Pro253Arg mutation of FGFR2 in Apert syndrome </vt:lpstr>
      <vt:lpstr>BIRTH DEFECTS A SEVERE PROBLEM</vt:lpstr>
      <vt:lpstr>CRANIOSYNOSTOSIS (CS) THE MOST COMMON CRANIOFACIAL BIRTH DEFECT</vt:lpstr>
      <vt:lpstr>BONE DEVELOPMENT TWO PROCESSES</vt:lpstr>
      <vt:lpstr>APERT SYNDROME A SEVERE FORM OF CRANIOSYNOSTOSIS</vt:lpstr>
      <vt:lpstr>APERT SYNDROME CAUSES TWO MUTATIONS</vt:lpstr>
      <vt:lpstr>FGFs &amp; FGFRs TYPICAL STRUCTURE AND FUNCTION</vt:lpstr>
      <vt:lpstr>FGFs &amp; FGFRs PLAY A ROLE IN ENDOCHONDRAL BONE FORMATION</vt:lpstr>
      <vt:lpstr>EXPERIMENT GOAL</vt:lpstr>
      <vt:lpstr>WESTERN BLOT ANALYSIS STEP 1: BMSCs obtained from a mouse model</vt:lpstr>
      <vt:lpstr>WESTERN BLOT ANALYSIS STEP 2: Set up</vt:lpstr>
      <vt:lpstr>WESTERN BLOT ANALYSIS STEP 3: Detection</vt:lpstr>
      <vt:lpstr>DISCUSSION POSSIBLE OUTCOMES</vt:lpstr>
      <vt:lpstr>DISCUSSION FUTURE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2017-05-03T01:29:59Z</dcterms:created>
  <dcterms:modified xsi:type="dcterms:W3CDTF">2017-05-03T14:01:25Z</dcterms:modified>
</cp:coreProperties>
</file>