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airidh Barlow" initials="RB" lastIdx="22" clrIdx="0">
    <p:extLst>
      <p:ext uri="{19B8F6BF-5375-455C-9EA6-DF929625EA0E}">
        <p15:presenceInfo xmlns:p15="http://schemas.microsoft.com/office/powerpoint/2012/main" userId="20e8b2d63dc2aa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01T11:00:05.898" idx="1">
    <p:pos x="10" y="10"/>
    <p:text>Image Sources</p:text>
    <p:extLst>
      <p:ext uri="{C676402C-5697-4E1C-873F-D02D1690AC5C}">
        <p15:threadingInfo xmlns:p15="http://schemas.microsoft.com/office/powerpoint/2012/main" timeZoneBias="240"/>
      </p:ext>
    </p:extLst>
  </p:cm>
  <p:cm authorId="1" dt="2017-05-01T11:00:23.043" idx="2">
    <p:pos x="10" y="106"/>
    <p:text>https://media.giphy.com/media/59HdFGvYHUypW/giphy.gif</p:text>
    <p:extLst>
      <p:ext uri="{C676402C-5697-4E1C-873F-D02D1690AC5C}">
        <p15:threadingInfo xmlns:p15="http://schemas.microsoft.com/office/powerpoint/2012/main" timeZoneBias="240">
          <p15:parentCm authorId="1" idx="1"/>
        </p15:threadingInfo>
      </p:ext>
    </p:extLst>
  </p:cm>
  <p:cm authorId="1" dt="2017-05-01T11:00:30.114" idx="3">
    <p:pos x="10" y="202"/>
    <p:text>https://skrischer.files.wordpress.com/2016/10/4884e7c347f2b13936d46ca87475e3b61.jpg</p:text>
    <p:extLst>
      <p:ext uri="{C676402C-5697-4E1C-873F-D02D1690AC5C}">
        <p15:threadingInfo xmlns:p15="http://schemas.microsoft.com/office/powerpoint/2012/main" timeZoneBias="240">
          <p15:parentCm authorId="1" idx="1"/>
        </p15:threadingInfo>
      </p:ext>
    </p:extLst>
  </p:cm>
  <p:cm authorId="1" dt="2017-05-01T11:02:39.826" idx="4">
    <p:pos x="10" y="298"/>
    <p:text>Talk about stats</p:text>
    <p:extLst>
      <p:ext uri="{C676402C-5697-4E1C-873F-D02D1690AC5C}">
        <p15:threadingInfo xmlns:p15="http://schemas.microsoft.com/office/powerpoint/2012/main" timeZoneBias="240">
          <p15:parentCm authorId="1" idx="1"/>
        </p15:threadingInfo>
      </p:ext>
    </p:extLst>
  </p:cm>
  <p:cm authorId="1" dt="2017-05-01T11:03:02.552" idx="5">
    <p:pos x="10" y="394"/>
    <p:text>Talk about what a neurodegenative disease is</p:text>
    <p:extLst>
      <p:ext uri="{C676402C-5697-4E1C-873F-D02D1690AC5C}">
        <p15:threadingInfo xmlns:p15="http://schemas.microsoft.com/office/powerpoint/2012/main" timeZoneBias="24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01T11:03:20.510" idx="6">
    <p:pos x="144" y="3946"/>
    <p:text>Image source: https://s-media-cache-ak0.pinimg.com/originals/64/cf/a9/64cfa98339cbd6c983f1b8c2e88e4c62.jpg</p:text>
    <p:extLst>
      <p:ext uri="{C676402C-5697-4E1C-873F-D02D1690AC5C}">
        <p15:threadingInfo xmlns:p15="http://schemas.microsoft.com/office/powerpoint/2012/main" timeZoneBias="240"/>
      </p:ext>
    </p:extLst>
  </p:cm>
  <p:cm authorId="1" dt="2017-05-01T11:05:00.235" idx="7">
    <p:pos x="144" y="4042"/>
    <p:text>What it is made of</p:text>
    <p:extLst>
      <p:ext uri="{C676402C-5697-4E1C-873F-D02D1690AC5C}">
        <p15:threadingInfo xmlns:p15="http://schemas.microsoft.com/office/powerpoint/2012/main" timeZoneBias="240">
          <p15:parentCm authorId="1" idx="6"/>
        </p15:threadingInfo>
      </p:ext>
    </p:extLst>
  </p:cm>
  <p:cm authorId="1" dt="2017-05-01T11:05:11.177" idx="8">
    <p:pos x="144" y="4138"/>
    <p:text>Pars compacta is a portion of the whole</p:text>
    <p:extLst>
      <p:ext uri="{C676402C-5697-4E1C-873F-D02D1690AC5C}">
        <p15:threadingInfo xmlns:p15="http://schemas.microsoft.com/office/powerpoint/2012/main" timeZoneBias="240">
          <p15:parentCm authorId="1" idx="6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01T11:05:59.876" idx="9">
    <p:pos x="127" y="4055"/>
    <p:text>Image sources: https://www.slideshare.net/sanjaijosephManesh/electron-transport-chain-etc</p:text>
    <p:extLst>
      <p:ext uri="{C676402C-5697-4E1C-873F-D02D1690AC5C}">
        <p15:threadingInfo xmlns:p15="http://schemas.microsoft.com/office/powerpoint/2012/main" timeZoneBias="240"/>
      </p:ext>
    </p:extLst>
  </p:cm>
  <p:cm authorId="1" dt="2017-05-01T11:06:16.369" idx="10">
    <p:pos x="127" y="4151"/>
    <p:text>http://www.ruf.rice.edu/~bioslabs/studies/mitochondria/mitopics/complexI.gif</p:text>
    <p:extLst>
      <p:ext uri="{C676402C-5697-4E1C-873F-D02D1690AC5C}">
        <p15:threadingInfo xmlns:p15="http://schemas.microsoft.com/office/powerpoint/2012/main" timeZoneBias="240">
          <p15:parentCm authorId="1" idx="9"/>
        </p15:threadingInfo>
      </p:ext>
    </p:extLst>
  </p:cm>
  <p:cm authorId="1" dt="2017-05-01T11:06:46.758" idx="11">
    <p:pos x="127" y="4247"/>
    <p:text>Talk about Complex job and structure</p:text>
    <p:extLst>
      <p:ext uri="{C676402C-5697-4E1C-873F-D02D1690AC5C}">
        <p15:threadingInfo xmlns:p15="http://schemas.microsoft.com/office/powerpoint/2012/main" timeZoneBias="240">
          <p15:parentCm authorId="1" idx="9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01T11:08:58.849" idx="12">
    <p:pos x="743" y="2822"/>
    <p:text>Image source: https://upload.wikimedia.org/wikipedia/commons/thumb/a/a5/Protein_NDUFA2_PDB_1s3a.png/375px-Protein_NDUFA2_PDB_1s3a.png</p:text>
    <p:extLst>
      <p:ext uri="{C676402C-5697-4E1C-873F-D02D1690AC5C}">
        <p15:threadingInfo xmlns:p15="http://schemas.microsoft.com/office/powerpoint/2012/main" timeZoneBias="240"/>
      </p:ext>
    </p:extLst>
  </p:cm>
  <p:cm authorId="1" dt="2017-05-01T11:09:16.796" idx="13">
    <p:pos x="743" y="2918"/>
    <p:text>http://img.tfd.com/dorland/arm_chromosome.jpg</p:text>
    <p:extLst>
      <p:ext uri="{C676402C-5697-4E1C-873F-D02D1690AC5C}">
        <p15:threadingInfo xmlns:p15="http://schemas.microsoft.com/office/powerpoint/2012/main" timeZoneBias="240">
          <p15:parentCm authorId="1" idx="12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01T11:14:46.758" idx="14">
    <p:pos x="3398" y="1331"/>
    <p:text>Image Source: https://www.ncbi.nlm.nih.gov/pmc/articles/PMC5127451/</p:text>
    <p:extLst>
      <p:ext uri="{C676402C-5697-4E1C-873F-D02D1690AC5C}">
        <p15:threadingInfo xmlns:p15="http://schemas.microsoft.com/office/powerpoint/2012/main" timeZoneBias="240"/>
      </p:ext>
    </p:extLst>
  </p:cm>
  <p:cm authorId="1" dt="2017-05-01T11:17:50.394" idx="15">
    <p:pos x="10" y="10"/>
    <p:text/>
    <p:extLst>
      <p:ext uri="{C676402C-5697-4E1C-873F-D02D1690AC5C}">
        <p15:threadingInfo xmlns:p15="http://schemas.microsoft.com/office/powerpoint/2012/main" timeZoneBias="240"/>
      </p:ext>
    </p:extLst>
  </p:cm>
  <p:cm authorId="1" dt="2017-05-01T11:20:01.397" idx="16">
    <p:pos x="2910" y="1365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01T11:28:14.973" idx="17">
    <p:pos x="432" y="2465"/>
    <p:text>https://www.abmgood.com/premadeICRISPR-new/images/CRISPR-Sorting-Feature-Knowledge-Base-Intro-CRISPR.png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01T11:34:10.996" idx="18">
    <p:pos x="541" y="3410"/>
    <p:text>http://i.dailymail.co.uk/i/pix/2015/05/25/16/29089D9E00000578-0-Never_before_seen_Fifty_years_after_Muhammad_Ali_defeated_Sonny_-a-20_1432568405478.jpg</p:text>
    <p:extLst>
      <p:ext uri="{C676402C-5697-4E1C-873F-D02D1690AC5C}">
        <p15:threadingInfo xmlns:p15="http://schemas.microsoft.com/office/powerpoint/2012/main" timeZoneBias="240"/>
      </p:ext>
    </p:extLst>
  </p:cm>
  <p:cm authorId="1" dt="2017-05-01T11:34:18.597" idx="19">
    <p:pos x="541" y="3506"/>
    <p:text>https://www.synthego.com/wp-content/uploads/2016/07/crispr-cas9.png</p:text>
    <p:extLst>
      <p:ext uri="{C676402C-5697-4E1C-873F-D02D1690AC5C}">
        <p15:threadingInfo xmlns:p15="http://schemas.microsoft.com/office/powerpoint/2012/main" timeZoneBias="240">
          <p15:parentCm authorId="1" idx="18"/>
        </p15:threadingInfo>
      </p:ext>
    </p:extLst>
  </p:cm>
  <p:cm authorId="1" dt="2017-05-01T11:34:24.684" idx="20">
    <p:pos x="541" y="3602"/>
    <p:text>http://media.philly.com/images/20130923-Michael-J-Fox.jpg</p:text>
    <p:extLst>
      <p:ext uri="{C676402C-5697-4E1C-873F-D02D1690AC5C}">
        <p15:threadingInfo xmlns:p15="http://schemas.microsoft.com/office/powerpoint/2012/main" timeZoneBias="240">
          <p15:parentCm authorId="1" idx="18"/>
        </p15:threadingInfo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01T11:34:35.506" idx="21">
    <p:pos x="3738" y="3796"/>
    <p:text>https://www.abmgood.com/marketing/knowledge_base/CRISPR_Cas9_gRNA_Design.php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01T11:53:45.274" idx="22">
    <p:pos x="5284" y="1150"/>
    <p:text>http://img.directindustry.com/images_di/photo-g/66279-2431971.jpg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6CC9-FB88-49D4-8FD8-98992A382767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783-8A24-4B56-B78C-02BCBFCA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6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6CC9-FB88-49D4-8FD8-98992A382767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783-8A24-4B56-B78C-02BCBFCA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6CC9-FB88-49D4-8FD8-98992A382767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783-8A24-4B56-B78C-02BCBFCA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9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6CC9-FB88-49D4-8FD8-98992A382767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783-8A24-4B56-B78C-02BCBFCA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2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6CC9-FB88-49D4-8FD8-98992A382767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783-8A24-4B56-B78C-02BCBFCA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7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6CC9-FB88-49D4-8FD8-98992A382767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783-8A24-4B56-B78C-02BCBFCA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5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6CC9-FB88-49D4-8FD8-98992A382767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783-8A24-4B56-B78C-02BCBFCA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2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6CC9-FB88-49D4-8FD8-98992A382767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783-8A24-4B56-B78C-02BCBFCA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6CC9-FB88-49D4-8FD8-98992A382767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783-8A24-4B56-B78C-02BCBFCA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6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6CC9-FB88-49D4-8FD8-98992A382767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783-8A24-4B56-B78C-02BCBFCA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9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6CC9-FB88-49D4-8FD8-98992A382767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5783-8A24-4B56-B78C-02BCBFCA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6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F6CC9-FB88-49D4-8FD8-98992A382767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45783-8A24-4B56-B78C-02BCBFCA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79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Does a knockout of NDUFA2 Lead to Parkinson’s Disease?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Ruairidh Barlow</a:t>
            </a:r>
          </a:p>
        </p:txBody>
      </p:sp>
    </p:spTree>
    <p:extLst>
      <p:ext uri="{BB962C8B-B14F-4D97-AF65-F5344CB8AC3E}">
        <p14:creationId xmlns:p14="http://schemas.microsoft.com/office/powerpoint/2010/main" val="23028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Knockout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gRNA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Design </a:t>
            </a:r>
          </a:p>
          <a:p>
            <a:r>
              <a:rPr lang="en-US" dirty="0"/>
              <a:t>Insertion of Oligo (gRNA) into a CRISPR/Cas9 Nuclease </a:t>
            </a:r>
            <a:r>
              <a:rPr lang="en-US" dirty="0" smtClean="0"/>
              <a:t>Vector</a:t>
            </a:r>
          </a:p>
          <a:p>
            <a:pPr lvl="1"/>
            <a:r>
              <a:rPr lang="en-US" dirty="0" smtClean="0"/>
              <a:t>Via </a:t>
            </a:r>
            <a:r>
              <a:rPr lang="en-US" dirty="0" err="1" smtClean="0"/>
              <a:t>electroportation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152" y="3094022"/>
            <a:ext cx="6087975" cy="308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Knockout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gRNA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Design 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Insertion of Oligo (gRNA) into a CRISPR/Cas9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NucleaseVector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/>
              <a:t>Infection of SH-SY5Y Cell Line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89882" y="4865163"/>
            <a:ext cx="1704442" cy="938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04283" y="4289090"/>
            <a:ext cx="914400" cy="13461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82338" y="4296406"/>
            <a:ext cx="914400" cy="13461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67937" y="4872479"/>
            <a:ext cx="1704442" cy="9381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Cas9 Nuclease  Vector</a:t>
            </a:r>
          </a:p>
        </p:txBody>
      </p:sp>
      <p:sp>
        <p:nvSpPr>
          <p:cNvPr id="8" name="Arrow: Right 7"/>
          <p:cNvSpPr/>
          <p:nvPr/>
        </p:nvSpPr>
        <p:spPr>
          <a:xfrm>
            <a:off x="6533084" y="4688882"/>
            <a:ext cx="1656283" cy="953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Adeno-Associated virus</a:t>
            </a:r>
            <a:endParaRPr lang="en-US" sz="1200" dirty="0"/>
          </a:p>
        </p:txBody>
      </p:sp>
      <p:sp>
        <p:nvSpPr>
          <p:cNvPr id="9" name="Cylinder 8"/>
          <p:cNvSpPr/>
          <p:nvPr/>
        </p:nvSpPr>
        <p:spPr>
          <a:xfrm>
            <a:off x="9103768" y="5055557"/>
            <a:ext cx="2250032" cy="38933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SH-SY5Y Petri dish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68243"/>
            <a:ext cx="2684283" cy="21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of Mitochondria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8872" y="1780461"/>
            <a:ext cx="4558044" cy="429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Complex I Assembly and Protein Subunit Detection BN-PAGE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 </a:t>
            </a:r>
            <a:r>
              <a:rPr lang="en-US" dirty="0"/>
              <a:t>native-polyacrylamide gel electrophoresis (BN-PAGE)</a:t>
            </a:r>
          </a:p>
          <a:p>
            <a:pPr lvl="1"/>
            <a:r>
              <a:rPr lang="en-US" dirty="0"/>
              <a:t>One dimensional: Mitochondrial </a:t>
            </a:r>
            <a:r>
              <a:rPr lang="en-US" dirty="0" err="1"/>
              <a:t>supercomplexes</a:t>
            </a:r>
            <a:r>
              <a:rPr lang="en-US" dirty="0"/>
              <a:t> (Complex I)</a:t>
            </a:r>
          </a:p>
          <a:p>
            <a:pPr lvl="1"/>
            <a:r>
              <a:rPr lang="en-US" dirty="0"/>
              <a:t>Two dimensional: Complex subunits</a:t>
            </a:r>
          </a:p>
          <a:p>
            <a:pPr lvl="2"/>
            <a:r>
              <a:rPr lang="en-US" dirty="0"/>
              <a:t>Was the knock out a success?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932072"/>
            <a:ext cx="4861873" cy="35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Mitochondrial Oxygen Consumption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0157" y="2065757"/>
            <a:ext cx="5068907" cy="3492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930730"/>
            <a:ext cx="4094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Seahorse XF24 Extracellular Flux Analyzer (Seahorse Bioscience Inc., USA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Able to measure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consumption levels without additional dye or markers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600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Mitochondrial Membrane Potential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8213" y="1943831"/>
            <a:ext cx="5041475" cy="3781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312" y="2864853"/>
            <a:ext cx="5330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Rhodamine 123 dye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</a:t>
            </a:r>
            <a:r>
              <a:rPr lang="en-US" sz="2000" dirty="0" smtClean="0"/>
              <a:t>olecule </a:t>
            </a:r>
            <a:r>
              <a:rPr lang="en-US" sz="2000" dirty="0"/>
              <a:t>with a positive charge, sensitive to proton </a:t>
            </a:r>
            <a:r>
              <a:rPr lang="en-US" sz="2000" dirty="0" smtClean="0"/>
              <a:t>gradients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FACScan</a:t>
            </a:r>
            <a:r>
              <a:rPr lang="en-US" sz="2000" dirty="0"/>
              <a:t> (BD Biosciences, Bedford, MA, USA)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Measures dye accumulation</a:t>
            </a:r>
          </a:p>
        </p:txBody>
      </p:sp>
    </p:spTree>
    <p:extLst>
      <p:ext uri="{BB962C8B-B14F-4D97-AF65-F5344CB8AC3E}">
        <p14:creationId xmlns:p14="http://schemas.microsoft.com/office/powerpoint/2010/main" val="42255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Mitochondrial Rate of ATP synthesis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841" y="1690688"/>
            <a:ext cx="4583358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8572" y="3195038"/>
            <a:ext cx="4734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Rate measured with </a:t>
            </a:r>
            <a:r>
              <a:rPr lang="en-US" sz="2000" dirty="0" err="1" smtClean="0"/>
              <a:t>luminometer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</a:t>
            </a:r>
            <a:r>
              <a:rPr lang="en-US" sz="2000" dirty="0" smtClean="0"/>
              <a:t>ntensity </a:t>
            </a:r>
            <a:r>
              <a:rPr lang="en-US" sz="2000" dirty="0"/>
              <a:t>of light is proportional to the concentration of ATP</a:t>
            </a:r>
          </a:p>
        </p:txBody>
      </p:sp>
    </p:spTree>
    <p:extLst>
      <p:ext uri="{BB962C8B-B14F-4D97-AF65-F5344CB8AC3E}">
        <p14:creationId xmlns:p14="http://schemas.microsoft.com/office/powerpoint/2010/main" val="32672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comparing oxygen consumption levels, membrane potential, and </a:t>
            </a:r>
            <a:r>
              <a:rPr lang="en-US" dirty="0" smtClean="0"/>
              <a:t>rate of ATP </a:t>
            </a:r>
            <a:r>
              <a:rPr lang="en-US" dirty="0" smtClean="0"/>
              <a:t>synthesis between the three cell types it can be determined </a:t>
            </a:r>
            <a:r>
              <a:rPr lang="en-US" dirty="0" smtClean="0"/>
              <a:t>what, </a:t>
            </a:r>
            <a:r>
              <a:rPr lang="en-US" dirty="0" smtClean="0"/>
              <a:t>if at all, the impact a knockout of NDUFA2 will have on a cell</a:t>
            </a:r>
            <a:endParaRPr lang="en-US" dirty="0"/>
          </a:p>
          <a:p>
            <a:r>
              <a:rPr lang="en-US" dirty="0" smtClean="0"/>
              <a:t>The results from this experiment will help to further our understanding of </a:t>
            </a:r>
            <a:r>
              <a:rPr lang="en-US" dirty="0" smtClean="0"/>
              <a:t>NDUFA2’s </a:t>
            </a:r>
            <a:r>
              <a:rPr lang="en-US" dirty="0" smtClean="0"/>
              <a:t>potential role in Parkinson’s disease. This information will help determine whether </a:t>
            </a:r>
            <a:r>
              <a:rPr lang="en-US" dirty="0" smtClean="0"/>
              <a:t>Parkinson’s </a:t>
            </a:r>
            <a:r>
              <a:rPr lang="en-US" dirty="0" smtClean="0"/>
              <a:t>is just </a:t>
            </a:r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expression of complex I dysfunction in dopaminergic neurons</a:t>
            </a:r>
          </a:p>
        </p:txBody>
      </p:sp>
    </p:spTree>
    <p:extLst>
      <p:ext uri="{BB962C8B-B14F-4D97-AF65-F5344CB8AC3E}">
        <p14:creationId xmlns:p14="http://schemas.microsoft.com/office/powerpoint/2010/main" val="41783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429" y="1854509"/>
            <a:ext cx="688951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/>
              <a:t>Questions</a:t>
            </a:r>
            <a:r>
              <a:rPr lang="en-US" sz="11500" dirty="0" smtClean="0"/>
              <a:t>?</a:t>
            </a:r>
            <a:endParaRPr lang="en-US" sz="115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8" y="728663"/>
            <a:ext cx="4280323" cy="53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fontAlgn="base"/>
            <a:r>
              <a:rPr lang="en-US" dirty="0"/>
              <a:t>de Lau LM, </a:t>
            </a:r>
            <a:r>
              <a:rPr lang="en-US" dirty="0" err="1"/>
              <a:t>Breteler</a:t>
            </a:r>
            <a:r>
              <a:rPr lang="en-US" dirty="0"/>
              <a:t> MM. Epidemiology of Parkinson’s disease. Lancet </a:t>
            </a:r>
            <a:r>
              <a:rPr lang="en-US" dirty="0" err="1"/>
              <a:t>Neurol</a:t>
            </a:r>
            <a:r>
              <a:rPr lang="en-US" dirty="0"/>
              <a:t> 2006;5:525-535. </a:t>
            </a:r>
          </a:p>
          <a:p>
            <a:pPr fontAlgn="base"/>
            <a:r>
              <a:rPr lang="en-US" dirty="0"/>
              <a:t>Tanner, C. M., &amp; Aston, D. A. (2000). Epidemiology of </a:t>
            </a:r>
            <a:r>
              <a:rPr lang="en-US" dirty="0" err="1"/>
              <a:t>Parkinsonʼs</a:t>
            </a:r>
            <a:r>
              <a:rPr lang="en-US" dirty="0"/>
              <a:t> disease and </a:t>
            </a:r>
            <a:r>
              <a:rPr lang="en-US" dirty="0" err="1"/>
              <a:t>akinetic</a:t>
            </a:r>
            <a:r>
              <a:rPr lang="en-US" dirty="0"/>
              <a:t> syndromes. Current Opinion in Neurology, 13(4), 427-430. doi:10.1097/00019052-200008000-00010</a:t>
            </a:r>
          </a:p>
          <a:p>
            <a:pPr fontAlgn="base"/>
            <a:r>
              <a:rPr lang="en-US" dirty="0" err="1"/>
              <a:t>Postuma</a:t>
            </a:r>
            <a:r>
              <a:rPr lang="en-US" dirty="0"/>
              <a:t> RB, Berg D, Stern M, et al. MDS clinical diagnostic criteria for Parkinson’s disease. </a:t>
            </a:r>
            <a:r>
              <a:rPr lang="en-US" dirty="0" err="1"/>
              <a:t>Mov</a:t>
            </a:r>
            <a:r>
              <a:rPr lang="en-US" dirty="0"/>
              <a:t> </a:t>
            </a:r>
            <a:r>
              <a:rPr lang="en-US" dirty="0" err="1"/>
              <a:t>Disord</a:t>
            </a:r>
            <a:r>
              <a:rPr lang="en-US" dirty="0"/>
              <a:t> 2015;30:1591-1601. </a:t>
            </a:r>
          </a:p>
          <a:p>
            <a:r>
              <a:rPr lang="en-US" dirty="0"/>
              <a:t>Wirth, C., Brandt, U., </a:t>
            </a:r>
            <a:r>
              <a:rPr lang="en-US" dirty="0" err="1"/>
              <a:t>Hunte</a:t>
            </a:r>
            <a:r>
              <a:rPr lang="en-US" dirty="0"/>
              <a:t>, C., &amp; </a:t>
            </a:r>
            <a:r>
              <a:rPr lang="en-US" dirty="0" err="1"/>
              <a:t>Zickermann</a:t>
            </a:r>
            <a:r>
              <a:rPr lang="en-US" dirty="0"/>
              <a:t>, V. (2016). Structure and function of mitochondrial complex I. </a:t>
            </a:r>
            <a:r>
              <a:rPr lang="en-US" dirty="0" err="1"/>
              <a:t>Biochimica</a:t>
            </a:r>
            <a:r>
              <a:rPr lang="en-US" dirty="0"/>
              <a:t> et </a:t>
            </a:r>
            <a:r>
              <a:rPr lang="en-US" dirty="0" err="1"/>
              <a:t>Biophysica</a:t>
            </a:r>
            <a:r>
              <a:rPr lang="en-US" dirty="0"/>
              <a:t> </a:t>
            </a:r>
            <a:r>
              <a:rPr lang="en-US" dirty="0" err="1"/>
              <a:t>Acta</a:t>
            </a:r>
            <a:r>
              <a:rPr lang="en-US" dirty="0"/>
              <a:t> (BBA) - Bioenergetics, 1857(7), 902-914. doi:10.1016/j.bbabio.2016.02.013</a:t>
            </a:r>
          </a:p>
          <a:p>
            <a:r>
              <a:rPr lang="en-US" dirty="0"/>
              <a:t>NDUFA2 </a:t>
            </a:r>
            <a:r>
              <a:rPr lang="en-US" dirty="0" err="1"/>
              <a:t>NADH:ubiquinone</a:t>
            </a:r>
            <a:r>
              <a:rPr lang="en-US" dirty="0"/>
              <a:t> oxidoreductase subunit A2 [Homo sapiens (human)] - Gene - NCBI. (</a:t>
            </a:r>
            <a:r>
              <a:rPr lang="en-US" dirty="0" err="1"/>
              <a:t>n.d.</a:t>
            </a:r>
            <a:r>
              <a:rPr lang="en-US" dirty="0"/>
              <a:t>). Retrieved April 15, 2017, from https://www.ncbi.nlm.nih.gov/gene?Db=gene&amp;Cmd=ShowDetailView&amp;TermToSearch=4695</a:t>
            </a:r>
          </a:p>
          <a:p>
            <a:r>
              <a:rPr lang="en-US" dirty="0" err="1"/>
              <a:t>Heo</a:t>
            </a:r>
            <a:r>
              <a:rPr lang="en-US" dirty="0"/>
              <a:t>, J. Y., Park, J. H., Kim, S. J., </a:t>
            </a:r>
            <a:r>
              <a:rPr lang="en-US" dirty="0" err="1"/>
              <a:t>Seo</a:t>
            </a:r>
            <a:r>
              <a:rPr lang="en-US" dirty="0"/>
              <a:t>, K. S., Han, J. S., Lee, S. H., . . . </a:t>
            </a:r>
            <a:r>
              <a:rPr lang="en-US" dirty="0" err="1"/>
              <a:t>Kweon</a:t>
            </a:r>
            <a:r>
              <a:rPr lang="en-US" dirty="0"/>
              <a:t>, G. R. (2012). DJ-1 Null Dopaminergic Neuronal Cells Exhibit Defects in Mitochondrial Function and Structure: Involvement of Mitochondrial Complex I Assembly. </a:t>
            </a:r>
            <a:r>
              <a:rPr lang="en-US" dirty="0" err="1"/>
              <a:t>PLoS</a:t>
            </a:r>
            <a:r>
              <a:rPr lang="en-US" dirty="0"/>
              <a:t> ONE, 7(3). doi:10.1371/journal.pone.0032629</a:t>
            </a:r>
          </a:p>
          <a:p>
            <a:r>
              <a:rPr lang="en-US" dirty="0"/>
              <a:t>(</a:t>
            </a:r>
            <a:r>
              <a:rPr lang="en-US" dirty="0" err="1"/>
              <a:t>n.d.</a:t>
            </a:r>
            <a:r>
              <a:rPr lang="en-US" dirty="0"/>
              <a:t>). Retrieved April 15, 2017, from https://www.atum.bio/eCommerce/cas9/input</a:t>
            </a:r>
          </a:p>
          <a:p>
            <a:r>
              <a:rPr lang="en-US" dirty="0"/>
              <a:t>NDUFA2 - human gene knockout kit via CRISPR. (</a:t>
            </a:r>
            <a:r>
              <a:rPr lang="en-US" dirty="0" err="1"/>
              <a:t>n.d.</a:t>
            </a:r>
            <a:r>
              <a:rPr lang="en-US" dirty="0"/>
              <a:t>). Retrieved April 29, 2017, from http://www.origene.com/CRISPR-CAS9/KN202715/NDUFA2.knockout</a:t>
            </a:r>
          </a:p>
          <a:p>
            <a:r>
              <a:rPr lang="en-US" dirty="0" err="1"/>
              <a:t>Bao</a:t>
            </a:r>
            <a:r>
              <a:rPr lang="en-US" dirty="0"/>
              <a:t>, L., Chen, S., Conrad, K., Keefer, K., Abraham, T., Lee, J. P., . . . Miller, B. A. (2016). Depletion of the Human Ion Channel TRPM2 in </a:t>
            </a:r>
            <a:r>
              <a:rPr lang="en-US" dirty="0" err="1"/>
              <a:t>Neuroblastoma</a:t>
            </a:r>
            <a:r>
              <a:rPr lang="en-US" dirty="0"/>
              <a:t> Demonstrates Its Key Role in Cell Survival through</a:t>
            </a:r>
          </a:p>
          <a:p>
            <a:r>
              <a:rPr lang="en-US" dirty="0"/>
              <a:t>Proteomics, C. (</a:t>
            </a:r>
            <a:r>
              <a:rPr lang="en-US" dirty="0" err="1"/>
              <a:t>n.d.</a:t>
            </a:r>
            <a:r>
              <a:rPr lang="en-US" dirty="0"/>
              <a:t>). 2D Blue Native. Retrieved April 29, 2017, from http://www.creative-proteomics.com/services/2d-blue-native-sds-page-for-complex-analysis.htm	</a:t>
            </a:r>
          </a:p>
          <a:p>
            <a:r>
              <a:rPr lang="en-US" dirty="0" err="1"/>
              <a:t>Fiala</a:t>
            </a:r>
            <a:r>
              <a:rPr lang="en-US" dirty="0"/>
              <a:t>, G. J., </a:t>
            </a:r>
            <a:r>
              <a:rPr lang="en-US" dirty="0" err="1"/>
              <a:t>Schamel</a:t>
            </a:r>
            <a:r>
              <a:rPr lang="en-US" dirty="0"/>
              <a:t>, W. W., Blumenthal, B. Blue Native Polyacrylamide Gel Electrophoresis (BN-PAGE) for Analysis of </a:t>
            </a:r>
            <a:r>
              <a:rPr lang="en-US" dirty="0" err="1"/>
              <a:t>Multiprotein</a:t>
            </a:r>
            <a:r>
              <a:rPr lang="en-US" dirty="0"/>
              <a:t> Complexes from Cellular Lysates. J. Vis. Exp. (48), e2164, doi:10.3791/2164 (2011).</a:t>
            </a:r>
          </a:p>
          <a:p>
            <a:r>
              <a:rPr lang="en-US" dirty="0"/>
              <a:t>University of Virginia School of Medicine. (</a:t>
            </a:r>
            <a:r>
              <a:rPr lang="en-US" dirty="0" err="1"/>
              <a:t>n.d.</a:t>
            </a:r>
            <a:r>
              <a:rPr lang="en-US" dirty="0"/>
              <a:t>). Retrieved April 29, 2017, from https://pharm.virginia.edu/facilities/seahorse-xf24-extracellular-flux-analyzer/</a:t>
            </a:r>
          </a:p>
          <a:p>
            <a:r>
              <a:rPr lang="en-US" dirty="0" err="1"/>
              <a:t>Vives‐Bauza</a:t>
            </a:r>
            <a:r>
              <a:rPr lang="en-US" dirty="0"/>
              <a:t>, C., Yang, L., &amp; </a:t>
            </a:r>
            <a:r>
              <a:rPr lang="en-US" dirty="0" err="1"/>
              <a:t>Manfredi</a:t>
            </a:r>
            <a:r>
              <a:rPr lang="en-US" dirty="0"/>
              <a:t>, G. (2007). Assay of Mitochondrial ATP Synthesis in Animal Cells and Tissues. Mitochondria, 2nd Edition Methods in Cell Biology, 155-171. doi:10.1016/s0091-679x(06)80007-5</a:t>
            </a:r>
          </a:p>
          <a:p>
            <a:r>
              <a:rPr lang="en-US" dirty="0"/>
              <a:t>Hodge, G. K., &amp; Butcher, L. L. (1980). Pars compacta of the substantia </a:t>
            </a:r>
            <a:r>
              <a:rPr lang="en-US" dirty="0" err="1"/>
              <a:t>nigra</a:t>
            </a:r>
            <a:r>
              <a:rPr lang="en-US" dirty="0"/>
              <a:t> modulates motor activity but is not involved importantly in regulating food and water intake. </a:t>
            </a:r>
            <a:r>
              <a:rPr lang="en-US" dirty="0" err="1"/>
              <a:t>Naunyn-Schmiedeberg's</a:t>
            </a:r>
            <a:r>
              <a:rPr lang="en-US" dirty="0"/>
              <a:t> Archives of Pharmacology, 313(1), 51-67. doi:10.1007/bf005058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16" y="158700"/>
            <a:ext cx="10515600" cy="1325563"/>
          </a:xfrm>
        </p:spPr>
        <p:txBody>
          <a:bodyPr/>
          <a:lstStyle/>
          <a:p>
            <a:r>
              <a:rPr lang="en-US" dirty="0"/>
              <a:t>What is Parkinson's Disease?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03" y="1264676"/>
            <a:ext cx="4002213" cy="530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391179" y="2928799"/>
            <a:ext cx="5138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 related neurodegenerative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Symptoms: </a:t>
            </a:r>
            <a:r>
              <a:rPr lang="en-US" dirty="0"/>
              <a:t>tremors, stiffness, and slow movement</a:t>
            </a:r>
          </a:p>
        </p:txBody>
      </p:sp>
    </p:spTree>
    <p:extLst>
      <p:ext uri="{BB962C8B-B14F-4D97-AF65-F5344CB8AC3E}">
        <p14:creationId xmlns:p14="http://schemas.microsoft.com/office/powerpoint/2010/main" val="38388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 </a:t>
            </a:r>
            <a:r>
              <a:rPr lang="en-US" dirty="0" err="1"/>
              <a:t>Nigra</a:t>
            </a:r>
            <a:r>
              <a:rPr lang="en-US" dirty="0"/>
              <a:t> Pars Compacta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662928" y="1865401"/>
            <a:ext cx="5077968" cy="4351338"/>
          </a:xfrm>
        </p:spPr>
        <p:txBody>
          <a:bodyPr/>
          <a:lstStyle/>
          <a:p>
            <a:r>
              <a:rPr lang="en-US" dirty="0"/>
              <a:t>Death of dopaminergic neurons is a key feature in the pathology of the disease</a:t>
            </a:r>
          </a:p>
        </p:txBody>
      </p:sp>
      <p:pic>
        <p:nvPicPr>
          <p:cNvPr id="1028" name="Picture 4" descr="https://s-media-cache-ak0.pinimg.com/originals/64/cf/a9/64cfa98339cbd6c983f1b8c2e88e4c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90688"/>
            <a:ext cx="5238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5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7005"/>
            <a:ext cx="4605870" cy="40953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06256" y="2569443"/>
            <a:ext cx="3218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NADH</a:t>
            </a:r>
            <a:r>
              <a:rPr lang="en-US" dirty="0" smtClean="0"/>
              <a:t>: ubiquinone </a:t>
            </a:r>
            <a:r>
              <a:rPr lang="en-US" dirty="0"/>
              <a:t>oxidoreductase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Complex I c</a:t>
            </a:r>
            <a:r>
              <a:rPr lang="en-US" dirty="0" smtClean="0"/>
              <a:t>atalyzes </a:t>
            </a:r>
            <a:r>
              <a:rPr lang="en-US" dirty="0"/>
              <a:t>the transfer of </a:t>
            </a:r>
            <a:r>
              <a:rPr lang="en-US" dirty="0" smtClean="0"/>
              <a:t>electrons </a:t>
            </a:r>
            <a:r>
              <a:rPr lang="en-US" dirty="0"/>
              <a:t>from NADH to coenzyme Q10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Complex I is made up of 44 protein subunits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52046" y="2508559"/>
            <a:ext cx="3307157" cy="29722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997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2439"/>
            <a:ext cx="10515600" cy="1325563"/>
          </a:xfrm>
        </p:spPr>
        <p:txBody>
          <a:bodyPr/>
          <a:lstStyle/>
          <a:p>
            <a:r>
              <a:rPr lang="en-US" dirty="0"/>
              <a:t>NDUFA2: Protein In Question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14" y="2221134"/>
            <a:ext cx="3930158" cy="3977130"/>
          </a:xfrm>
          <a:prstGeom prst="rect">
            <a:avLst/>
          </a:prstGeom>
        </p:spPr>
      </p:pic>
      <p:sp>
        <p:nvSpPr>
          <p:cNvPr id="8" name="Callout: Bent Line with Border and Accent Bar 7"/>
          <p:cNvSpPr/>
          <p:nvPr/>
        </p:nvSpPr>
        <p:spPr>
          <a:xfrm>
            <a:off x="7911085" y="1058733"/>
            <a:ext cx="2423160" cy="232480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5932"/>
              <a:gd name="adj6" fmla="val -226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NDUFA2 Protein </a:t>
            </a:r>
            <a:r>
              <a:rPr lang="en-US" dirty="0"/>
              <a:t>Structure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2406" y="5623560"/>
            <a:ext cx="209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Chromosome 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0780" y="4423231"/>
            <a:ext cx="5113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NADH dehydrogenase [ubiquinone] 1 alpha sub complex subunit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Interacts with other subunits of complex I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Plays </a:t>
            </a:r>
            <a:r>
              <a:rPr lang="en-US" dirty="0"/>
              <a:t>a role in the assembly of complex I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74423" y="1312231"/>
            <a:ext cx="1810669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SH-SY5Y Cell Line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6841"/>
            <a:ext cx="3781837" cy="3058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112475" y="2570494"/>
            <a:ext cx="4554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Express dopaminergic markers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Have been used to study Parkinson's Disease.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Purchased from “Sigma-Aldrich”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2368" y="5824728"/>
            <a:ext cx="7696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“Neurites extend, reminiscent of dendrites and/or axons.” </a:t>
            </a:r>
            <a:r>
              <a:rPr lang="en-US" i="1" dirty="0" err="1"/>
              <a:t>Kovalevich</a:t>
            </a:r>
            <a:r>
              <a:rPr lang="en-US" i="1" dirty="0"/>
              <a:t> et al (2013)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CRISPR/Cas9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330" y="1876418"/>
            <a:ext cx="6649722" cy="3802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60920" y="1876418"/>
            <a:ext cx="4681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Clustered regularly interspaced short palindromic repeats (CRISPR)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of the art gene editing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Derived from E. coli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CRISPR Associated genes (Cas)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Primarily helicase and nuclease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Kit will be purchased from “</a:t>
            </a:r>
            <a:r>
              <a:rPr lang="en-US" dirty="0" err="1" smtClean="0"/>
              <a:t>OriGene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02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A Knockout of NDUFA2 Leads to Parkinson's Disease?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08" y="2988657"/>
            <a:ext cx="1810669" cy="1408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915" y="2118132"/>
            <a:ext cx="3706377" cy="2812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47" y="2661339"/>
            <a:ext cx="2132750" cy="2301242"/>
          </a:xfrm>
          <a:prstGeom prst="rect">
            <a:avLst/>
          </a:prstGeom>
        </p:spPr>
      </p:pic>
      <p:sp>
        <p:nvSpPr>
          <p:cNvPr id="10" name="Plus Sign 9"/>
          <p:cNvSpPr/>
          <p:nvPr/>
        </p:nvSpPr>
        <p:spPr>
          <a:xfrm>
            <a:off x="2445982" y="3235606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quals 10"/>
          <p:cNvSpPr/>
          <p:nvPr/>
        </p:nvSpPr>
        <p:spPr>
          <a:xfrm>
            <a:off x="7379025" y="323560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3320" y="352428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CRISPR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436" y="4513221"/>
            <a:ext cx="96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NDUFA2</a:t>
            </a:r>
          </a:p>
        </p:txBody>
      </p:sp>
      <p:sp>
        <p:nvSpPr>
          <p:cNvPr id="4" name="Rectangle 3"/>
          <p:cNvSpPr/>
          <p:nvPr/>
        </p:nvSpPr>
        <p:spPr>
          <a:xfrm>
            <a:off x="8293425" y="3231141"/>
            <a:ext cx="3756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Parkinson’s?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5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Knockout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13960" cy="3455949"/>
          </a:xfrm>
        </p:spPr>
        <p:txBody>
          <a:bodyPr/>
          <a:lstStyle/>
          <a:p>
            <a:r>
              <a:rPr lang="en-US" b="1" dirty="0"/>
              <a:t>gRNA</a:t>
            </a:r>
            <a:r>
              <a:rPr lang="en-US" dirty="0"/>
              <a:t> </a:t>
            </a:r>
            <a:r>
              <a:rPr lang="en-US" dirty="0"/>
              <a:t>Design (Guiding </a:t>
            </a:r>
            <a:r>
              <a:rPr lang="en-US" dirty="0" smtClean="0"/>
              <a:t>RNA)</a:t>
            </a:r>
            <a:endParaRPr lang="en-US" dirty="0"/>
          </a:p>
          <a:p>
            <a:pPr lvl="1"/>
            <a:r>
              <a:rPr lang="en-US" dirty="0" smtClean="0"/>
              <a:t>19 </a:t>
            </a:r>
            <a:r>
              <a:rPr lang="en-US" dirty="0"/>
              <a:t>– 25 nucleotides long</a:t>
            </a:r>
          </a:p>
          <a:p>
            <a:pPr lvl="1"/>
            <a:r>
              <a:rPr lang="en-US" dirty="0"/>
              <a:t>Adjacent to a 5’-NGG-3’ proto-spacer motif (PAM) </a:t>
            </a:r>
            <a:endParaRPr lang="en-US" dirty="0" smtClean="0"/>
          </a:p>
          <a:p>
            <a:pPr lvl="1"/>
            <a:r>
              <a:rPr lang="en-US" dirty="0" smtClean="0"/>
              <a:t>Complement to target sequence</a:t>
            </a:r>
            <a:endParaRPr lang="en-US" dirty="0"/>
          </a:p>
          <a:p>
            <a:pPr lvl="1"/>
            <a:r>
              <a:rPr lang="en-US" dirty="0"/>
              <a:t>NDUFA2 target sequence “CCAGAGCTTGGGCTGCACAT”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927" y="614928"/>
            <a:ext cx="5584545" cy="1398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991" y="2715928"/>
            <a:ext cx="5072481" cy="36731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86332" y="1482734"/>
            <a:ext cx="4597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https://www.atum.bio/eCommerce/cas9/input</a:t>
            </a:r>
          </a:p>
        </p:txBody>
      </p:sp>
    </p:spTree>
    <p:extLst>
      <p:ext uri="{BB962C8B-B14F-4D97-AF65-F5344CB8AC3E}">
        <p14:creationId xmlns:p14="http://schemas.microsoft.com/office/powerpoint/2010/main" val="25784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809</Words>
  <Application>Microsoft Office PowerPoint</Application>
  <PresentationFormat>Widescreen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Does a knockout of NDUFA2 Lead to Parkinson’s Disease? </vt:lpstr>
      <vt:lpstr>What is Parkinson's Disease?</vt:lpstr>
      <vt:lpstr>Substantia Nigra Pars Compacta</vt:lpstr>
      <vt:lpstr>Complex I</vt:lpstr>
      <vt:lpstr>NDUFA2: Protein In Question</vt:lpstr>
      <vt:lpstr>SH-SY5Y Cell Line </vt:lpstr>
      <vt:lpstr>CRISPR/Cas9</vt:lpstr>
      <vt:lpstr>Does A Knockout of NDUFA2 Leads to Parkinson's Disease?</vt:lpstr>
      <vt:lpstr>Knockout Procedure</vt:lpstr>
      <vt:lpstr>Knockout Procedure</vt:lpstr>
      <vt:lpstr>Knockout Procedure</vt:lpstr>
      <vt:lpstr>Isolation of Mitochondria</vt:lpstr>
      <vt:lpstr>Complex I Assembly and Protein Subunit Detection BN-PAGE</vt:lpstr>
      <vt:lpstr>Mitochondrial Oxygen Consumption </vt:lpstr>
      <vt:lpstr>Mitochondrial Membrane Potential </vt:lpstr>
      <vt:lpstr>Mitochondrial Rate of ATP synthesis</vt:lpstr>
      <vt:lpstr>Discussion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a knockout of NDUFA2 Lead to Parkinson’s Disease?</dc:title>
  <dc:creator>Ruairidh Barlow</dc:creator>
  <cp:lastModifiedBy>Ruairidh Barlow</cp:lastModifiedBy>
  <cp:revision>38</cp:revision>
  <dcterms:created xsi:type="dcterms:W3CDTF">2017-05-01T13:46:37Z</dcterms:created>
  <dcterms:modified xsi:type="dcterms:W3CDTF">2017-05-02T01:25:17Z</dcterms:modified>
</cp:coreProperties>
</file>