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59" r:id="rId5"/>
    <p:sldId id="256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9"/>
    <a:srgbClr val="D66FDC"/>
    <a:srgbClr val="DE74E5"/>
    <a:srgbClr val="E67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9D50-A3F8-4C4F-9F35-854E0FAEADA6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6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9D50-A3F8-4C4F-9F35-854E0FAEADA6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9D50-A3F8-4C4F-9F35-854E0FAEADA6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9D50-A3F8-4C4F-9F35-854E0FAEADA6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9D50-A3F8-4C4F-9F35-854E0FAEADA6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4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9D50-A3F8-4C4F-9F35-854E0FAEADA6}" type="datetimeFigureOut">
              <a:rPr lang="en-US" smtClean="0"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6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9D50-A3F8-4C4F-9F35-854E0FAEADA6}" type="datetimeFigureOut">
              <a:rPr lang="en-US" smtClean="0"/>
              <a:t>5/2/17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9D50-A3F8-4C4F-9F35-854E0FAEADA6}" type="datetimeFigureOut">
              <a:rPr lang="en-US" smtClean="0"/>
              <a:t>5/2/17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0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9D50-A3F8-4C4F-9F35-854E0FAEADA6}" type="datetimeFigureOut">
              <a:rPr lang="en-US" smtClean="0"/>
              <a:t>5/2/17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2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9D50-A3F8-4C4F-9F35-854E0FAEADA6}" type="datetimeFigureOut">
              <a:rPr lang="en-US" smtClean="0"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3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9D50-A3F8-4C4F-9F35-854E0FAEADA6}" type="datetimeFigureOut">
              <a:rPr lang="en-US" smtClean="0"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2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11000">
              <a:schemeClr val="tx1"/>
            </a:gs>
            <a:gs pos="95000">
              <a:schemeClr val="accent1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B9D50-A3F8-4C4F-9F35-854E0FAEADA6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9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1083733"/>
            <a:ext cx="10515600" cy="1889655"/>
          </a:xfrm>
          <a:noFill/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E679EC"/>
                </a:solidFill>
                <a:latin typeface="Times New Roman" charset="0"/>
                <a:ea typeface="Times New Roman" charset="0"/>
                <a:cs typeface="Times New Roman" charset="0"/>
              </a:rPr>
              <a:t>Higher Affinity Heptapeptides Against Influenza Hemagglutinin-Sialic Acid Identification for Treating Flu Virus Disease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8634" y="4665133"/>
            <a:ext cx="575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  <a:latin typeface="Edwardian Script ITC" charset="0"/>
                <a:ea typeface="Edwardian Script ITC" charset="0"/>
                <a:cs typeface="Edwardian Script ITC" charset="0"/>
              </a:rPr>
              <a:t>Ahmed ”e” Al Qaffas </a:t>
            </a:r>
            <a:endParaRPr lang="en-US" sz="4800" dirty="0">
              <a:solidFill>
                <a:srgbClr val="00B0F0"/>
              </a:solidFill>
              <a:latin typeface="Edwardian Script ITC" charset="0"/>
              <a:ea typeface="Edwardian Script ITC" charset="0"/>
              <a:cs typeface="Edwardian Script IT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0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9" t="30119" r="17320" b="5560"/>
          <a:stretch/>
        </p:blipFill>
        <p:spPr>
          <a:xfrm>
            <a:off x="4724400" y="694265"/>
            <a:ext cx="7213600" cy="5203614"/>
          </a:xfrm>
        </p:spPr>
      </p:pic>
      <p:sp>
        <p:nvSpPr>
          <p:cNvPr id="8" name="TextBox 7"/>
          <p:cNvSpPr txBox="1"/>
          <p:nvPr/>
        </p:nvSpPr>
        <p:spPr>
          <a:xfrm>
            <a:off x="287866" y="1930399"/>
            <a:ext cx="3896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E679EC"/>
                </a:solidFill>
              </a:rPr>
              <a:t>People at risk of any pandemic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E679EC"/>
                </a:solidFill>
              </a:rPr>
              <a:t>Vaccine is not enough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E679EC"/>
                </a:solidFill>
              </a:rPr>
              <a:t>Current anti-Flu drugs  inadequacy 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DE74E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866" y="3437466"/>
            <a:ext cx="4152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Would Peptide therapy provide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a better solution?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7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49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DE74E5"/>
                </a:solidFill>
              </a:rPr>
              <a:t>found them!</a:t>
            </a:r>
            <a:endParaRPr lang="en-US" dirty="0">
              <a:solidFill>
                <a:srgbClr val="DE74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33" y="1283758"/>
            <a:ext cx="10515600" cy="29881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Mimicking sialic acid function.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Easily synthesized.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Their binding can be </a:t>
            </a:r>
            <a:r>
              <a:rPr lang="en-US" dirty="0" smtClean="0">
                <a:solidFill>
                  <a:srgbClr val="00B0F0"/>
                </a:solidFill>
              </a:rPr>
              <a:t>predicted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with Dock simulation.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They are target specific.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Figure1) shows a competitive assay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to measure the binding of heptapeptide  f1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to HA of H1N1 influenza virus.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5" name="Content Placeholder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7352" r="-1309"/>
          <a:stretch/>
        </p:blipFill>
        <p:spPr>
          <a:xfrm>
            <a:off x="7594939" y="1283758"/>
            <a:ext cx="3894328" cy="29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2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Predicting and validating the binding of these peptides provide a better solution to pandemics outburst of influenza disease.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8833" y="3911600"/>
            <a:ext cx="215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DF9"/>
                </a:solidFill>
              </a:rPr>
              <a:t>Time efficient </a:t>
            </a:r>
            <a:endParaRPr lang="en-US" sz="2800" dirty="0">
              <a:solidFill>
                <a:srgbClr val="FFFDF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8833" y="3430488"/>
            <a:ext cx="126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DF9"/>
                </a:solidFill>
              </a:rPr>
              <a:t>Easy to Test</a:t>
            </a:r>
            <a:endParaRPr lang="en-US" dirty="0">
              <a:solidFill>
                <a:srgbClr val="FFFDF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8833" y="4546600"/>
            <a:ext cx="3855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DF9"/>
                </a:solidFill>
              </a:rPr>
              <a:t>Structural</a:t>
            </a:r>
            <a:r>
              <a:rPr lang="en-US" dirty="0" smtClean="0">
                <a:solidFill>
                  <a:srgbClr val="FFFDF9"/>
                </a:solidFill>
              </a:rPr>
              <a:t> based prediction</a:t>
            </a:r>
            <a:endParaRPr lang="en-US" dirty="0">
              <a:solidFill>
                <a:srgbClr val="FFFD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9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750734"/>
            <a:ext cx="2743199" cy="306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90180" y="14386"/>
            <a:ext cx="2538831" cy="2999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28383" y="3757599"/>
            <a:ext cx="2603992" cy="306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270933"/>
            <a:ext cx="474133" cy="50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53999" y="6231467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33172" y="6231465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269066" y="6231467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53999" y="382599"/>
            <a:ext cx="0" cy="365760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6672" y="439893"/>
            <a:ext cx="83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His-tag</a:t>
            </a: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896525"/>
            <a:ext cx="474133" cy="50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49148" y="4622800"/>
            <a:ext cx="474133" cy="50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-Point Star 37"/>
          <p:cNvSpPr/>
          <p:nvPr/>
        </p:nvSpPr>
        <p:spPr>
          <a:xfrm>
            <a:off x="37256" y="5791200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7-Point Star 38"/>
          <p:cNvSpPr/>
          <p:nvPr/>
        </p:nvSpPr>
        <p:spPr>
          <a:xfrm>
            <a:off x="714589" y="5808132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7-Point Star 39"/>
          <p:cNvSpPr/>
          <p:nvPr/>
        </p:nvSpPr>
        <p:spPr>
          <a:xfrm>
            <a:off x="1375276" y="5799667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7-Point Star 40"/>
          <p:cNvSpPr/>
          <p:nvPr/>
        </p:nvSpPr>
        <p:spPr>
          <a:xfrm>
            <a:off x="2015641" y="5833535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7-Point Star 41"/>
          <p:cNvSpPr/>
          <p:nvPr/>
        </p:nvSpPr>
        <p:spPr>
          <a:xfrm>
            <a:off x="-1" y="905932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36672" y="987026"/>
            <a:ext cx="203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Heptapeptide chain</a:t>
            </a:r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985467" y="2714225"/>
            <a:ext cx="772263" cy="369332"/>
          </a:xfrm>
          <a:prstGeom prst="rect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71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689600" y="2643199"/>
            <a:ext cx="772263" cy="369332"/>
          </a:xfrm>
          <a:prstGeom prst="rect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241401" y="3791466"/>
            <a:ext cx="772263" cy="369332"/>
          </a:xfrm>
          <a:prstGeom prst="rect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12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432335" y="3791466"/>
            <a:ext cx="772263" cy="369332"/>
          </a:xfrm>
          <a:prstGeom prst="rect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61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0645934" y="2643199"/>
            <a:ext cx="772263" cy="369332"/>
          </a:xfrm>
          <a:prstGeom prst="rect">
            <a:avLst/>
          </a:prstGeom>
          <a:gradFill>
            <a:gsLst>
              <a:gs pos="2000">
                <a:schemeClr val="accent6">
                  <a:lumMod val="67000"/>
                </a:schemeClr>
              </a:gs>
              <a:gs pos="6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sp>
        <p:nvSpPr>
          <p:cNvPr id="49" name="Right Arrow 48"/>
          <p:cNvSpPr/>
          <p:nvPr/>
        </p:nvSpPr>
        <p:spPr>
          <a:xfrm>
            <a:off x="2743199" y="3083557"/>
            <a:ext cx="7128934" cy="63848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411459" y="3218133"/>
            <a:ext cx="1792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Washing the well</a:t>
            </a:r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594830" y="4622800"/>
            <a:ext cx="1039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influenza</a:t>
            </a:r>
            <a:br>
              <a:rPr lang="en-US" dirty="0" smtClean="0"/>
            </a:br>
            <a:r>
              <a:rPr lang="en-US" dirty="0" smtClean="0"/>
              <a:t> strain X</a:t>
            </a:r>
          </a:p>
          <a:p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-4039" y="1666993"/>
            <a:ext cx="474133" cy="50800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31807" y="1696536"/>
            <a:ext cx="602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912532" y="2370667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591705" y="2370665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267198" y="2370667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927599" y="2370667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7-Point Star 65"/>
          <p:cNvSpPr/>
          <p:nvPr/>
        </p:nvSpPr>
        <p:spPr>
          <a:xfrm>
            <a:off x="2695789" y="1930400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7-Point Star 66"/>
          <p:cNvSpPr/>
          <p:nvPr/>
        </p:nvSpPr>
        <p:spPr>
          <a:xfrm>
            <a:off x="3373122" y="1947332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7-Point Star 67"/>
          <p:cNvSpPr/>
          <p:nvPr/>
        </p:nvSpPr>
        <p:spPr>
          <a:xfrm>
            <a:off x="4033809" y="1938867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7-Point Star 68"/>
          <p:cNvSpPr/>
          <p:nvPr/>
        </p:nvSpPr>
        <p:spPr>
          <a:xfrm>
            <a:off x="4675292" y="1938867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283199" y="6197600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962372" y="6197598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637865" y="6197600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7298266" y="6197600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-Point Star 73"/>
          <p:cNvSpPr/>
          <p:nvPr/>
        </p:nvSpPr>
        <p:spPr>
          <a:xfrm>
            <a:off x="5066456" y="5757333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7-Point Star 74"/>
          <p:cNvSpPr/>
          <p:nvPr/>
        </p:nvSpPr>
        <p:spPr>
          <a:xfrm>
            <a:off x="5743789" y="5774265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7-Point Star 75"/>
          <p:cNvSpPr/>
          <p:nvPr/>
        </p:nvSpPr>
        <p:spPr>
          <a:xfrm>
            <a:off x="6404476" y="5765800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7-Point Star 76"/>
          <p:cNvSpPr/>
          <p:nvPr/>
        </p:nvSpPr>
        <p:spPr>
          <a:xfrm>
            <a:off x="7045959" y="5765800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15036799" y="-1659465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15715972" y="-1659467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16391465" y="-1659465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17051866" y="-1659465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7-Point Star 97"/>
          <p:cNvSpPr/>
          <p:nvPr/>
        </p:nvSpPr>
        <p:spPr>
          <a:xfrm>
            <a:off x="14820056" y="-2099732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7-Point Star 98"/>
          <p:cNvSpPr/>
          <p:nvPr/>
        </p:nvSpPr>
        <p:spPr>
          <a:xfrm>
            <a:off x="15497389" y="-2082800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7-Point Star 99"/>
          <p:cNvSpPr/>
          <p:nvPr/>
        </p:nvSpPr>
        <p:spPr>
          <a:xfrm>
            <a:off x="16158076" y="-2091265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7-Point Star 100"/>
          <p:cNvSpPr/>
          <p:nvPr/>
        </p:nvSpPr>
        <p:spPr>
          <a:xfrm>
            <a:off x="16799559" y="-2091265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1610792" y="6189134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Collate 132"/>
          <p:cNvSpPr/>
          <p:nvPr/>
        </p:nvSpPr>
        <p:spPr>
          <a:xfrm rot="5400000" flipH="1">
            <a:off x="2705344" y="1661849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4" name="Collate 133"/>
          <p:cNvSpPr/>
          <p:nvPr/>
        </p:nvSpPr>
        <p:spPr>
          <a:xfrm rot="5400000" flipH="1">
            <a:off x="2867791" y="4655626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5" name="Collate 134"/>
          <p:cNvSpPr/>
          <p:nvPr/>
        </p:nvSpPr>
        <p:spPr>
          <a:xfrm rot="5400000" flipH="1">
            <a:off x="4686637" y="1661848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Collate 135"/>
          <p:cNvSpPr/>
          <p:nvPr/>
        </p:nvSpPr>
        <p:spPr>
          <a:xfrm rot="3962991" flipH="1">
            <a:off x="4461600" y="1035465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7" name="Collate 136"/>
          <p:cNvSpPr/>
          <p:nvPr/>
        </p:nvSpPr>
        <p:spPr>
          <a:xfrm rot="5400000" flipH="1">
            <a:off x="3382994" y="1601733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8" name="Collate 137"/>
          <p:cNvSpPr/>
          <p:nvPr/>
        </p:nvSpPr>
        <p:spPr>
          <a:xfrm rot="6677492" flipH="1">
            <a:off x="3667217" y="960031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9" name="Collate 138"/>
          <p:cNvSpPr/>
          <p:nvPr/>
        </p:nvSpPr>
        <p:spPr>
          <a:xfrm rot="7123714" flipH="1">
            <a:off x="3005956" y="925245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Collate 139"/>
          <p:cNvSpPr/>
          <p:nvPr/>
        </p:nvSpPr>
        <p:spPr>
          <a:xfrm rot="5400000" flipH="1">
            <a:off x="5766651" y="5504468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Collate 140"/>
          <p:cNvSpPr/>
          <p:nvPr/>
        </p:nvSpPr>
        <p:spPr>
          <a:xfrm rot="5400000" flipH="1">
            <a:off x="7062438" y="5504467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2" name="Collate 141"/>
          <p:cNvSpPr/>
          <p:nvPr/>
        </p:nvSpPr>
        <p:spPr>
          <a:xfrm rot="5400000" flipH="1">
            <a:off x="5102322" y="5438925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5311540" y="439893"/>
            <a:ext cx="474133" cy="50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5951877" y="382599"/>
            <a:ext cx="1168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Human</a:t>
            </a:r>
          </a:p>
          <a:p>
            <a:r>
              <a:rPr lang="en-US" dirty="0" smtClean="0"/>
              <a:t>Anti-flu</a:t>
            </a:r>
            <a:br>
              <a:rPr lang="en-US" dirty="0" smtClean="0"/>
            </a:br>
            <a:r>
              <a:rPr lang="en-US" dirty="0" smtClean="0"/>
              <a:t>antibodies</a:t>
            </a:r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7380925" y="14386"/>
            <a:ext cx="2456064" cy="306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Arrow Connector 149"/>
          <p:cNvCxnSpPr/>
          <p:nvPr/>
        </p:nvCxnSpPr>
        <p:spPr>
          <a:xfrm>
            <a:off x="7619999" y="2421466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8299172" y="2421464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8974665" y="2421466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9635066" y="2421466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7-Point Star 153"/>
          <p:cNvSpPr/>
          <p:nvPr/>
        </p:nvSpPr>
        <p:spPr>
          <a:xfrm>
            <a:off x="7403256" y="1981199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7-Point Star 154"/>
          <p:cNvSpPr/>
          <p:nvPr/>
        </p:nvSpPr>
        <p:spPr>
          <a:xfrm>
            <a:off x="8080589" y="1998131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7-Point Star 155"/>
          <p:cNvSpPr/>
          <p:nvPr/>
        </p:nvSpPr>
        <p:spPr>
          <a:xfrm>
            <a:off x="8741276" y="1989666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7-Point Star 156"/>
          <p:cNvSpPr/>
          <p:nvPr/>
        </p:nvSpPr>
        <p:spPr>
          <a:xfrm>
            <a:off x="9382759" y="1989666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Collate 157"/>
          <p:cNvSpPr/>
          <p:nvPr/>
        </p:nvSpPr>
        <p:spPr>
          <a:xfrm rot="5400000" flipH="1">
            <a:off x="8103451" y="1728334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9" name="Collate 158"/>
          <p:cNvSpPr/>
          <p:nvPr/>
        </p:nvSpPr>
        <p:spPr>
          <a:xfrm rot="5400000" flipH="1">
            <a:off x="9399238" y="1728333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0" name="Collate 159"/>
          <p:cNvSpPr/>
          <p:nvPr/>
        </p:nvSpPr>
        <p:spPr>
          <a:xfrm rot="5400000" flipH="1">
            <a:off x="7439122" y="1662791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2" name="Triangle 161"/>
          <p:cNvSpPr/>
          <p:nvPr/>
        </p:nvSpPr>
        <p:spPr>
          <a:xfrm rot="10800000">
            <a:off x="5062605" y="5165414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riangle 162"/>
          <p:cNvSpPr/>
          <p:nvPr/>
        </p:nvSpPr>
        <p:spPr>
          <a:xfrm rot="10800000">
            <a:off x="5740137" y="5185023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riangle 163"/>
          <p:cNvSpPr/>
          <p:nvPr/>
        </p:nvSpPr>
        <p:spPr>
          <a:xfrm rot="10800000">
            <a:off x="7039880" y="5214267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riangle 164"/>
          <p:cNvSpPr/>
          <p:nvPr/>
        </p:nvSpPr>
        <p:spPr>
          <a:xfrm rot="10800000">
            <a:off x="6523601" y="4380492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riangle 165"/>
          <p:cNvSpPr/>
          <p:nvPr/>
        </p:nvSpPr>
        <p:spPr>
          <a:xfrm rot="10800000">
            <a:off x="5378768" y="4491068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riangle 166"/>
          <p:cNvSpPr/>
          <p:nvPr/>
        </p:nvSpPr>
        <p:spPr>
          <a:xfrm rot="10800000">
            <a:off x="8046992" y="1416719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riangle 167"/>
          <p:cNvSpPr/>
          <p:nvPr/>
        </p:nvSpPr>
        <p:spPr>
          <a:xfrm rot="10800000">
            <a:off x="9371428" y="1433532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riangle 168"/>
          <p:cNvSpPr/>
          <p:nvPr/>
        </p:nvSpPr>
        <p:spPr>
          <a:xfrm rot="10800000">
            <a:off x="7401952" y="1367101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riangle 169"/>
          <p:cNvSpPr/>
          <p:nvPr/>
        </p:nvSpPr>
        <p:spPr>
          <a:xfrm rot="10800000">
            <a:off x="5336412" y="561962"/>
            <a:ext cx="438164" cy="320056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L-Shape 170"/>
          <p:cNvSpPr/>
          <p:nvPr/>
        </p:nvSpPr>
        <p:spPr>
          <a:xfrm rot="10577148">
            <a:off x="8362142" y="1206495"/>
            <a:ext cx="394859" cy="510007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L-Shape 171"/>
          <p:cNvSpPr/>
          <p:nvPr/>
        </p:nvSpPr>
        <p:spPr>
          <a:xfrm rot="5215311">
            <a:off x="9131940" y="1206494"/>
            <a:ext cx="526896" cy="510007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L-Shape 172"/>
          <p:cNvSpPr/>
          <p:nvPr/>
        </p:nvSpPr>
        <p:spPr>
          <a:xfrm rot="10577148">
            <a:off x="7684716" y="1171782"/>
            <a:ext cx="394859" cy="510007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Line Callout 3 173"/>
          <p:cNvSpPr/>
          <p:nvPr/>
        </p:nvSpPr>
        <p:spPr>
          <a:xfrm>
            <a:off x="7869291" y="774024"/>
            <a:ext cx="398260" cy="24034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373"/>
              <a:gd name="adj8" fmla="val -3384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Line Callout 3 174"/>
          <p:cNvSpPr/>
          <p:nvPr/>
        </p:nvSpPr>
        <p:spPr>
          <a:xfrm>
            <a:off x="8633648" y="774024"/>
            <a:ext cx="398260" cy="24034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373"/>
              <a:gd name="adj8" fmla="val -3384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Line Callout 3 175"/>
          <p:cNvSpPr/>
          <p:nvPr/>
        </p:nvSpPr>
        <p:spPr>
          <a:xfrm>
            <a:off x="9344514" y="791376"/>
            <a:ext cx="398260" cy="24034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373"/>
              <a:gd name="adj8" fmla="val -3384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9982822" y="559988"/>
            <a:ext cx="474133" cy="50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7772233" y="4790747"/>
            <a:ext cx="474133" cy="8045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>
            <a:off x="8336124" y="4778179"/>
            <a:ext cx="1320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Goat’s</a:t>
            </a:r>
          </a:p>
          <a:p>
            <a:r>
              <a:rPr lang="en-US" dirty="0" smtClean="0"/>
              <a:t>Anti-Human</a:t>
            </a:r>
          </a:p>
          <a:p>
            <a:r>
              <a:rPr lang="en-US" dirty="0" smtClean="0"/>
              <a:t>Antibodies</a:t>
            </a:r>
            <a:endParaRPr lang="en-US" dirty="0"/>
          </a:p>
        </p:txBody>
      </p:sp>
      <p:sp>
        <p:nvSpPr>
          <p:cNvPr id="180" name="L-Shape 179"/>
          <p:cNvSpPr/>
          <p:nvPr/>
        </p:nvSpPr>
        <p:spPr>
          <a:xfrm rot="10577148">
            <a:off x="7813330" y="5173041"/>
            <a:ext cx="270822" cy="364700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Line Callout 3 180"/>
          <p:cNvSpPr/>
          <p:nvPr/>
        </p:nvSpPr>
        <p:spPr>
          <a:xfrm>
            <a:off x="7937147" y="4901323"/>
            <a:ext cx="158533" cy="15832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373"/>
              <a:gd name="adj8" fmla="val -3384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9722940" y="3771903"/>
            <a:ext cx="2468877" cy="30649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0" name="Straight Arrow Connector 199"/>
          <p:cNvCxnSpPr/>
          <p:nvPr/>
        </p:nvCxnSpPr>
        <p:spPr>
          <a:xfrm>
            <a:off x="9939684" y="6244169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10618857" y="6244167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11294350" y="6244169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11954751" y="6244169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7-Point Star 203"/>
          <p:cNvSpPr/>
          <p:nvPr/>
        </p:nvSpPr>
        <p:spPr>
          <a:xfrm>
            <a:off x="9722941" y="5803902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7-Point Star 204"/>
          <p:cNvSpPr/>
          <p:nvPr/>
        </p:nvSpPr>
        <p:spPr>
          <a:xfrm>
            <a:off x="10400274" y="5820834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7-Point Star 205"/>
          <p:cNvSpPr/>
          <p:nvPr/>
        </p:nvSpPr>
        <p:spPr>
          <a:xfrm>
            <a:off x="11060961" y="5812369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7-Point Star 206"/>
          <p:cNvSpPr/>
          <p:nvPr/>
        </p:nvSpPr>
        <p:spPr>
          <a:xfrm>
            <a:off x="11702444" y="5812369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Collate 207"/>
          <p:cNvSpPr/>
          <p:nvPr/>
        </p:nvSpPr>
        <p:spPr>
          <a:xfrm rot="5400000" flipH="1">
            <a:off x="10423136" y="5551037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9" name="Collate 208"/>
          <p:cNvSpPr/>
          <p:nvPr/>
        </p:nvSpPr>
        <p:spPr>
          <a:xfrm rot="5400000" flipH="1">
            <a:off x="11718923" y="5551036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0" name="Collate 209"/>
          <p:cNvSpPr/>
          <p:nvPr/>
        </p:nvSpPr>
        <p:spPr>
          <a:xfrm rot="5400000" flipH="1">
            <a:off x="9758807" y="5485494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1" name="Triangle 210"/>
          <p:cNvSpPr/>
          <p:nvPr/>
        </p:nvSpPr>
        <p:spPr>
          <a:xfrm rot="10800000">
            <a:off x="10366677" y="5239422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riangle 211"/>
          <p:cNvSpPr/>
          <p:nvPr/>
        </p:nvSpPr>
        <p:spPr>
          <a:xfrm rot="10800000">
            <a:off x="11691113" y="5256235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Triangle 212"/>
          <p:cNvSpPr/>
          <p:nvPr/>
        </p:nvSpPr>
        <p:spPr>
          <a:xfrm rot="10800000">
            <a:off x="9721637" y="5189804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L-Shape 213"/>
          <p:cNvSpPr/>
          <p:nvPr/>
        </p:nvSpPr>
        <p:spPr>
          <a:xfrm rot="10577148">
            <a:off x="10681827" y="5029198"/>
            <a:ext cx="394859" cy="510007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L-Shape 214"/>
          <p:cNvSpPr/>
          <p:nvPr/>
        </p:nvSpPr>
        <p:spPr>
          <a:xfrm rot="5215311">
            <a:off x="11451625" y="5029197"/>
            <a:ext cx="526896" cy="510007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L-Shape 215"/>
          <p:cNvSpPr/>
          <p:nvPr/>
        </p:nvSpPr>
        <p:spPr>
          <a:xfrm rot="10577148">
            <a:off x="10004401" y="4994485"/>
            <a:ext cx="394859" cy="510007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Line Callout 3 216"/>
          <p:cNvSpPr/>
          <p:nvPr/>
        </p:nvSpPr>
        <p:spPr>
          <a:xfrm>
            <a:off x="10188976" y="4596727"/>
            <a:ext cx="398260" cy="24034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373"/>
              <a:gd name="adj8" fmla="val -3384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Line Callout 3 217"/>
          <p:cNvSpPr/>
          <p:nvPr/>
        </p:nvSpPr>
        <p:spPr>
          <a:xfrm>
            <a:off x="10953333" y="4596727"/>
            <a:ext cx="398260" cy="24034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373"/>
              <a:gd name="adj8" fmla="val -3384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Line Callout 3 218"/>
          <p:cNvSpPr/>
          <p:nvPr/>
        </p:nvSpPr>
        <p:spPr>
          <a:xfrm>
            <a:off x="11664199" y="4614079"/>
            <a:ext cx="398260" cy="24034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373"/>
              <a:gd name="adj8" fmla="val -3384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Explosion 2 219"/>
          <p:cNvSpPr/>
          <p:nvPr/>
        </p:nvSpPr>
        <p:spPr>
          <a:xfrm>
            <a:off x="9829371" y="3905893"/>
            <a:ext cx="781033" cy="509810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Explosion 2 220"/>
          <p:cNvSpPr/>
          <p:nvPr/>
        </p:nvSpPr>
        <p:spPr>
          <a:xfrm>
            <a:off x="9981771" y="4058293"/>
            <a:ext cx="781033" cy="509810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Explosion 2 221"/>
          <p:cNvSpPr/>
          <p:nvPr/>
        </p:nvSpPr>
        <p:spPr>
          <a:xfrm>
            <a:off x="10404402" y="3888967"/>
            <a:ext cx="781033" cy="509810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Explosion 2 222"/>
          <p:cNvSpPr/>
          <p:nvPr/>
        </p:nvSpPr>
        <p:spPr>
          <a:xfrm>
            <a:off x="10750960" y="4041989"/>
            <a:ext cx="781033" cy="509810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Explosion 2 223"/>
          <p:cNvSpPr/>
          <p:nvPr/>
        </p:nvSpPr>
        <p:spPr>
          <a:xfrm>
            <a:off x="11134768" y="3838126"/>
            <a:ext cx="781033" cy="509810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Explosion 2 224"/>
          <p:cNvSpPr/>
          <p:nvPr/>
        </p:nvSpPr>
        <p:spPr>
          <a:xfrm>
            <a:off x="10071487" y="536471"/>
            <a:ext cx="260686" cy="509810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/>
          <p:cNvSpPr txBox="1"/>
          <p:nvPr/>
        </p:nvSpPr>
        <p:spPr>
          <a:xfrm>
            <a:off x="10648420" y="557825"/>
            <a:ext cx="105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substrate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9" t="24511" r="50842" b="29428"/>
          <a:stretch/>
        </p:blipFill>
        <p:spPr>
          <a:xfrm>
            <a:off x="1001508" y="1245224"/>
            <a:ext cx="2895602" cy="31066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6000" y="4673600"/>
            <a:ext cx="288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Docking  visual Prediction of 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Peptide-HA binding site. 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4464" y="423334"/>
            <a:ext cx="5657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66FDC"/>
                </a:solidFill>
              </a:rPr>
              <a:t>Similar Results </a:t>
            </a:r>
            <a:endParaRPr lang="en-US" sz="3200" dirty="0">
              <a:solidFill>
                <a:srgbClr val="D66FD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8800" y="469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23585" r="63377" b="41574"/>
          <a:stretch/>
        </p:blipFill>
        <p:spPr>
          <a:xfrm>
            <a:off x="6716423" y="1245225"/>
            <a:ext cx="4028780" cy="3106653"/>
          </a:xfrm>
        </p:spPr>
      </p:pic>
      <p:sp>
        <p:nvSpPr>
          <p:cNvPr id="14" name="TextBox 13"/>
          <p:cNvSpPr txBox="1"/>
          <p:nvPr/>
        </p:nvSpPr>
        <p:spPr>
          <a:xfrm>
            <a:off x="9228667" y="4893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2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114</Words>
  <Application>Microsoft Macintosh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Calibri Light</vt:lpstr>
      <vt:lpstr>Edwardian Script ITC</vt:lpstr>
      <vt:lpstr>Times New Roman</vt:lpstr>
      <vt:lpstr>Arial</vt:lpstr>
      <vt:lpstr>Office Theme</vt:lpstr>
      <vt:lpstr>Higher Affinity Heptapeptides Against Influenza Hemagglutinin-Sialic Acid Identification for Treating Flu Virus Disease</vt:lpstr>
      <vt:lpstr>PowerPoint Presentation</vt:lpstr>
      <vt:lpstr>found them!</vt:lpstr>
      <vt:lpstr>Predicting and validating the binding of these peptides provide a better solution to pandemics outburst of influenza disease.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blue card ploo</dc:creator>
  <cp:lastModifiedBy>blue card ploo</cp:lastModifiedBy>
  <cp:revision>29</cp:revision>
  <dcterms:created xsi:type="dcterms:W3CDTF">2017-04-30T04:10:23Z</dcterms:created>
  <dcterms:modified xsi:type="dcterms:W3CDTF">2017-05-02T19:35:14Z</dcterms:modified>
</cp:coreProperties>
</file>