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48F48-6DFD-4D3D-809B-ADBC9ACF96EB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819C0-626E-448F-94DB-2D771199E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0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Become </a:t>
            </a:r>
            <a:r>
              <a:rPr lang="en-US" dirty="0" err="1" smtClean="0"/>
              <a:t>shiga</a:t>
            </a:r>
            <a:r>
              <a:rPr lang="en-US" dirty="0" smtClean="0"/>
              <a:t> toxin producing</a:t>
            </a:r>
            <a:r>
              <a:rPr lang="en-US" baseline="0" dirty="0" smtClean="0"/>
              <a:t> when undergo </a:t>
            </a:r>
            <a:r>
              <a:rPr lang="en-US" baseline="0" dirty="0" err="1" smtClean="0"/>
              <a:t>lysogenesis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shiga</a:t>
            </a:r>
            <a:r>
              <a:rPr lang="en-US" baseline="0" dirty="0" smtClean="0"/>
              <a:t> toxin encoding phage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DF5F3-884F-4983-B19C-7D064F929A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7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789353-086E-4817-8431-2039EEA3118A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55B4C0-4C42-45E1-AEB3-407BCF2B7C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log.addgene.org/plasmids-101-blue-white-screen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/>
              <a:t>Lysis</a:t>
            </a:r>
            <a:r>
              <a:rPr lang="en-US" sz="3200" dirty="0"/>
              <a:t> of </a:t>
            </a:r>
            <a:r>
              <a:rPr lang="en-US" sz="3200" dirty="0" err="1"/>
              <a:t>shiga</a:t>
            </a:r>
            <a:r>
              <a:rPr lang="en-US" sz="3200" dirty="0"/>
              <a:t> toxin-producing Escherichia coli by delivery of </a:t>
            </a:r>
            <a:r>
              <a:rPr lang="en-US" sz="3200" dirty="0" err="1"/>
              <a:t>Crispr</a:t>
            </a:r>
            <a:r>
              <a:rPr lang="en-US" sz="3200" dirty="0"/>
              <a:t>/Cas9 cascade coding </a:t>
            </a:r>
            <a:r>
              <a:rPr lang="en-US" sz="3200" dirty="0" err="1"/>
              <a:t>cosmid</a:t>
            </a:r>
            <a:r>
              <a:rPr lang="en-US" sz="3200" dirty="0"/>
              <a:t> targeting </a:t>
            </a:r>
            <a:r>
              <a:rPr lang="en-US" sz="3200" dirty="0" err="1"/>
              <a:t>Stx</a:t>
            </a:r>
            <a:r>
              <a:rPr lang="en-US" sz="3200" dirty="0"/>
              <a:t> 1 and </a:t>
            </a:r>
            <a:r>
              <a:rPr lang="en-US" sz="3200" dirty="0" err="1"/>
              <a:t>Stx</a:t>
            </a:r>
            <a:r>
              <a:rPr lang="en-US" sz="3200" dirty="0"/>
              <a:t> 2 genes via lambda phage delivery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Amanda Rutledge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proper packaging of </a:t>
            </a:r>
            <a:r>
              <a:rPr lang="en-US" dirty="0" err="1" smtClean="0"/>
              <a:t>cosmid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cdn2.hubspot.net/hub/306096/hubfs/blue-white_plate.jpg?t=1462824209506&amp;width=17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399"/>
            <a:ext cx="3276600" cy="371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0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</a:t>
            </a:r>
            <a:r>
              <a:rPr lang="en-US" smtClean="0"/>
              <a:t>these phage do?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24" y="1600200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34815" y="2667000"/>
            <a:ext cx="2286000" cy="1295400"/>
            <a:chOff x="1905000" y="3200400"/>
            <a:chExt cx="4953000" cy="2133600"/>
          </a:xfrm>
        </p:grpSpPr>
        <p:sp>
          <p:nvSpPr>
            <p:cNvPr id="6" name="Rounded Rectangle 5"/>
            <p:cNvSpPr/>
            <p:nvPr/>
          </p:nvSpPr>
          <p:spPr>
            <a:xfrm>
              <a:off x="1905000" y="3200400"/>
              <a:ext cx="4953000" cy="2133600"/>
            </a:xfrm>
            <a:prstGeom prst="roundRect">
              <a:avLst/>
            </a:prstGeom>
            <a:ln w="762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362200" y="4114800"/>
              <a:ext cx="3962400" cy="914400"/>
            </a:xfrm>
            <a:prstGeom prst="ellipse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587262" y="4114664"/>
              <a:ext cx="1442916" cy="35305"/>
            </a:xfrm>
            <a:custGeom>
              <a:avLst/>
              <a:gdLst>
                <a:gd name="connsiteX0" fmla="*/ 0 w 1442916"/>
                <a:gd name="connsiteY0" fmla="*/ 35305 h 35305"/>
                <a:gd name="connsiteX1" fmla="*/ 650630 w 1442916"/>
                <a:gd name="connsiteY1" fmla="*/ 136 h 35305"/>
                <a:gd name="connsiteX2" fmla="*/ 1371600 w 1442916"/>
                <a:gd name="connsiteY2" fmla="*/ 23582 h 35305"/>
                <a:gd name="connsiteX3" fmla="*/ 1377461 w 1442916"/>
                <a:gd name="connsiteY3" fmla="*/ 35305 h 3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2916" h="35305">
                  <a:moveTo>
                    <a:pt x="0" y="35305"/>
                  </a:moveTo>
                  <a:cubicBezTo>
                    <a:pt x="211015" y="18697"/>
                    <a:pt x="422030" y="2090"/>
                    <a:pt x="650630" y="136"/>
                  </a:cubicBezTo>
                  <a:cubicBezTo>
                    <a:pt x="879230" y="-1818"/>
                    <a:pt x="1250461" y="17720"/>
                    <a:pt x="1371600" y="23582"/>
                  </a:cubicBezTo>
                  <a:cubicBezTo>
                    <a:pt x="1492739" y="29444"/>
                    <a:pt x="1435100" y="32374"/>
                    <a:pt x="1377461" y="3530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88900">
                  <a:solidFill>
                    <a:schemeClr val="tx1"/>
                  </a:solidFill>
                </a:ln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2514600" y="3298288"/>
            <a:ext cx="9144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3487615" y="2688688"/>
            <a:ext cx="2286000" cy="1295400"/>
            <a:chOff x="4419600" y="2688688"/>
            <a:chExt cx="2286000" cy="1295400"/>
          </a:xfrm>
        </p:grpSpPr>
        <p:grpSp>
          <p:nvGrpSpPr>
            <p:cNvPr id="11" name="Group 10"/>
            <p:cNvGrpSpPr/>
            <p:nvPr/>
          </p:nvGrpSpPr>
          <p:grpSpPr>
            <a:xfrm>
              <a:off x="4419600" y="2688688"/>
              <a:ext cx="2286000" cy="1295400"/>
              <a:chOff x="1905000" y="3200400"/>
              <a:chExt cx="4953000" cy="21336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1905000" y="3200400"/>
                <a:ext cx="4953000" cy="2133600"/>
              </a:xfrm>
              <a:prstGeom prst="roundRect">
                <a:avLst/>
              </a:prstGeom>
              <a:ln w="76200"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4114800"/>
                <a:ext cx="3962400" cy="914400"/>
              </a:xfrm>
              <a:prstGeom prst="ellipse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587262" y="4114664"/>
                <a:ext cx="1442916" cy="35305"/>
              </a:xfrm>
              <a:custGeom>
                <a:avLst/>
                <a:gdLst>
                  <a:gd name="connsiteX0" fmla="*/ 0 w 1442916"/>
                  <a:gd name="connsiteY0" fmla="*/ 35305 h 35305"/>
                  <a:gd name="connsiteX1" fmla="*/ 650630 w 1442916"/>
                  <a:gd name="connsiteY1" fmla="*/ 136 h 35305"/>
                  <a:gd name="connsiteX2" fmla="*/ 1371600 w 1442916"/>
                  <a:gd name="connsiteY2" fmla="*/ 23582 h 35305"/>
                  <a:gd name="connsiteX3" fmla="*/ 1377461 w 1442916"/>
                  <a:gd name="connsiteY3" fmla="*/ 35305 h 35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2916" h="35305">
                    <a:moveTo>
                      <a:pt x="0" y="35305"/>
                    </a:moveTo>
                    <a:cubicBezTo>
                      <a:pt x="211015" y="18697"/>
                      <a:pt x="422030" y="2090"/>
                      <a:pt x="650630" y="136"/>
                    </a:cubicBezTo>
                    <a:cubicBezTo>
                      <a:pt x="879230" y="-1818"/>
                      <a:pt x="1250461" y="17720"/>
                      <a:pt x="1371600" y="23582"/>
                    </a:cubicBezTo>
                    <a:cubicBezTo>
                      <a:pt x="1492739" y="29444"/>
                      <a:pt x="1435100" y="32374"/>
                      <a:pt x="1377461" y="35305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88900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4630615" y="2895600"/>
              <a:ext cx="398585" cy="358894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5867400" y="3276014"/>
            <a:ext cx="9144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811944" y="2688688"/>
            <a:ext cx="2286000" cy="12954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40544" y="3336388"/>
            <a:ext cx="1828800" cy="555171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621963" y="3336388"/>
            <a:ext cx="665961" cy="21435"/>
          </a:xfrm>
          <a:custGeom>
            <a:avLst/>
            <a:gdLst>
              <a:gd name="connsiteX0" fmla="*/ 0 w 1442916"/>
              <a:gd name="connsiteY0" fmla="*/ 35305 h 35305"/>
              <a:gd name="connsiteX1" fmla="*/ 650630 w 1442916"/>
              <a:gd name="connsiteY1" fmla="*/ 136 h 35305"/>
              <a:gd name="connsiteX2" fmla="*/ 1371600 w 1442916"/>
              <a:gd name="connsiteY2" fmla="*/ 23582 h 35305"/>
              <a:gd name="connsiteX3" fmla="*/ 1377461 w 1442916"/>
              <a:gd name="connsiteY3" fmla="*/ 35305 h 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916" h="35305">
                <a:moveTo>
                  <a:pt x="0" y="35305"/>
                </a:moveTo>
                <a:cubicBezTo>
                  <a:pt x="211015" y="18697"/>
                  <a:pt x="422030" y="2090"/>
                  <a:pt x="650630" y="136"/>
                </a:cubicBezTo>
                <a:cubicBezTo>
                  <a:pt x="879230" y="-1818"/>
                  <a:pt x="1250461" y="17720"/>
                  <a:pt x="1371600" y="23582"/>
                </a:cubicBezTo>
                <a:cubicBezTo>
                  <a:pt x="1492739" y="29444"/>
                  <a:pt x="1435100" y="32374"/>
                  <a:pt x="1377461" y="353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88900">
                <a:solidFill>
                  <a:schemeClr val="tx1"/>
                </a:solidFill>
              </a:ln>
            </a:endParaRPr>
          </a:p>
        </p:txBody>
      </p:sp>
      <p:sp>
        <p:nvSpPr>
          <p:cNvPr id="28" name="Oval 27"/>
          <p:cNvSpPr/>
          <p:nvPr/>
        </p:nvSpPr>
        <p:spPr>
          <a:xfrm>
            <a:off x="6981092" y="2917120"/>
            <a:ext cx="398585" cy="35889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543800" y="3249050"/>
            <a:ext cx="304800" cy="179447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" dirty="0"/>
          </a:p>
        </p:txBody>
      </p:sp>
      <p:sp>
        <p:nvSpPr>
          <p:cNvPr id="18" name="Rectangle 17"/>
          <p:cNvSpPr/>
          <p:nvPr/>
        </p:nvSpPr>
        <p:spPr>
          <a:xfrm>
            <a:off x="7332960" y="3060570"/>
            <a:ext cx="72648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dirty="0" err="1" smtClean="0"/>
              <a:t>Crispr</a:t>
            </a:r>
            <a:r>
              <a:rPr lang="en-US" sz="800" dirty="0" smtClean="0"/>
              <a:t>/Cas9</a:t>
            </a:r>
            <a:endParaRPr lang="en-US" sz="8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907405" y="4114800"/>
            <a:ext cx="944544" cy="838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257800" y="5116285"/>
            <a:ext cx="2286000" cy="12954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375030" y="5197761"/>
            <a:ext cx="398585" cy="35889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659" y="5556655"/>
            <a:ext cx="1971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Straight Arrow Connector 41"/>
          <p:cNvCxnSpPr/>
          <p:nvPr/>
        </p:nvCxnSpPr>
        <p:spPr>
          <a:xfrm flipH="1">
            <a:off x="3897922" y="5763985"/>
            <a:ext cx="1131278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1371600" y="5061773"/>
            <a:ext cx="2171700" cy="13335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7" name="Picture 9" descr="https://encrypted-tbn1.gstatic.com/images?q=tbn:ANd9GcRlpFjRnkaB5Hym4cXlXbjRHccHrSKCwugZX7FEzwxO5J-yl2hsV__XeSc3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7" y="5282972"/>
            <a:ext cx="9620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E. coli become Shiga toxin-producing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3200400"/>
            <a:ext cx="4953000" cy="21336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4114800"/>
            <a:ext cx="3962400" cy="914400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87665" y="560653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Escherichia coli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87665" y="1123950"/>
            <a:ext cx="1008135" cy="1276350"/>
            <a:chOff x="3487665" y="1771650"/>
            <a:chExt cx="1008135" cy="1276350"/>
          </a:xfrm>
        </p:grpSpPr>
        <p:sp>
          <p:nvSpPr>
            <p:cNvPr id="8" name="Hexagon 7"/>
            <p:cNvSpPr/>
            <p:nvPr/>
          </p:nvSpPr>
          <p:spPr>
            <a:xfrm rot="5400000">
              <a:off x="3581400" y="1828800"/>
              <a:ext cx="800100" cy="685800"/>
            </a:xfrm>
            <a:prstGeom prst="hexagon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8" idx="2"/>
              <a:endCxn id="8" idx="4"/>
            </p:cNvCxnSpPr>
            <p:nvPr/>
          </p:nvCxnSpPr>
          <p:spPr>
            <a:xfrm>
              <a:off x="3638550" y="19431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1"/>
              <a:endCxn id="8" idx="5"/>
            </p:cNvCxnSpPr>
            <p:nvPr/>
          </p:nvCxnSpPr>
          <p:spPr>
            <a:xfrm>
              <a:off x="3638550" y="24003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8" idx="0"/>
            </p:cNvCxnSpPr>
            <p:nvPr/>
          </p:nvCxnSpPr>
          <p:spPr>
            <a:xfrm flipV="1">
              <a:off x="3981450" y="2400300"/>
              <a:ext cx="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981450" y="1943100"/>
              <a:ext cx="1333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5"/>
            </p:cNvCxnSpPr>
            <p:nvPr/>
          </p:nvCxnSpPr>
          <p:spPr>
            <a:xfrm flipH="1" flipV="1">
              <a:off x="4114800" y="1943100"/>
              <a:ext cx="2095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1"/>
            </p:cNvCxnSpPr>
            <p:nvPr/>
          </p:nvCxnSpPr>
          <p:spPr>
            <a:xfrm flipV="1">
              <a:off x="3638550" y="1943100"/>
              <a:ext cx="1714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3810000" y="1943100"/>
              <a:ext cx="1714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8" idx="3"/>
            </p:cNvCxnSpPr>
            <p:nvPr/>
          </p:nvCxnSpPr>
          <p:spPr>
            <a:xfrm flipV="1">
              <a:off x="3810000" y="1771650"/>
              <a:ext cx="17145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8" idx="3"/>
            </p:cNvCxnSpPr>
            <p:nvPr/>
          </p:nvCxnSpPr>
          <p:spPr>
            <a:xfrm flipH="1" flipV="1">
              <a:off x="3981450" y="1771650"/>
              <a:ext cx="13335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3911112" y="2571750"/>
              <a:ext cx="152400" cy="47625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7" idx="2"/>
            </p:cNvCxnSpPr>
            <p:nvPr/>
          </p:nvCxnSpPr>
          <p:spPr>
            <a:xfrm flipV="1">
              <a:off x="3987312" y="2809875"/>
              <a:ext cx="232263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7" idx="2"/>
            </p:cNvCxnSpPr>
            <p:nvPr/>
          </p:nvCxnSpPr>
          <p:spPr>
            <a:xfrm flipH="1" flipV="1">
              <a:off x="3724275" y="2809875"/>
              <a:ext cx="263037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5" name="Straight Connector 1024"/>
            <p:cNvCxnSpPr/>
            <p:nvPr/>
          </p:nvCxnSpPr>
          <p:spPr>
            <a:xfrm>
              <a:off x="4219575" y="2809875"/>
              <a:ext cx="276225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0" name="Straight Connector 1029"/>
            <p:cNvCxnSpPr/>
            <p:nvPr/>
          </p:nvCxnSpPr>
          <p:spPr>
            <a:xfrm flipH="1">
              <a:off x="3487665" y="2809875"/>
              <a:ext cx="236610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Freeform 22"/>
          <p:cNvSpPr/>
          <p:nvPr/>
        </p:nvSpPr>
        <p:spPr>
          <a:xfrm>
            <a:off x="3815412" y="3171092"/>
            <a:ext cx="297106" cy="715108"/>
          </a:xfrm>
          <a:custGeom>
            <a:avLst/>
            <a:gdLst>
              <a:gd name="connsiteX0" fmla="*/ 170434 w 297106"/>
              <a:gd name="connsiteY0" fmla="*/ 0 h 715108"/>
              <a:gd name="connsiteX1" fmla="*/ 18034 w 297106"/>
              <a:gd name="connsiteY1" fmla="*/ 193431 h 715108"/>
              <a:gd name="connsiteX2" fmla="*/ 223188 w 297106"/>
              <a:gd name="connsiteY2" fmla="*/ 339970 h 715108"/>
              <a:gd name="connsiteX3" fmla="*/ 223188 w 297106"/>
              <a:gd name="connsiteY3" fmla="*/ 474785 h 715108"/>
              <a:gd name="connsiteX4" fmla="*/ 41480 w 297106"/>
              <a:gd name="connsiteY4" fmla="*/ 533400 h 715108"/>
              <a:gd name="connsiteX5" fmla="*/ 18034 w 297106"/>
              <a:gd name="connsiteY5" fmla="*/ 650631 h 715108"/>
              <a:gd name="connsiteX6" fmla="*/ 264219 w 297106"/>
              <a:gd name="connsiteY6" fmla="*/ 703385 h 715108"/>
              <a:gd name="connsiteX7" fmla="*/ 287665 w 297106"/>
              <a:gd name="connsiteY7" fmla="*/ 715108 h 715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106" h="715108">
                <a:moveTo>
                  <a:pt x="170434" y="0"/>
                </a:moveTo>
                <a:cubicBezTo>
                  <a:pt x="89838" y="68384"/>
                  <a:pt x="9242" y="136769"/>
                  <a:pt x="18034" y="193431"/>
                </a:cubicBezTo>
                <a:cubicBezTo>
                  <a:pt x="26826" y="250093"/>
                  <a:pt x="188996" y="293078"/>
                  <a:pt x="223188" y="339970"/>
                </a:cubicBezTo>
                <a:cubicBezTo>
                  <a:pt x="257380" y="386862"/>
                  <a:pt x="253473" y="442547"/>
                  <a:pt x="223188" y="474785"/>
                </a:cubicBezTo>
                <a:cubicBezTo>
                  <a:pt x="192903" y="507023"/>
                  <a:pt x="75672" y="504092"/>
                  <a:pt x="41480" y="533400"/>
                </a:cubicBezTo>
                <a:cubicBezTo>
                  <a:pt x="7288" y="562708"/>
                  <a:pt x="-19089" y="622300"/>
                  <a:pt x="18034" y="650631"/>
                </a:cubicBezTo>
                <a:cubicBezTo>
                  <a:pt x="55157" y="678962"/>
                  <a:pt x="219281" y="692639"/>
                  <a:pt x="264219" y="703385"/>
                </a:cubicBezTo>
                <a:cubicBezTo>
                  <a:pt x="309157" y="714131"/>
                  <a:pt x="298411" y="714619"/>
                  <a:pt x="287665" y="71510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48200" y="1752600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Shiga toxin-encoding phage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(such as 933W)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488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00313 0.120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E. coli become Shiga toxin-producing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7665" y="560653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Escherichia coli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905000" y="3200400"/>
            <a:ext cx="4953000" cy="2133600"/>
            <a:chOff x="1905000" y="3200400"/>
            <a:chExt cx="4953000" cy="2133600"/>
          </a:xfrm>
        </p:grpSpPr>
        <p:sp>
          <p:nvSpPr>
            <p:cNvPr id="4" name="Rounded Rectangle 3"/>
            <p:cNvSpPr/>
            <p:nvPr/>
          </p:nvSpPr>
          <p:spPr>
            <a:xfrm>
              <a:off x="1905000" y="3200400"/>
              <a:ext cx="4953000" cy="2133600"/>
            </a:xfrm>
            <a:prstGeom prst="roundRect">
              <a:avLst/>
            </a:prstGeom>
            <a:ln w="76200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362200" y="4114800"/>
              <a:ext cx="3962400" cy="914400"/>
            </a:xfrm>
            <a:prstGeom prst="ellipse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87262" y="4114664"/>
              <a:ext cx="1442916" cy="35305"/>
            </a:xfrm>
            <a:custGeom>
              <a:avLst/>
              <a:gdLst>
                <a:gd name="connsiteX0" fmla="*/ 0 w 1442916"/>
                <a:gd name="connsiteY0" fmla="*/ 35305 h 35305"/>
                <a:gd name="connsiteX1" fmla="*/ 650630 w 1442916"/>
                <a:gd name="connsiteY1" fmla="*/ 136 h 35305"/>
                <a:gd name="connsiteX2" fmla="*/ 1371600 w 1442916"/>
                <a:gd name="connsiteY2" fmla="*/ 23582 h 35305"/>
                <a:gd name="connsiteX3" fmla="*/ 1377461 w 1442916"/>
                <a:gd name="connsiteY3" fmla="*/ 35305 h 35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2916" h="35305">
                  <a:moveTo>
                    <a:pt x="0" y="35305"/>
                  </a:moveTo>
                  <a:cubicBezTo>
                    <a:pt x="211015" y="18697"/>
                    <a:pt x="422030" y="2090"/>
                    <a:pt x="650630" y="136"/>
                  </a:cubicBezTo>
                  <a:cubicBezTo>
                    <a:pt x="879230" y="-1818"/>
                    <a:pt x="1250461" y="17720"/>
                    <a:pt x="1371600" y="23582"/>
                  </a:cubicBezTo>
                  <a:cubicBezTo>
                    <a:pt x="1492739" y="29444"/>
                    <a:pt x="1435100" y="32374"/>
                    <a:pt x="1377461" y="35305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88900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450308" y="1962150"/>
            <a:ext cx="1008135" cy="1276350"/>
            <a:chOff x="3487665" y="1771650"/>
            <a:chExt cx="1008135" cy="1276350"/>
          </a:xfrm>
        </p:grpSpPr>
        <p:sp>
          <p:nvSpPr>
            <p:cNvPr id="30" name="Hexagon 29"/>
            <p:cNvSpPr/>
            <p:nvPr/>
          </p:nvSpPr>
          <p:spPr>
            <a:xfrm rot="5400000">
              <a:off x="3581400" y="1828800"/>
              <a:ext cx="800100" cy="685800"/>
            </a:xfrm>
            <a:prstGeom prst="hexagon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0" idx="2"/>
              <a:endCxn id="30" idx="4"/>
            </p:cNvCxnSpPr>
            <p:nvPr/>
          </p:nvCxnSpPr>
          <p:spPr>
            <a:xfrm>
              <a:off x="3638550" y="19431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30" idx="1"/>
              <a:endCxn id="30" idx="5"/>
            </p:cNvCxnSpPr>
            <p:nvPr/>
          </p:nvCxnSpPr>
          <p:spPr>
            <a:xfrm>
              <a:off x="3638550" y="2400300"/>
              <a:ext cx="685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0" idx="0"/>
            </p:cNvCxnSpPr>
            <p:nvPr/>
          </p:nvCxnSpPr>
          <p:spPr>
            <a:xfrm flipV="1">
              <a:off x="3981450" y="2400300"/>
              <a:ext cx="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3981450" y="1943100"/>
              <a:ext cx="1333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0" idx="5"/>
            </p:cNvCxnSpPr>
            <p:nvPr/>
          </p:nvCxnSpPr>
          <p:spPr>
            <a:xfrm flipH="1" flipV="1">
              <a:off x="4114800" y="1943100"/>
              <a:ext cx="2095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V="1">
              <a:off x="3638550" y="1943100"/>
              <a:ext cx="1714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3810000" y="1943100"/>
              <a:ext cx="171450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30" idx="3"/>
            </p:cNvCxnSpPr>
            <p:nvPr/>
          </p:nvCxnSpPr>
          <p:spPr>
            <a:xfrm flipV="1">
              <a:off x="3810000" y="1771650"/>
              <a:ext cx="17145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30" idx="3"/>
            </p:cNvCxnSpPr>
            <p:nvPr/>
          </p:nvCxnSpPr>
          <p:spPr>
            <a:xfrm flipH="1" flipV="1">
              <a:off x="3981450" y="1771650"/>
              <a:ext cx="133350" cy="171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911112" y="2571750"/>
              <a:ext cx="152400" cy="47625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1" idx="2"/>
            </p:cNvCxnSpPr>
            <p:nvPr/>
          </p:nvCxnSpPr>
          <p:spPr>
            <a:xfrm flipV="1">
              <a:off x="3987312" y="2809875"/>
              <a:ext cx="232263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1" idx="2"/>
            </p:cNvCxnSpPr>
            <p:nvPr/>
          </p:nvCxnSpPr>
          <p:spPr>
            <a:xfrm flipH="1" flipV="1">
              <a:off x="3724275" y="2809875"/>
              <a:ext cx="263037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219575" y="2809875"/>
              <a:ext cx="276225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487665" y="2809875"/>
              <a:ext cx="236610" cy="2381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47800" y="2362199"/>
            <a:ext cx="5724139" cy="685801"/>
            <a:chOff x="1447800" y="2362199"/>
            <a:chExt cx="5724139" cy="685801"/>
          </a:xfrm>
        </p:grpSpPr>
        <p:cxnSp>
          <p:nvCxnSpPr>
            <p:cNvPr id="47" name="Curved Connector 46"/>
            <p:cNvCxnSpPr/>
            <p:nvPr/>
          </p:nvCxnSpPr>
          <p:spPr>
            <a:xfrm rot="16200000" flipH="1">
              <a:off x="1447800" y="2362200"/>
              <a:ext cx="685800" cy="685800"/>
            </a:xfrm>
            <a:prstGeom prst="curvedConnector3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47"/>
            <p:cNvCxnSpPr/>
            <p:nvPr/>
          </p:nvCxnSpPr>
          <p:spPr>
            <a:xfrm rot="16200000" flipH="1">
              <a:off x="2247900" y="2362199"/>
              <a:ext cx="685800" cy="685800"/>
            </a:xfrm>
            <a:prstGeom prst="curvedConnector3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/>
            <p:nvPr/>
          </p:nvCxnSpPr>
          <p:spPr>
            <a:xfrm rot="5400000">
              <a:off x="6522720" y="2398781"/>
              <a:ext cx="670559" cy="627879"/>
            </a:xfrm>
            <a:prstGeom prst="curvedConnector3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urved Connector 49"/>
            <p:cNvCxnSpPr/>
            <p:nvPr/>
          </p:nvCxnSpPr>
          <p:spPr>
            <a:xfrm rot="5400000">
              <a:off x="5894841" y="2398781"/>
              <a:ext cx="670559" cy="627879"/>
            </a:xfrm>
            <a:prstGeom prst="curvedConnector3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4648200" y="1752600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Shiga toxin-encoding phage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(such as 933W)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98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14288 -0.07454 C -0.17274 -0.0912 -0.21753 -0.1 -0.26423 -0.1 C -0.31736 -0.1 -0.35989 -0.0912 -0.38976 -0.07454 L -0.53229 -1.11111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15" y="-5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E. coli become Shiga toxin-producing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05000" y="3200400"/>
            <a:ext cx="4953000" cy="2133600"/>
          </a:xfrm>
          <a:prstGeom prst="round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4114800"/>
            <a:ext cx="3962400" cy="914400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87665" y="5606534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Escherichia coli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587262" y="4114664"/>
            <a:ext cx="1442916" cy="35305"/>
          </a:xfrm>
          <a:custGeom>
            <a:avLst/>
            <a:gdLst>
              <a:gd name="connsiteX0" fmla="*/ 0 w 1442916"/>
              <a:gd name="connsiteY0" fmla="*/ 35305 h 35305"/>
              <a:gd name="connsiteX1" fmla="*/ 650630 w 1442916"/>
              <a:gd name="connsiteY1" fmla="*/ 136 h 35305"/>
              <a:gd name="connsiteX2" fmla="*/ 1371600 w 1442916"/>
              <a:gd name="connsiteY2" fmla="*/ 23582 h 35305"/>
              <a:gd name="connsiteX3" fmla="*/ 1377461 w 1442916"/>
              <a:gd name="connsiteY3" fmla="*/ 35305 h 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916" h="35305">
                <a:moveTo>
                  <a:pt x="0" y="35305"/>
                </a:moveTo>
                <a:cubicBezTo>
                  <a:pt x="211015" y="18697"/>
                  <a:pt x="422030" y="2090"/>
                  <a:pt x="650630" y="136"/>
                </a:cubicBezTo>
                <a:cubicBezTo>
                  <a:pt x="879230" y="-1818"/>
                  <a:pt x="1250461" y="17720"/>
                  <a:pt x="1371600" y="23582"/>
                </a:cubicBezTo>
                <a:cubicBezTo>
                  <a:pt x="1492739" y="29444"/>
                  <a:pt x="1435100" y="32374"/>
                  <a:pt x="1377461" y="353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88900">
                <a:solidFill>
                  <a:schemeClr val="tx1"/>
                </a:solidFill>
              </a:ln>
            </a:endParaRPr>
          </a:p>
        </p:txBody>
      </p:sp>
      <p:sp>
        <p:nvSpPr>
          <p:cNvPr id="3" name="Oval 2"/>
          <p:cNvSpPr/>
          <p:nvPr/>
        </p:nvSpPr>
        <p:spPr>
          <a:xfrm>
            <a:off x="2590800" y="4162669"/>
            <a:ext cx="304800" cy="304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7-Point Star 4"/>
          <p:cNvSpPr/>
          <p:nvPr/>
        </p:nvSpPr>
        <p:spPr>
          <a:xfrm>
            <a:off x="2743200" y="36576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7-Point Star 30"/>
          <p:cNvSpPr/>
          <p:nvPr/>
        </p:nvSpPr>
        <p:spPr>
          <a:xfrm>
            <a:off x="3200400" y="33528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7-Point Star 51"/>
          <p:cNvSpPr/>
          <p:nvPr/>
        </p:nvSpPr>
        <p:spPr>
          <a:xfrm>
            <a:off x="3657600" y="36576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7-Point Star 52"/>
          <p:cNvSpPr/>
          <p:nvPr/>
        </p:nvSpPr>
        <p:spPr>
          <a:xfrm>
            <a:off x="4140943" y="33528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7-Point Star 53"/>
          <p:cNvSpPr/>
          <p:nvPr/>
        </p:nvSpPr>
        <p:spPr>
          <a:xfrm>
            <a:off x="4648200" y="36576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7-Point Star 54"/>
          <p:cNvSpPr/>
          <p:nvPr/>
        </p:nvSpPr>
        <p:spPr>
          <a:xfrm>
            <a:off x="5137122" y="33528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7-Point Star 55"/>
          <p:cNvSpPr/>
          <p:nvPr/>
        </p:nvSpPr>
        <p:spPr>
          <a:xfrm>
            <a:off x="5562600" y="3657600"/>
            <a:ext cx="304800" cy="304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00695 L 0.07135 -0.02361 C 0.08646 -0.02732 0.10885 -0.02917 0.13212 -0.02917 C 0.15885 -0.02917 0.18003 -0.02732 0.19514 -0.02361 L 0.26667 -0.00695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1112 L 0.03333 -0.1555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722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1111 L 0.04653 -0.2333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-1111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-0.2222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1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1111 L -0.01111 -0.2222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-1055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2 L 0.01666 -0.2333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1111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1 L -0.00834 -0.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9444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112 L -0.03334 -0.1666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31" grpId="0" animBg="1"/>
      <p:bldP spid="3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Need…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Modified Lambda Phage (CY1591)</a:t>
            </a:r>
          </a:p>
          <a:p>
            <a:pPr lvl="1"/>
            <a:r>
              <a:rPr lang="en-US" dirty="0" smtClean="0"/>
              <a:t>kanamycin resistance gene inside </a:t>
            </a:r>
            <a:r>
              <a:rPr lang="en-US" dirty="0" err="1" smtClean="0"/>
              <a:t>cos</a:t>
            </a:r>
            <a:r>
              <a:rPr lang="en-US" dirty="0" smtClean="0"/>
              <a:t> site</a:t>
            </a:r>
          </a:p>
          <a:p>
            <a:endParaRPr lang="en-US" dirty="0"/>
          </a:p>
          <a:p>
            <a:r>
              <a:rPr lang="en-US" dirty="0" smtClean="0"/>
              <a:t>Plasmid pUC18</a:t>
            </a:r>
          </a:p>
          <a:p>
            <a:pPr lvl="1"/>
            <a:r>
              <a:rPr lang="en-US" dirty="0" smtClean="0"/>
              <a:t>functioning </a:t>
            </a:r>
            <a:r>
              <a:rPr lang="en-US" dirty="0" err="1" smtClean="0"/>
              <a:t>cos</a:t>
            </a:r>
            <a:r>
              <a:rPr lang="en-US" dirty="0" smtClean="0"/>
              <a:t> site</a:t>
            </a:r>
          </a:p>
          <a:p>
            <a:pPr lvl="1"/>
            <a:r>
              <a:rPr lang="en-US" dirty="0" err="1" smtClean="0"/>
              <a:t>shiga</a:t>
            </a:r>
            <a:r>
              <a:rPr lang="en-US" dirty="0" smtClean="0"/>
              <a:t>-toxin targeting </a:t>
            </a:r>
            <a:r>
              <a:rPr lang="en-US" dirty="0" err="1" smtClean="0"/>
              <a:t>Crispr</a:t>
            </a:r>
            <a:r>
              <a:rPr lang="en-US" dirty="0" smtClean="0"/>
              <a:t>/</a:t>
            </a:r>
            <a:r>
              <a:rPr lang="en-US" dirty="0" err="1" smtClean="0"/>
              <a:t>Cas</a:t>
            </a:r>
            <a:endParaRPr lang="en-US" dirty="0" smtClean="0"/>
          </a:p>
          <a:p>
            <a:pPr lvl="2"/>
            <a:r>
              <a:rPr lang="en-US" dirty="0" err="1" smtClean="0"/>
              <a:t>Tet</a:t>
            </a:r>
            <a:r>
              <a:rPr lang="en-US" dirty="0" smtClean="0"/>
              <a:t> promoters</a:t>
            </a:r>
          </a:p>
          <a:p>
            <a:pPr lvl="2"/>
            <a:endParaRPr lang="en-US" dirty="0"/>
          </a:p>
          <a:p>
            <a:r>
              <a:rPr lang="en-US" dirty="0" smtClean="0"/>
              <a:t>Plasmid pACYC184</a:t>
            </a:r>
          </a:p>
          <a:p>
            <a:pPr lvl="1"/>
            <a:r>
              <a:rPr lang="en-US" dirty="0" err="1" smtClean="0"/>
              <a:t>Tet</a:t>
            </a:r>
            <a:r>
              <a:rPr lang="en-US" dirty="0" smtClean="0"/>
              <a:t> repressor protein gene</a:t>
            </a:r>
          </a:p>
          <a:p>
            <a:endParaRPr lang="en-US" dirty="0"/>
          </a:p>
          <a:p>
            <a:r>
              <a:rPr lang="en-US" dirty="0" smtClean="0"/>
              <a:t>E. Coli Y1088 strain</a:t>
            </a:r>
          </a:p>
          <a:p>
            <a:pPr lvl="1"/>
            <a:r>
              <a:rPr lang="en-US" dirty="0" err="1" smtClean="0"/>
              <a:t>hsdM</a:t>
            </a:r>
            <a:r>
              <a:rPr lang="en-US" dirty="0" smtClean="0"/>
              <a:t>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Lambda Phage </a:t>
            </a:r>
            <a:r>
              <a:rPr lang="en-US" sz="2000" dirty="0" smtClean="0"/>
              <a:t>(</a:t>
            </a:r>
            <a:r>
              <a:rPr lang="en-US" sz="2000" dirty="0" err="1" smtClean="0"/>
              <a:t>Cronan</a:t>
            </a:r>
            <a:r>
              <a:rPr lang="en-US" sz="2000" dirty="0" smtClean="0"/>
              <a:t> 2003)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0200"/>
            <a:ext cx="357310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199" y="3886200"/>
            <a:ext cx="3573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Cronan</a:t>
            </a:r>
            <a:r>
              <a:rPr lang="en-US" sz="800" dirty="0"/>
              <a:t> JE. </a:t>
            </a:r>
            <a:r>
              <a:rPr lang="en-US" sz="800" dirty="0" err="1"/>
              <a:t>Cosmid</a:t>
            </a:r>
            <a:r>
              <a:rPr lang="en-US" sz="800" dirty="0"/>
              <a:t>-Based System for Transient Expression and Absolute Off-to-On Transcriptional Control of </a:t>
            </a:r>
            <a:r>
              <a:rPr lang="en-US" sz="800" i="1" dirty="0"/>
              <a:t>Escherichia coli</a:t>
            </a:r>
            <a:r>
              <a:rPr lang="en-US" sz="800" dirty="0"/>
              <a:t> Genes. </a:t>
            </a:r>
            <a:r>
              <a:rPr lang="en-US" sz="800" i="1" dirty="0"/>
              <a:t>Journal of Bacteriology</a:t>
            </a:r>
            <a:r>
              <a:rPr lang="en-US" sz="800" dirty="0"/>
              <a:t>. 2003;185(22):6522-6529. doi:10.1128/JB.185.22.6522-6529.2003.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430844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6042660" y="3011745"/>
            <a:ext cx="1926877" cy="2918459"/>
            <a:chOff x="6042660" y="2232661"/>
            <a:chExt cx="1926877" cy="2918459"/>
          </a:xfrm>
        </p:grpSpPr>
        <p:sp>
          <p:nvSpPr>
            <p:cNvPr id="6" name="Hexagon 5"/>
            <p:cNvSpPr/>
            <p:nvPr/>
          </p:nvSpPr>
          <p:spPr>
            <a:xfrm rot="5400000">
              <a:off x="6134099" y="2321273"/>
              <a:ext cx="1752600" cy="1575375"/>
            </a:xfrm>
            <a:prstGeom prst="hexagon">
              <a:avLst/>
            </a:prstGeom>
            <a:noFill/>
            <a:ln w="76200">
              <a:solidFill>
                <a:srgbClr val="E187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781800" y="3985261"/>
              <a:ext cx="457200" cy="1120139"/>
            </a:xfrm>
            <a:prstGeom prst="rect">
              <a:avLst/>
            </a:prstGeom>
            <a:ln w="76200">
              <a:solidFill>
                <a:srgbClr val="E187F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 flipV="1">
              <a:off x="6400800" y="4800600"/>
              <a:ext cx="381000" cy="304800"/>
            </a:xfrm>
            <a:prstGeom prst="line">
              <a:avLst/>
            </a:prstGeom>
            <a:ln w="76200">
              <a:solidFill>
                <a:srgbClr val="E187F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042660" y="4800600"/>
              <a:ext cx="381000" cy="350520"/>
            </a:xfrm>
            <a:prstGeom prst="line">
              <a:avLst/>
            </a:prstGeom>
            <a:ln w="76200">
              <a:solidFill>
                <a:srgbClr val="E187F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7239000" y="4800600"/>
              <a:ext cx="419100" cy="304800"/>
            </a:xfrm>
            <a:prstGeom prst="line">
              <a:avLst/>
            </a:prstGeom>
            <a:ln w="76200">
              <a:solidFill>
                <a:srgbClr val="E187F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626637" y="4800600"/>
              <a:ext cx="342900" cy="350520"/>
            </a:xfrm>
            <a:prstGeom prst="line">
              <a:avLst/>
            </a:prstGeom>
            <a:ln w="76200">
              <a:solidFill>
                <a:srgbClr val="E187F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urved Down Arrow 24"/>
          <p:cNvSpPr/>
          <p:nvPr/>
        </p:nvSpPr>
        <p:spPr>
          <a:xfrm rot="1730817">
            <a:off x="4087545" y="1677140"/>
            <a:ext cx="2336511" cy="838200"/>
          </a:xfrm>
          <a:prstGeom prst="curvedDownArrow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Plasmid </a:t>
            </a:r>
            <a:r>
              <a:rPr lang="en-US" dirty="0" smtClean="0"/>
              <a:t>pUC18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371347" y="2057400"/>
            <a:ext cx="8382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07522" y="2057400"/>
            <a:ext cx="762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96717" y="2057400"/>
            <a:ext cx="76200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53000" y="2057400"/>
            <a:ext cx="3825240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-60960" y="2057400"/>
            <a:ext cx="112776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09573" y="167148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62952" y="162532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</a:t>
            </a:r>
            <a:r>
              <a:rPr lang="en-US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796717" y="162532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</a:t>
            </a:r>
            <a:r>
              <a:rPr lang="en-US" dirty="0" smtClean="0"/>
              <a:t> 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543765" y="1625322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casA</a:t>
            </a:r>
            <a:r>
              <a:rPr lang="en-US" dirty="0" smtClean="0"/>
              <a:t>-E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44569" y="1717655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pUC18</a:t>
            </a:r>
            <a:endParaRPr lang="en-US" sz="12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8625968" y="2865120"/>
            <a:ext cx="5599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69569" y="3276600"/>
            <a:ext cx="128752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71827" y="3276600"/>
            <a:ext cx="1287527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14092" y="3276600"/>
            <a:ext cx="1099616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82157" y="3276600"/>
            <a:ext cx="1099616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766004" y="3276600"/>
            <a:ext cx="1099616" cy="0"/>
          </a:xfrm>
          <a:prstGeom prst="line">
            <a:avLst/>
          </a:prstGeom>
          <a:ln w="762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010400" y="3276600"/>
            <a:ext cx="2352766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003890" y="4099560"/>
            <a:ext cx="5599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204240" y="4099560"/>
            <a:ext cx="5599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418989" y="4099560"/>
            <a:ext cx="5599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663796" y="4099560"/>
            <a:ext cx="5599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9965" y="289560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171320" y="28956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480439" y="289560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862485" y="288036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863896" y="289560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847587" y="2926526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pUC18</a:t>
            </a:r>
            <a:endParaRPr lang="en-US" sz="1200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956416" y="2819400"/>
            <a:ext cx="5599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087755" y="2819400"/>
            <a:ext cx="712112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329460" y="2849880"/>
            <a:ext cx="5599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358768" y="2895600"/>
            <a:ext cx="7885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5368" y="4038600"/>
            <a:ext cx="5599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512422" y="4038600"/>
            <a:ext cx="559965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87" y="5105400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48" name="Straight Connector 2047"/>
          <p:cNvCxnSpPr/>
          <p:nvPr/>
        </p:nvCxnSpPr>
        <p:spPr>
          <a:xfrm>
            <a:off x="483764" y="4419600"/>
            <a:ext cx="3405661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147333" y="4419600"/>
            <a:ext cx="337864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extBox 2050"/>
          <p:cNvSpPr txBox="1"/>
          <p:nvPr/>
        </p:nvSpPr>
        <p:spPr>
          <a:xfrm>
            <a:off x="4202410" y="6390873"/>
            <a:ext cx="6976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Cos site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98989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0.00729 -0.1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5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00174 -0.1111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55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0399 -0.11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55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0007 -0.1199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599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0.00139 -0.1199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599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0.00174 -0.1199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599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0104 -0.119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599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0052 -0.1111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555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-0.00295 -0.115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578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00312 -0.122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611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0.00104 -0.117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Plasmid </a:t>
            </a:r>
            <a:r>
              <a:rPr lang="en-US" dirty="0" smtClean="0"/>
              <a:t>pACYC184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2667000"/>
            <a:ext cx="26670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86200" y="2667000"/>
            <a:ext cx="609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3429000"/>
            <a:ext cx="4572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33485" y="2131814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Tet</a:t>
            </a:r>
            <a:r>
              <a:rPr lang="en-US" dirty="0" smtClean="0"/>
              <a:t> repressor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216408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AvaI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16408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Hind III</a:t>
            </a:r>
            <a:endParaRPr lang="en-US" dirty="0"/>
          </a:p>
        </p:txBody>
      </p:sp>
      <p:cxnSp>
        <p:nvCxnSpPr>
          <p:cNvPr id="16" name="Straight Connector 15"/>
          <p:cNvCxnSpPr>
            <a:stCxn id="14" idx="3"/>
          </p:cNvCxnSpPr>
          <p:nvPr/>
        </p:nvCxnSpPr>
        <p:spPr>
          <a:xfrm>
            <a:off x="1071127" y="2348746"/>
            <a:ext cx="0" cy="318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1"/>
          </p:cNvCxnSpPr>
          <p:nvPr/>
        </p:nvCxnSpPr>
        <p:spPr>
          <a:xfrm>
            <a:off x="4495800" y="2348746"/>
            <a:ext cx="0" cy="318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21" y="4495800"/>
            <a:ext cx="2362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914400" y="2895600"/>
            <a:ext cx="133350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657600" y="3048000"/>
            <a:ext cx="838200" cy="1447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5193427" y="4343400"/>
            <a:ext cx="1740773" cy="762000"/>
          </a:xfrm>
          <a:prstGeom prst="arc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Curved Connector 26"/>
          <p:cNvCxnSpPr/>
          <p:nvPr/>
        </p:nvCxnSpPr>
        <p:spPr>
          <a:xfrm flipV="1">
            <a:off x="4224321" y="4343400"/>
            <a:ext cx="1566879" cy="533400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528249" y="3974068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Hind III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7086600" y="44958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AvaI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725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765497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295400" y="30480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95400" y="35052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32286" y="3048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0" y="3276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90800" y="4800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81600" y="4800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12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199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Lysis of shiga toxin-producing Escherichia coli by delivery of Crispr/Cas9 cascade coding cosmid targeting Stx 1 and Stx 2 genes via lambda phage delivery system</vt:lpstr>
      <vt:lpstr>How E. coli become Shiga toxin-producing</vt:lpstr>
      <vt:lpstr>How E. coli become Shiga toxin-producing</vt:lpstr>
      <vt:lpstr>How E. coli become Shiga toxin-producing</vt:lpstr>
      <vt:lpstr>What We’ll Need…</vt:lpstr>
      <vt:lpstr>Modified Lambda Phage (Cronan 2003)</vt:lpstr>
      <vt:lpstr>Plasmid pUC18</vt:lpstr>
      <vt:lpstr>Plasmid pACYC184</vt:lpstr>
      <vt:lpstr>PowerPoint Presentation</vt:lpstr>
      <vt:lpstr>Testing for proper packaging of cosmid</vt:lpstr>
      <vt:lpstr>What can these phage do?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Lysis of shiga toxin-producing Escherichia coli by delivery of Crispr/Cas9 cascade coding cosmid targeting Stx 1 and Stx 2 genes via lambda phage delivery system</dc:title>
  <dc:creator>Amanda</dc:creator>
  <cp:lastModifiedBy>Amanda</cp:lastModifiedBy>
  <cp:revision>11</cp:revision>
  <dcterms:created xsi:type="dcterms:W3CDTF">2016-05-12T16:54:10Z</dcterms:created>
  <dcterms:modified xsi:type="dcterms:W3CDTF">2016-05-12T18:54:05Z</dcterms:modified>
</cp:coreProperties>
</file>