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notesMasterIdLst>
    <p:notesMasterId r:id="rId18"/>
  </p:notesMasterIdLst>
  <p:sldIdLst>
    <p:sldId id="256" r:id="rId2"/>
    <p:sldId id="268" r:id="rId3"/>
    <p:sldId id="271" r:id="rId4"/>
    <p:sldId id="272" r:id="rId5"/>
    <p:sldId id="267" r:id="rId6"/>
    <p:sldId id="258" r:id="rId7"/>
    <p:sldId id="269" r:id="rId8"/>
    <p:sldId id="259" r:id="rId9"/>
    <p:sldId id="270" r:id="rId10"/>
    <p:sldId id="260" r:id="rId11"/>
    <p:sldId id="273" r:id="rId12"/>
    <p:sldId id="274" r:id="rId13"/>
    <p:sldId id="275" r:id="rId14"/>
    <p:sldId id="277" r:id="rId15"/>
    <p:sldId id="261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6"/>
    <p:restoredTop sz="82967"/>
  </p:normalViewPr>
  <p:slideViewPr>
    <p:cSldViewPr snapToGrid="0" snapToObjects="1">
      <p:cViewPr varScale="1">
        <p:scale>
          <a:sx n="104" d="100"/>
          <a:sy n="104" d="100"/>
        </p:scale>
        <p:origin x="6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3EEAE-4128-A84C-ADEF-E23055CBB8B9}" type="datetimeFigureOut">
              <a:rPr lang="en-US" smtClean="0"/>
              <a:t>5/11/16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11178-98A8-D84A-929B-58E538205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1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BNFO- get the sequences of protein genes so we</a:t>
            </a:r>
            <a:r>
              <a:rPr lang="en-US" baseline="0" dirty="0" smtClean="0"/>
              <a:t> can design primers for PCR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11178-98A8-D84A-929B-58E5382057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81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11178-98A8-D84A-929B-58E5382057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9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 gene goes</a:t>
            </a:r>
            <a:r>
              <a:rPr lang="en-US" baseline="0" dirty="0" smtClean="0"/>
              <a:t> into </a:t>
            </a:r>
            <a:r>
              <a:rPr lang="en-US" baseline="0" dirty="0" err="1" smtClean="0"/>
              <a:t>pLink</a:t>
            </a:r>
            <a:r>
              <a:rPr lang="en-US" baseline="0" dirty="0" smtClean="0"/>
              <a:t> area</a:t>
            </a:r>
          </a:p>
          <a:p>
            <a:r>
              <a:rPr lang="en-US" dirty="0" smtClean="0"/>
              <a:t>PT7 promoter site</a:t>
            </a:r>
          </a:p>
          <a:p>
            <a:r>
              <a:rPr lang="en-US" dirty="0" smtClean="0"/>
              <a:t>F1 </a:t>
            </a:r>
            <a:r>
              <a:rPr lang="en-US" dirty="0" err="1" smtClean="0"/>
              <a:t>ori</a:t>
            </a:r>
            <a:r>
              <a:rPr lang="en-US" dirty="0" smtClean="0"/>
              <a:t> allows for single-stranded production</a:t>
            </a:r>
            <a:r>
              <a:rPr lang="en-US" baseline="30000" dirty="0" smtClean="0"/>
              <a:t> </a:t>
            </a:r>
            <a:endParaRPr lang="en-US" dirty="0" smtClean="0"/>
          </a:p>
          <a:p>
            <a:r>
              <a:rPr lang="en-US" dirty="0" err="1" smtClean="0"/>
              <a:t>LacI</a:t>
            </a:r>
            <a:r>
              <a:rPr lang="en-US" dirty="0" smtClean="0"/>
              <a:t> Lac inducer gene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11178-98A8-D84A-929B-58E5382057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8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this</a:t>
            </a:r>
            <a:r>
              <a:rPr lang="en-US" baseline="0" dirty="0" smtClean="0"/>
              <a:t> E. coli?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11178-98A8-D84A-929B-58E5382057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62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11178-98A8-D84A-929B-58E5382057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6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38A7-E692-FB40-A217-A7B6098EFE30}" type="datetime1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1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BD98-490E-B34D-9D0F-D44DBCA8B0B4}" type="datetime1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6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24A0-6829-2A49-81E2-8B426AB6441D}" type="datetime1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83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173E-B53F-4241-A0FE-2BE1533957D5}" type="datetime1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213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D35-A241-4A49-B5E7-7B98D9E72D84}" type="datetime1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5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4F33-6F29-1C48-8D87-41ABFFA76858}" type="datetime1">
              <a:rPr lang="en-US" smtClean="0"/>
              <a:t>5/11/16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8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A8D6-3ED5-424B-8B39-F76859E83A50}" type="datetime1">
              <a:rPr lang="en-US" smtClean="0"/>
              <a:t>5/11/16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12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AE15-DA3B-8941-89E9-F982C33758CE}" type="datetime1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59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DDF1-DA7B-534A-8D2E-1854732B673F}" type="datetime1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8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231B-E128-E546-8DF1-23A36D99BB4D}" type="datetime1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4B1C-38C1-D844-88E3-9B35839785E6}" type="datetime1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8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1186-D70F-0343-9DD6-F0D5880A9916}" type="datetime1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0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4DB5-3443-0E41-AE12-63AED0A54F11}" type="datetime1">
              <a:rPr lang="en-US" smtClean="0"/>
              <a:t>5/11/16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6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7F1F-2CAD-F946-8CFC-3EB2D1F7B87A}" type="datetime1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0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E9E2-0E82-404E-98FC-EAF6C40BD699}" type="datetime1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6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0891-B537-A44F-AB94-61734FE4E397}" type="datetime1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7B13-DA97-FE47-951C-A1D89C0EF0D7}" type="datetime1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8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75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BF82A6-78F1-304D-8091-3FE47D8C3125}" type="datetime1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37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.davidson.edu/courses/molbio/molstudents/spring2003/causey/pet.html" TargetMode="External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.davidson.edu/courses/molbio/molstudents/spring2003/causey/pet.html" TargetMode="External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.davidson.edu/courses/molbio/molstudents/spring2003/causey/pet.html" TargetMode="External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commons.wikimedia.org/wiki/File:Lac_Operon.svg" TargetMode="External"/><Relationship Id="rId3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 noChangeAspect="1"/>
          </p:cNvPicPr>
          <p:nvPr/>
        </p:nvPicPr>
        <p:blipFill rotWithShape="1">
          <a:blip r:embed="rId2"/>
          <a:srcRect l="254" t="47490" r="15372" b="-512"/>
          <a:stretch/>
        </p:blipFill>
        <p:spPr>
          <a:xfrm rot="16200000">
            <a:off x="7300070" y="1812925"/>
            <a:ext cx="6858000" cy="3232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24" y="275763"/>
            <a:ext cx="9844689" cy="3665274"/>
          </a:xfrm>
        </p:spPr>
        <p:txBody>
          <a:bodyPr/>
          <a:lstStyle/>
          <a:p>
            <a:r>
              <a:rPr lang="en-US" sz="5000" dirty="0"/>
              <a:t>I</a:t>
            </a:r>
            <a:r>
              <a:rPr lang="en-US" sz="5000" dirty="0" smtClean="0"/>
              <a:t>n </a:t>
            </a:r>
            <a:r>
              <a:rPr lang="en-US" sz="5000" i="1" dirty="0"/>
              <a:t>Bacteroides </a:t>
            </a:r>
            <a:r>
              <a:rPr lang="en-US" sz="5000" i="1" dirty="0" err="1"/>
              <a:t>fragilis</a:t>
            </a:r>
            <a:r>
              <a:rPr lang="en-US" sz="5000" dirty="0"/>
              <a:t>, which </a:t>
            </a:r>
            <a:r>
              <a:rPr lang="en-US" sz="5000" dirty="0" smtClean="0"/>
              <a:t>genes </a:t>
            </a:r>
            <a:r>
              <a:rPr lang="en-US" sz="5000" dirty="0"/>
              <a:t>give the </a:t>
            </a:r>
            <a:r>
              <a:rPr lang="en-US" sz="5000" dirty="0" err="1"/>
              <a:t>tumoricidal</a:t>
            </a:r>
            <a:r>
              <a:rPr lang="en-US" sz="5000" dirty="0"/>
              <a:t> </a:t>
            </a:r>
            <a:r>
              <a:rPr lang="en-US" sz="5000" dirty="0" smtClean="0"/>
              <a:t>effect in Colorectal cancer?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244279"/>
          </a:xfrm>
        </p:spPr>
        <p:txBody>
          <a:bodyPr>
            <a:normAutofit/>
          </a:bodyPr>
          <a:lstStyle/>
          <a:p>
            <a:r>
              <a:rPr lang="en-US" dirty="0" smtClean="0"/>
              <a:t>Suquoia Mosby</a:t>
            </a:r>
          </a:p>
          <a:p>
            <a:r>
              <a:rPr lang="en-US" dirty="0" smtClean="0"/>
              <a:t>Mentor: Dr. </a:t>
            </a:r>
            <a:r>
              <a:rPr lang="en-US" dirty="0" err="1" smtClean="0"/>
              <a:t>maria</a:t>
            </a:r>
            <a:r>
              <a:rPr lang="en-US" dirty="0" smtClean="0"/>
              <a:t> </a:t>
            </a:r>
            <a:r>
              <a:rPr lang="en-US" dirty="0" err="1" smtClean="0"/>
              <a:t>rivera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5925" y="6314304"/>
            <a:ext cx="7315200" cy="391482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www.nextnature.net</a:t>
            </a:r>
            <a:r>
              <a:rPr lang="en-US" dirty="0"/>
              <a:t>/2014/01/our-tribal-gut-bacteria-are-disappearing-and-why-were-getting-fat/</a:t>
            </a:r>
          </a:p>
        </p:txBody>
      </p:sp>
    </p:spTree>
    <p:extLst>
      <p:ext uri="{BB962C8B-B14F-4D97-AF65-F5344CB8AC3E}">
        <p14:creationId xmlns:p14="http://schemas.microsoft.com/office/powerpoint/2010/main" val="19306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we want to focus on: Polymerase Chain Reaction (PCR)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</a:t>
            </a:r>
          </a:p>
          <a:p>
            <a:r>
              <a:rPr lang="en-US" dirty="0" smtClean="0"/>
              <a:t>Why is it important for answering the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55" y="1447800"/>
            <a:ext cx="8946541" cy="4195481"/>
          </a:xfrm>
        </p:spPr>
        <p:txBody>
          <a:bodyPr/>
          <a:lstStyle/>
          <a:p>
            <a:r>
              <a:rPr lang="en-US" dirty="0" smtClean="0"/>
              <a:t>Target genes implanted into </a:t>
            </a:r>
            <a:r>
              <a:rPr lang="en-US" dirty="0" err="1" smtClean="0"/>
              <a:t>pLink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http://www.bio.davidson.edu/courses/molbio/molstudents/spring2003/causey/pet.html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28" y="1569043"/>
            <a:ext cx="4646142" cy="439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 expression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 coli BL (DE3)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http://www.bio.davidson.edu/courses/molbio/molstudents/spring2003/causey/pet.html</a:t>
            </a:r>
            <a:r>
              <a:rPr lang="en-US" dirty="0"/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43" y="1705232"/>
            <a:ext cx="7146363" cy="391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 of</a:t>
            </a:r>
            <a:r>
              <a:rPr lang="en-US" dirty="0" smtClean="0"/>
              <a:t> </a:t>
            </a:r>
            <a:r>
              <a:rPr lang="en-US" dirty="0" smtClean="0"/>
              <a:t>target gene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422" y="1742304"/>
            <a:ext cx="6943465" cy="4506096"/>
          </a:xfrm>
        </p:spPr>
        <p:txBody>
          <a:bodyPr/>
          <a:lstStyle/>
          <a:p>
            <a:r>
              <a:rPr lang="en-US" dirty="0" smtClean="0"/>
              <a:t>Send E. coli signal to undergo replication by introducing Isopropyl-beta-D-1-thalagalactopyroside (IPTG) </a:t>
            </a:r>
          </a:p>
          <a:p>
            <a:r>
              <a:rPr lang="en-US" dirty="0" smtClean="0"/>
              <a:t>Displaces Lac repressor</a:t>
            </a:r>
            <a:r>
              <a:rPr lang="en-US" dirty="0"/>
              <a:t> </a:t>
            </a:r>
            <a:r>
              <a:rPr lang="en-US" dirty="0" smtClean="0"/>
              <a:t>by inducing a conformational change</a:t>
            </a:r>
          </a:p>
          <a:p>
            <a:r>
              <a:rPr lang="en-US" dirty="0" smtClean="0"/>
              <a:t>Initiates transcription and translation</a:t>
            </a:r>
          </a:p>
          <a:p>
            <a:r>
              <a:rPr lang="en-US" dirty="0" smtClean="0"/>
              <a:t>We get our protein expressed by our E. coli culture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70167" y="6359289"/>
            <a:ext cx="6321379" cy="304801"/>
          </a:xfrm>
        </p:spPr>
        <p:txBody>
          <a:bodyPr/>
          <a:lstStyle/>
          <a:p>
            <a:r>
              <a:rPr lang="en-US" dirty="0">
                <a:hlinkClick r:id="rId3"/>
              </a:rPr>
              <a:t>http://www.bio.davidson.edu/courses/molbio/molstudents/spring2003/causey/pet.html</a:t>
            </a:r>
            <a:r>
              <a:rPr lang="en-US" dirty="0"/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643" y="1964137"/>
            <a:ext cx="3080425" cy="281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9722840" y="4083062"/>
            <a:ext cx="4294341" cy="304801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https://commons.wikimedia.org/wiki/File:Lac_Operon.svg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9" y="307914"/>
            <a:ext cx="7260281" cy="541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4594" y="5797858"/>
            <a:ext cx="9700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lac operon. Top</a:t>
            </a:r>
            <a:r>
              <a:rPr lang="en-US" sz="1600" dirty="0" smtClean="0"/>
              <a:t>: Repressed</a:t>
            </a:r>
            <a:r>
              <a:rPr lang="en-US" sz="1600" dirty="0"/>
              <a:t>, </a:t>
            </a:r>
            <a:r>
              <a:rPr lang="en-US" sz="1600" dirty="0" smtClean="0"/>
              <a:t>Bottom: Active</a:t>
            </a:r>
            <a:r>
              <a:rPr lang="en-US" sz="1600" dirty="0"/>
              <a:t>. </a:t>
            </a:r>
            <a:endParaRPr lang="en-US" sz="1600" dirty="0" smtClean="0"/>
          </a:p>
          <a:p>
            <a:r>
              <a:rPr lang="en-US" sz="1600" i="1" dirty="0" smtClean="0"/>
              <a:t>1</a:t>
            </a:r>
            <a:r>
              <a:rPr lang="en-US" sz="1600" dirty="0"/>
              <a:t>: RNA Polymerase, </a:t>
            </a:r>
            <a:r>
              <a:rPr lang="en-US" sz="1600" i="1" dirty="0"/>
              <a:t>2</a:t>
            </a:r>
            <a:r>
              <a:rPr lang="en-US" sz="1600" dirty="0"/>
              <a:t>: Repressor, </a:t>
            </a:r>
            <a:r>
              <a:rPr lang="en-US" sz="1600" i="1" dirty="0"/>
              <a:t>3</a:t>
            </a:r>
            <a:r>
              <a:rPr lang="en-US" sz="1600" dirty="0"/>
              <a:t>: Promoter, </a:t>
            </a:r>
            <a:r>
              <a:rPr lang="en-US" sz="1600" i="1" dirty="0"/>
              <a:t>4</a:t>
            </a:r>
            <a:r>
              <a:rPr lang="en-US" sz="1600" dirty="0"/>
              <a:t>: Operator, </a:t>
            </a:r>
            <a:r>
              <a:rPr lang="en-US" sz="1600" i="1" dirty="0" smtClean="0"/>
              <a:t>5</a:t>
            </a:r>
            <a:r>
              <a:rPr lang="en-US" sz="1600" dirty="0"/>
              <a:t>: Lactose, </a:t>
            </a:r>
            <a:r>
              <a:rPr lang="en-US" sz="1600" dirty="0" smtClean="0"/>
              <a:t>  </a:t>
            </a:r>
            <a:r>
              <a:rPr lang="en-US" sz="1600" i="1" dirty="0" smtClean="0"/>
              <a:t>6</a:t>
            </a:r>
            <a:r>
              <a:rPr lang="en-US" sz="1600" dirty="0"/>
              <a:t>: </a:t>
            </a:r>
            <a:r>
              <a:rPr lang="en-US" sz="1600" dirty="0" err="1"/>
              <a:t>lacZ</a:t>
            </a:r>
            <a:r>
              <a:rPr lang="en-US" sz="1600" dirty="0"/>
              <a:t>, </a:t>
            </a:r>
            <a:r>
              <a:rPr lang="en-US" sz="1600" i="1" dirty="0"/>
              <a:t>7</a:t>
            </a:r>
            <a:r>
              <a:rPr lang="en-US" sz="1600" dirty="0"/>
              <a:t>: </a:t>
            </a:r>
            <a:r>
              <a:rPr lang="en-US" sz="1600" dirty="0" err="1"/>
              <a:t>lacY</a:t>
            </a:r>
            <a:r>
              <a:rPr lang="en-US" sz="1600" dirty="0"/>
              <a:t>, </a:t>
            </a:r>
            <a:r>
              <a:rPr lang="en-US" sz="1600" i="1" dirty="0"/>
              <a:t>8</a:t>
            </a:r>
            <a:r>
              <a:rPr lang="en-US" sz="1600" dirty="0"/>
              <a:t>: </a:t>
            </a:r>
            <a:r>
              <a:rPr lang="en-US" sz="1600" dirty="0" err="1"/>
              <a:t>lacA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250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Repeat </a:t>
            </a:r>
            <a:r>
              <a:rPr lang="en-US" dirty="0" smtClean="0"/>
              <a:t>this 3200 times more</a:t>
            </a:r>
          </a:p>
          <a:p>
            <a:r>
              <a:rPr lang="en-US" dirty="0" smtClean="0"/>
              <a:t>Determine which </a:t>
            </a:r>
            <a:r>
              <a:rPr lang="en-US" smtClean="0"/>
              <a:t>construct decreases </a:t>
            </a:r>
            <a:r>
              <a:rPr lang="en-US" dirty="0" smtClean="0"/>
              <a:t>the number of tumors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Colorectal cancer is the third most common cancer diagnosed in both men and women in the US</a:t>
            </a:r>
          </a:p>
          <a:p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comparing healthy gut microbiomes to the gut microbiomes of CRC patients, the CRC patients tended to have altered gut </a:t>
            </a:r>
            <a:r>
              <a:rPr lang="en-US" dirty="0" smtClean="0"/>
              <a:t>microbiomes</a:t>
            </a:r>
            <a:r>
              <a:rPr lang="en-US" baseline="30000" dirty="0" smtClean="0"/>
              <a:t>1</a:t>
            </a:r>
            <a:endParaRPr lang="en-US" dirty="0"/>
          </a:p>
          <a:p>
            <a:r>
              <a:rPr lang="en-US" dirty="0"/>
              <a:t>The main type of alteration noted is a drop in gut microbiota diversity.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drop in diversity </a:t>
            </a:r>
            <a:r>
              <a:rPr lang="en-US" dirty="0" smtClean="0"/>
              <a:t>may lead to dysbiosis </a:t>
            </a:r>
          </a:p>
          <a:p>
            <a:pPr lvl="1"/>
            <a:r>
              <a:rPr lang="en-US" dirty="0" smtClean="0"/>
              <a:t>Dysbiosis are differences </a:t>
            </a:r>
            <a:r>
              <a:rPr lang="en-US" dirty="0" smtClean="0"/>
              <a:t>in microbiome diversity that are associated with </a:t>
            </a:r>
            <a:r>
              <a:rPr lang="en-US" dirty="0" smtClean="0"/>
              <a:t>disease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6111" y="6295668"/>
            <a:ext cx="3859795" cy="304801"/>
          </a:xfrm>
        </p:spPr>
        <p:txBody>
          <a:bodyPr/>
          <a:lstStyle/>
          <a:p>
            <a:r>
              <a:rPr lang="en-US" baseline="30000" dirty="0" smtClean="0"/>
              <a:t>1</a:t>
            </a:r>
            <a:r>
              <a:rPr lang="en-US" dirty="0" smtClean="0"/>
              <a:t>Zackular et. al 2013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9092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gut microbiome in CRC: </a:t>
            </a:r>
            <a:r>
              <a:rPr lang="en-US" dirty="0" err="1" smtClean="0"/>
              <a:t>Zackular</a:t>
            </a:r>
            <a:r>
              <a:rPr lang="en-US" dirty="0" smtClean="0"/>
              <a:t> </a:t>
            </a:r>
            <a:r>
              <a:rPr lang="en-US" dirty="0" smtClean="0"/>
              <a:t>et. al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6026537" cy="4559803"/>
          </a:xfrm>
        </p:spPr>
        <p:txBody>
          <a:bodyPr>
            <a:normAutofit/>
          </a:bodyPr>
          <a:lstStyle/>
          <a:p>
            <a:r>
              <a:rPr lang="en-US" dirty="0" smtClean="0"/>
              <a:t>Groups </a:t>
            </a:r>
            <a:r>
              <a:rPr lang="en-US" dirty="0" smtClean="0"/>
              <a:t>of germ-free mice underwent fecal transplant</a:t>
            </a:r>
          </a:p>
          <a:p>
            <a:pPr lvl="1"/>
            <a:r>
              <a:rPr lang="en-US" dirty="0" smtClean="0"/>
              <a:t>Feces from healthy mice</a:t>
            </a:r>
          </a:p>
          <a:p>
            <a:pPr lvl="1"/>
            <a:r>
              <a:rPr lang="en-US" dirty="0" smtClean="0"/>
              <a:t>Feces from tumor-bearing mice</a:t>
            </a:r>
          </a:p>
          <a:p>
            <a:r>
              <a:rPr lang="en-US" dirty="0" smtClean="0"/>
              <a:t>Induced tumors in mice</a:t>
            </a:r>
          </a:p>
          <a:p>
            <a:r>
              <a:rPr lang="en-US" dirty="0" smtClean="0"/>
              <a:t>Healthy community was distinguished from the </a:t>
            </a:r>
            <a:r>
              <a:rPr lang="en-US" dirty="0" err="1" smtClean="0"/>
              <a:t>dysbiotic</a:t>
            </a:r>
            <a:r>
              <a:rPr lang="en-US" dirty="0" smtClean="0"/>
              <a:t> community by the number of tumors</a:t>
            </a:r>
          </a:p>
          <a:p>
            <a:r>
              <a:rPr lang="en-US" dirty="0" smtClean="0"/>
              <a:t>Species identified from the healthy community: </a:t>
            </a:r>
          </a:p>
          <a:p>
            <a:pPr lvl="1"/>
            <a:r>
              <a:rPr lang="en-US" dirty="0" smtClean="0"/>
              <a:t>Bacteroides, </a:t>
            </a:r>
            <a:r>
              <a:rPr lang="en-US" dirty="0" err="1" smtClean="0"/>
              <a:t>Odoribacter</a:t>
            </a:r>
            <a:r>
              <a:rPr lang="en-US" dirty="0" smtClean="0"/>
              <a:t>, </a:t>
            </a:r>
            <a:r>
              <a:rPr lang="en-US" dirty="0" err="1" smtClean="0"/>
              <a:t>Turicibacter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39913" y="5301232"/>
            <a:ext cx="3859795" cy="304801"/>
          </a:xfrm>
        </p:spPr>
        <p:txBody>
          <a:bodyPr/>
          <a:lstStyle/>
          <a:p>
            <a:r>
              <a:rPr lang="en-US" dirty="0" smtClean="0"/>
              <a:t>Modified from </a:t>
            </a:r>
            <a:r>
              <a:rPr lang="en-US" dirty="0" err="1" smtClean="0"/>
              <a:t>Zackular</a:t>
            </a:r>
            <a:r>
              <a:rPr lang="en-US" dirty="0" smtClean="0"/>
              <a:t> et. al 2013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913" y="1688596"/>
            <a:ext cx="3751291" cy="351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Bacteroides species commonly found in the gut microbiome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21429" y="5857286"/>
            <a:ext cx="3859795" cy="304801"/>
          </a:xfrm>
        </p:spPr>
        <p:txBody>
          <a:bodyPr/>
          <a:lstStyle/>
          <a:p>
            <a:r>
              <a:rPr lang="en-US" smtClean="0"/>
              <a:t>Wexler 2007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29" y="1853248"/>
            <a:ext cx="4950550" cy="3828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0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05" y="296562"/>
            <a:ext cx="10388471" cy="1556686"/>
          </a:xfrm>
        </p:spPr>
        <p:txBody>
          <a:bodyPr/>
          <a:lstStyle/>
          <a:p>
            <a:r>
              <a:rPr lang="en-US" sz="4000" dirty="0" smtClean="0"/>
              <a:t>Components of the gut microbiome influencing tumor size: </a:t>
            </a:r>
            <a:r>
              <a:rPr lang="en-US" sz="4000" dirty="0" err="1" smtClean="0"/>
              <a:t>Vetizou</a:t>
            </a:r>
            <a:r>
              <a:rPr lang="en-US" sz="4000" dirty="0" smtClean="0"/>
              <a:t> </a:t>
            </a:r>
            <a:r>
              <a:rPr lang="en-US" sz="4000" dirty="0" smtClean="0"/>
              <a:t>et. al 2015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05" y="1853248"/>
            <a:ext cx="7361066" cy="4195481"/>
          </a:xfrm>
        </p:spPr>
        <p:txBody>
          <a:bodyPr/>
          <a:lstStyle/>
          <a:p>
            <a:r>
              <a:rPr lang="en-US" dirty="0" smtClean="0"/>
              <a:t>Testing the effect of specific bacteria as probiotics on tumor size</a:t>
            </a:r>
          </a:p>
          <a:p>
            <a:r>
              <a:rPr lang="en-US" dirty="0" smtClean="0"/>
              <a:t>Fed germ-free mice broad-spectrum antibiotics and injected a carcinogen</a:t>
            </a:r>
          </a:p>
          <a:p>
            <a:r>
              <a:rPr lang="en-US" dirty="0" smtClean="0"/>
              <a:t>Found that mice that were given </a:t>
            </a:r>
            <a:r>
              <a:rPr lang="en-US" i="1" dirty="0" smtClean="0"/>
              <a:t>B. </a:t>
            </a:r>
            <a:r>
              <a:rPr lang="en-US" i="1" dirty="0" err="1" smtClean="0"/>
              <a:t>fragilis</a:t>
            </a:r>
            <a:r>
              <a:rPr lang="en-US" i="1" dirty="0" smtClean="0"/>
              <a:t> as a probiotic had </a:t>
            </a:r>
            <a:r>
              <a:rPr lang="en-US" dirty="0" smtClean="0"/>
              <a:t>tumors that were significantly smaller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7391" y="6163567"/>
            <a:ext cx="3859795" cy="304801"/>
          </a:xfrm>
        </p:spPr>
        <p:txBody>
          <a:bodyPr/>
          <a:lstStyle/>
          <a:p>
            <a:r>
              <a:rPr lang="en-US" dirty="0" err="1" smtClean="0"/>
              <a:t>Vetizou</a:t>
            </a:r>
            <a:r>
              <a:rPr lang="en-US" dirty="0" smtClean="0"/>
              <a:t> et. al 2015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65" y="1952369"/>
            <a:ext cx="4433566" cy="419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the gene products in </a:t>
            </a:r>
            <a:r>
              <a:rPr lang="en-US" i="1" dirty="0" smtClean="0"/>
              <a:t>Bacteroides </a:t>
            </a:r>
            <a:r>
              <a:rPr lang="en-US" i="1" dirty="0" err="1" smtClean="0"/>
              <a:t>fragilis</a:t>
            </a:r>
            <a:r>
              <a:rPr lang="en-US" dirty="0" smtClean="0"/>
              <a:t>, which ones give the </a:t>
            </a:r>
            <a:r>
              <a:rPr lang="en-US" dirty="0" err="1" smtClean="0"/>
              <a:t>tumoricidal</a:t>
            </a:r>
            <a:r>
              <a:rPr lang="en-US" dirty="0" smtClean="0"/>
              <a:t> effect in colorectal cancer?</a:t>
            </a:r>
          </a:p>
        </p:txBody>
      </p:sp>
    </p:spTree>
    <p:extLst>
      <p:ext uri="{BB962C8B-B14F-4D97-AF65-F5344CB8AC3E}">
        <p14:creationId xmlns:p14="http://schemas.microsoft.com/office/powerpoint/2010/main" val="5301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genomics of </a:t>
            </a:r>
            <a:r>
              <a:rPr lang="en-US" dirty="0" err="1" smtClean="0"/>
              <a:t>Bacteroidetes</a:t>
            </a:r>
            <a:r>
              <a:rPr lang="en-US" dirty="0" smtClean="0"/>
              <a:t>: Xu </a:t>
            </a:r>
            <a:r>
              <a:rPr lang="en-US" dirty="0" smtClean="0"/>
              <a:t>et al. 2007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Performed a comparative genomic analysis of 8 </a:t>
            </a:r>
            <a:r>
              <a:rPr lang="en-US" dirty="0" err="1"/>
              <a:t>Bacteroidetes</a:t>
            </a:r>
            <a:r>
              <a:rPr lang="en-US" dirty="0"/>
              <a:t> species</a:t>
            </a:r>
          </a:p>
          <a:p>
            <a:pPr lvl="1"/>
            <a:r>
              <a:rPr lang="en-US" dirty="0"/>
              <a:t>1416 protein-coding genes common to all </a:t>
            </a:r>
            <a:r>
              <a:rPr lang="en-US" dirty="0" err="1"/>
              <a:t>Bacteroidetes</a:t>
            </a:r>
            <a:r>
              <a:rPr lang="en-US" dirty="0"/>
              <a:t> species</a:t>
            </a:r>
          </a:p>
          <a:p>
            <a:r>
              <a:rPr lang="en-US" i="1" dirty="0" smtClean="0"/>
              <a:t>B. </a:t>
            </a:r>
            <a:r>
              <a:rPr lang="en-US" i="1" dirty="0" err="1" smtClean="0"/>
              <a:t>fragilis</a:t>
            </a:r>
            <a:r>
              <a:rPr lang="en-US" i="1" dirty="0" smtClean="0"/>
              <a:t> </a:t>
            </a:r>
            <a:r>
              <a:rPr lang="en-US" dirty="0" smtClean="0"/>
              <a:t>has 4625 total protein-coding genes</a:t>
            </a:r>
          </a:p>
          <a:p>
            <a:pPr lvl="1"/>
            <a:r>
              <a:rPr lang="en-US" i="1" dirty="0" smtClean="0"/>
              <a:t>B</a:t>
            </a:r>
            <a:r>
              <a:rPr lang="en-US" i="1" dirty="0"/>
              <a:t>. </a:t>
            </a:r>
            <a:r>
              <a:rPr lang="en-US" i="1" dirty="0" err="1"/>
              <a:t>fragilis</a:t>
            </a:r>
            <a:r>
              <a:rPr lang="en-US" i="1" dirty="0"/>
              <a:t> </a:t>
            </a:r>
            <a:r>
              <a:rPr lang="en-US" dirty="0"/>
              <a:t>has ~3209 protein-coding </a:t>
            </a:r>
            <a:r>
              <a:rPr lang="en-US" dirty="0" smtClean="0"/>
              <a:t>genes that are not shared with other </a:t>
            </a:r>
            <a:r>
              <a:rPr lang="en-US" dirty="0" err="1" smtClean="0"/>
              <a:t>Bacteroidetes</a:t>
            </a:r>
            <a:endParaRPr lang="en-US" dirty="0"/>
          </a:p>
          <a:p>
            <a:pPr lvl="1"/>
            <a:r>
              <a:rPr lang="en-US" dirty="0" smtClean="0"/>
              <a:t>Protein-coding genes that might be involves in </a:t>
            </a:r>
            <a:r>
              <a:rPr lang="en-US" smtClean="0"/>
              <a:t>the tumoricidal </a:t>
            </a:r>
            <a:r>
              <a:rPr lang="en-US" dirty="0" smtClean="0"/>
              <a:t>effect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sequence of B. </a:t>
            </a:r>
            <a:r>
              <a:rPr lang="en-US" dirty="0" err="1" smtClean="0"/>
              <a:t>fragilis</a:t>
            </a:r>
            <a:r>
              <a:rPr lang="en-US" dirty="0" smtClean="0"/>
              <a:t> provided by Xu et al</a:t>
            </a:r>
            <a:r>
              <a:rPr lang="en-US" dirty="0"/>
              <a:t>. </a:t>
            </a:r>
            <a:r>
              <a:rPr lang="en-US" dirty="0" smtClean="0"/>
              <a:t>2007</a:t>
            </a:r>
          </a:p>
          <a:p>
            <a:r>
              <a:rPr lang="en-US" dirty="0" smtClean="0"/>
              <a:t>Take each protein gene sequence B. </a:t>
            </a:r>
            <a:r>
              <a:rPr lang="en-US" dirty="0" err="1" smtClean="0"/>
              <a:t>fragilis</a:t>
            </a:r>
            <a:r>
              <a:rPr lang="en-US" dirty="0" smtClean="0"/>
              <a:t> (3209 not shared) </a:t>
            </a:r>
          </a:p>
          <a:p>
            <a:r>
              <a:rPr lang="en-US" dirty="0" smtClean="0"/>
              <a:t>Input into PRIMER program to design forward and reverse primers for each gene sequence</a:t>
            </a:r>
          </a:p>
          <a:p>
            <a:r>
              <a:rPr lang="en-US" dirty="0" smtClean="0"/>
              <a:t>Polymerase </a:t>
            </a:r>
            <a:r>
              <a:rPr lang="en-US" dirty="0"/>
              <a:t>Chain Reaction to isolate each one of those genes</a:t>
            </a:r>
          </a:p>
          <a:p>
            <a:r>
              <a:rPr lang="en-US" dirty="0"/>
              <a:t>Clone the PCR product into an expression vector</a:t>
            </a:r>
          </a:p>
          <a:p>
            <a:r>
              <a:rPr lang="en-US" dirty="0"/>
              <a:t>Expression vector with the gene of interest is transformed into E. coli.</a:t>
            </a:r>
          </a:p>
          <a:p>
            <a:r>
              <a:rPr lang="en-US" dirty="0"/>
              <a:t> A culture of E. coli expressing the gene of interest will be administered by oral feeding to mice. </a:t>
            </a:r>
            <a:endParaRPr lang="en-US" dirty="0" smtClean="0"/>
          </a:p>
          <a:p>
            <a:r>
              <a:rPr lang="en-US" dirty="0" smtClean="0"/>
              <a:t>Promote tumor growth by injecting carcinogen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37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measure whether the protein has </a:t>
            </a:r>
            <a:r>
              <a:rPr lang="en-US" smtClean="0"/>
              <a:t>desired tumoricidal </a:t>
            </a:r>
            <a:r>
              <a:rPr lang="en-US" dirty="0" smtClean="0"/>
              <a:t>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7163358" cy="4195481"/>
          </a:xfrm>
        </p:spPr>
        <p:txBody>
          <a:bodyPr/>
          <a:lstStyle/>
          <a:p>
            <a:r>
              <a:rPr lang="en-US" dirty="0" smtClean="0"/>
              <a:t>Similar to </a:t>
            </a:r>
            <a:r>
              <a:rPr lang="en-US" dirty="0" err="1" smtClean="0"/>
              <a:t>Vetizou</a:t>
            </a:r>
            <a:r>
              <a:rPr lang="en-US" dirty="0" smtClean="0"/>
              <a:t> et. al 2015-- have two groups of germ-free mice and feed them the E. coli culture</a:t>
            </a:r>
          </a:p>
          <a:p>
            <a:pPr lvl="1"/>
            <a:r>
              <a:rPr lang="en-US" dirty="0" smtClean="0"/>
              <a:t>Control culture: plasmid, no insert</a:t>
            </a:r>
          </a:p>
          <a:p>
            <a:pPr lvl="1"/>
            <a:r>
              <a:rPr lang="en-US" dirty="0" smtClean="0"/>
              <a:t>Experimental culture: plasmid with target gene</a:t>
            </a:r>
            <a:endParaRPr lang="en-US" dirty="0"/>
          </a:p>
          <a:p>
            <a:r>
              <a:rPr lang="en-US" dirty="0" smtClean="0"/>
              <a:t>Inject carcinogen</a:t>
            </a:r>
          </a:p>
          <a:p>
            <a:r>
              <a:rPr lang="en-US" dirty="0" smtClean="0"/>
              <a:t>Harvest intestines after 73 days and count the number of tumors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66671" y="5268672"/>
            <a:ext cx="3859795" cy="304801"/>
          </a:xfrm>
        </p:spPr>
        <p:txBody>
          <a:bodyPr/>
          <a:lstStyle/>
          <a:p>
            <a:r>
              <a:rPr lang="en-US" dirty="0" smtClean="0"/>
              <a:t>Modified from </a:t>
            </a:r>
            <a:r>
              <a:rPr lang="en-US" dirty="0" err="1" smtClean="0"/>
              <a:t>Vetizou</a:t>
            </a:r>
            <a:r>
              <a:rPr lang="en-US" dirty="0" smtClean="0"/>
              <a:t> et. </a:t>
            </a:r>
            <a:r>
              <a:rPr lang="en-US" dirty="0"/>
              <a:t>a</a:t>
            </a:r>
            <a:r>
              <a:rPr lang="en-US" dirty="0" smtClean="0"/>
              <a:t>l 2015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10" y="2335428"/>
            <a:ext cx="3631357" cy="273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690</TotalTime>
  <Words>679</Words>
  <Application>Microsoft Macintosh PowerPoint</Application>
  <PresentationFormat>Widescreen</PresentationFormat>
  <Paragraphs>85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Century Gothic</vt:lpstr>
      <vt:lpstr>Wingdings 3</vt:lpstr>
      <vt:lpstr>Arial</vt:lpstr>
      <vt:lpstr>Ion</vt:lpstr>
      <vt:lpstr>In Bacteroides fragilis, which genes give the tumoricidal effect in Colorectal cancer?</vt:lpstr>
      <vt:lpstr>Background</vt:lpstr>
      <vt:lpstr>Influence of gut microbiome in CRC: Zackular et. al 2013</vt:lpstr>
      <vt:lpstr>Bacteroides species commonly found in the gut microbiome</vt:lpstr>
      <vt:lpstr>Components of the gut microbiome influencing tumor size: Vetizou et. al 2015</vt:lpstr>
      <vt:lpstr>Experimental question</vt:lpstr>
      <vt:lpstr>Comparative genomics of Bacteroidetes: Xu et al. 2007</vt:lpstr>
      <vt:lpstr>Experiment</vt:lpstr>
      <vt:lpstr>To measure whether the protein has desired tumoricidal effect</vt:lpstr>
      <vt:lpstr>Experiment we want to focus on: Polymerase Chain Reaction (PCR) </vt:lpstr>
      <vt:lpstr>Expression vector</vt:lpstr>
      <vt:lpstr>Implant expression vector</vt:lpstr>
      <vt:lpstr>Expression of target gene</vt:lpstr>
      <vt:lpstr>PowerPoint Presentation</vt:lpstr>
      <vt:lpstr>Expected results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Suquoia Mosby</dc:creator>
  <cp:lastModifiedBy>Suquoia Mosby</cp:lastModifiedBy>
  <cp:revision>47</cp:revision>
  <dcterms:created xsi:type="dcterms:W3CDTF">2016-05-02T18:52:44Z</dcterms:created>
  <dcterms:modified xsi:type="dcterms:W3CDTF">2016-05-11T19:20:35Z</dcterms:modified>
</cp:coreProperties>
</file>