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intro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rtl="0">
              <a:lnSpc>
                <a:spcPct val="115000"/>
              </a:lnSpc>
              <a:spcBef>
                <a:spcPts val="0"/>
              </a:spcBef>
              <a:buNone/>
            </a:pPr>
            <a:r>
              <a:rPr lang="en" sz="1200">
                <a:latin typeface="Times New Roman"/>
                <a:ea typeface="Times New Roman"/>
                <a:cs typeface="Times New Roman"/>
                <a:sym typeface="Times New Roman"/>
              </a:rPr>
              <a:t>There are 2 main parts to this experiment, the first is the creation of a construct, which means creating an endothelial cell which does not contain the PACE/Furin site </a:t>
            </a:r>
            <a:r>
              <a:rPr lang="en" sz="1200">
                <a:highlight>
                  <a:srgbClr val="FFFFFF"/>
                </a:highlight>
                <a:latin typeface="Times New Roman"/>
                <a:ea typeface="Times New Roman"/>
                <a:cs typeface="Times New Roman"/>
                <a:sym typeface="Times New Roman"/>
              </a:rPr>
              <a:t>at residues 1645-1648</a:t>
            </a:r>
            <a:r>
              <a:rPr lang="en" sz="1200">
                <a:latin typeface="Times New Roman"/>
                <a:ea typeface="Times New Roman"/>
                <a:cs typeface="Times New Roman"/>
                <a:sym typeface="Times New Roman"/>
              </a:rPr>
              <a:t> through the use of restriction enzyme mapping</a:t>
            </a:r>
          </a:p>
          <a:p>
            <a:pPr indent="457200" lvl="0" rtl="0">
              <a:lnSpc>
                <a:spcPct val="115000"/>
              </a:lnSpc>
              <a:spcBef>
                <a:spcPts val="0"/>
              </a:spcBef>
              <a:buNone/>
            </a:pPr>
            <a:r>
              <a:t/>
            </a:r>
            <a:endParaRPr sz="1200">
              <a:highlight>
                <a:srgbClr val="FFFFFF"/>
              </a:highlight>
              <a:latin typeface="Times New Roman"/>
              <a:ea typeface="Times New Roman"/>
              <a:cs typeface="Times New Roman"/>
              <a:sym typeface="Times New Roman"/>
            </a:endParaRPr>
          </a:p>
          <a:p>
            <a:pPr indent="457200" lvl="0" marL="0">
              <a:lnSpc>
                <a:spcPct val="115000"/>
              </a:lnSpc>
              <a:spcBef>
                <a:spcPts val="0"/>
              </a:spcBef>
              <a:buNone/>
            </a:pPr>
            <a:r>
              <a:rPr lang="en" sz="1200">
                <a:latin typeface="Times New Roman"/>
                <a:ea typeface="Times New Roman"/>
                <a:cs typeface="Times New Roman"/>
                <a:sym typeface="Times New Roman"/>
              </a:rPr>
              <a:t>What will happen is that an enzyme will be able to open up the gene of interest and generate an overhang. If you look at step 1 of this figure you can see that a restriction enzyme is able to cut a DNA strand in such a </a:t>
            </a:r>
            <a:r>
              <a:rPr lang="en" sz="1200">
                <a:highlight>
                  <a:srgbClr val="FFFFFF"/>
                </a:highlight>
                <a:latin typeface="Times New Roman"/>
                <a:ea typeface="Times New Roman"/>
                <a:cs typeface="Times New Roman"/>
                <a:sym typeface="Times New Roman"/>
              </a:rPr>
              <a:t> way that one strand is cut longer than the other. This allows for </a:t>
            </a:r>
            <a:r>
              <a:rPr lang="en" sz="1200">
                <a:latin typeface="Times New Roman"/>
                <a:ea typeface="Times New Roman"/>
                <a:cs typeface="Times New Roman"/>
                <a:sym typeface="Times New Roman"/>
              </a:rPr>
              <a:t>better re-annealing of the base pairs, which is exactly what will need to occur following the removal of the genes that code for the PACE/Furin Site.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rtl="0">
              <a:lnSpc>
                <a:spcPct val="115000"/>
              </a:lnSpc>
              <a:spcBef>
                <a:spcPts val="0"/>
              </a:spcBef>
              <a:buNone/>
            </a:pPr>
            <a:r>
              <a:rPr lang="en" sz="1200">
                <a:latin typeface="Times New Roman"/>
                <a:ea typeface="Times New Roman"/>
                <a:cs typeface="Times New Roman"/>
                <a:sym typeface="Times New Roman"/>
              </a:rPr>
              <a:t>Now, we can conduct comparative analysis of levels of apoptosis between canine endothelial cells that are wild type cells with normal functioning PACE/Furin vs. cells that are constructed following deletion of the PACE/Furin site. This is done using TUNEL, or Terminal deoxynucleotidyl transferase dUTP Nick-end Labeling assay. </a:t>
            </a:r>
          </a:p>
          <a:p>
            <a:pPr indent="0" lvl="0" marL="0" rtl="0">
              <a:lnSpc>
                <a:spcPct val="115000"/>
              </a:lnSpc>
              <a:spcBef>
                <a:spcPts val="0"/>
              </a:spcBef>
              <a:buNone/>
            </a:pPr>
            <a:r>
              <a:t/>
            </a:r>
            <a:endParaRPr sz="1200">
              <a:latin typeface="Times New Roman"/>
              <a:ea typeface="Times New Roman"/>
              <a:cs typeface="Times New Roman"/>
              <a:sym typeface="Times New Roman"/>
            </a:endParaRPr>
          </a:p>
          <a:p>
            <a:pPr indent="0" lvl="0" marL="0" rtl="0">
              <a:lnSpc>
                <a:spcPct val="115000"/>
              </a:lnSpc>
              <a:spcBef>
                <a:spcPts val="0"/>
              </a:spcBef>
              <a:buNone/>
            </a:pPr>
            <a:r>
              <a:rPr lang="en" sz="1200">
                <a:latin typeface="Times New Roman"/>
                <a:ea typeface="Times New Roman"/>
                <a:cs typeface="Times New Roman"/>
                <a:sym typeface="Times New Roman"/>
              </a:rPr>
              <a:t>Essentially, the process is all in the name, which I will break down for you all.</a:t>
            </a:r>
          </a:p>
          <a:p>
            <a:pPr indent="0" lvl="0" marL="0" rtl="0">
              <a:lnSpc>
                <a:spcPct val="115000"/>
              </a:lnSpc>
              <a:spcBef>
                <a:spcPts val="0"/>
              </a:spcBef>
              <a:buNone/>
            </a:pPr>
            <a:r>
              <a:t/>
            </a:r>
            <a:endParaRPr sz="1200">
              <a:latin typeface="Times New Roman"/>
              <a:ea typeface="Times New Roman"/>
              <a:cs typeface="Times New Roman"/>
              <a:sym typeface="Times New Roman"/>
            </a:endParaRPr>
          </a:p>
          <a:p>
            <a:pPr indent="0" lvl="0" marL="0" rtl="0">
              <a:lnSpc>
                <a:spcPct val="115000"/>
              </a:lnSpc>
              <a:spcBef>
                <a:spcPts val="0"/>
              </a:spcBef>
              <a:buNone/>
            </a:pPr>
            <a:r>
              <a:rPr lang="en" sz="1200">
                <a:latin typeface="Times New Roman"/>
                <a:ea typeface="Times New Roman"/>
                <a:cs typeface="Times New Roman"/>
                <a:sym typeface="Times New Roman"/>
              </a:rPr>
              <a:t>A defining aspect of apoptosis within a cell is breakage of dsDNA</a:t>
            </a:r>
          </a:p>
          <a:p>
            <a:pPr indent="0" lvl="0" marL="0" rtl="0">
              <a:lnSpc>
                <a:spcPct val="115000"/>
              </a:lnSpc>
              <a:spcBef>
                <a:spcPts val="0"/>
              </a:spcBef>
              <a:buNone/>
            </a:pPr>
            <a:r>
              <a:rPr lang="en" sz="1200">
                <a:latin typeface="Times New Roman"/>
                <a:ea typeface="Times New Roman"/>
                <a:cs typeface="Times New Roman"/>
                <a:sym typeface="Times New Roman"/>
              </a:rPr>
              <a:t>Tdt, or terminal deoxynucleotidyl transferase, will bind to broken sections of dsDNA and nick the ends through cleavage of overhangs. </a:t>
            </a:r>
          </a:p>
          <a:p>
            <a:pPr indent="0" lvl="0" marL="0" rtl="0">
              <a:lnSpc>
                <a:spcPct val="115000"/>
              </a:lnSpc>
              <a:spcBef>
                <a:spcPts val="0"/>
              </a:spcBef>
              <a:buNone/>
            </a:pPr>
            <a:r>
              <a:rPr lang="en" sz="1200">
                <a:latin typeface="Times New Roman"/>
                <a:ea typeface="Times New Roman"/>
                <a:cs typeface="Times New Roman"/>
                <a:sym typeface="Times New Roman"/>
              </a:rPr>
              <a:t>dUTP can bind to these blunt ends now.</a:t>
            </a:r>
          </a:p>
          <a:p>
            <a:pPr indent="0" lvl="0" marL="0" rtl="0">
              <a:lnSpc>
                <a:spcPct val="115000"/>
              </a:lnSpc>
              <a:spcBef>
                <a:spcPts val="0"/>
              </a:spcBef>
              <a:buNone/>
            </a:pPr>
            <a:r>
              <a:rPr lang="en" sz="1200">
                <a:latin typeface="Times New Roman"/>
                <a:ea typeface="Times New Roman"/>
                <a:cs typeface="Times New Roman"/>
                <a:sym typeface="Times New Roman"/>
              </a:rPr>
              <a:t>A staining solution is able to stain dUTP, causing fluorescence of breaks within DNA.</a:t>
            </a:r>
          </a:p>
          <a:p>
            <a:pPr indent="0" lvl="0" marL="0" rtl="0">
              <a:lnSpc>
                <a:spcPct val="115000"/>
              </a:lnSpc>
              <a:spcBef>
                <a:spcPts val="0"/>
              </a:spcBef>
              <a:buNone/>
            </a:pPr>
            <a:r>
              <a:rPr lang="en" sz="1200">
                <a:latin typeface="Times New Roman"/>
                <a:ea typeface="Times New Roman"/>
                <a:cs typeface="Times New Roman"/>
                <a:sym typeface="Times New Roman"/>
              </a:rPr>
              <a:t>Now, we can compare normal cells to cells that have apoptosis occurring, because those ones will be stained.</a:t>
            </a:r>
          </a:p>
          <a:p>
            <a:pPr indent="0" lvl="0" marL="0" rtl="0">
              <a:lnSpc>
                <a:spcPct val="115000"/>
              </a:lnSpc>
              <a:spcBef>
                <a:spcPts val="0"/>
              </a:spcBef>
              <a:buNone/>
            </a:pPr>
            <a:r>
              <a:t/>
            </a:r>
            <a:endParaRPr sz="1200">
              <a:latin typeface="Times New Roman"/>
              <a:ea typeface="Times New Roman"/>
              <a:cs typeface="Times New Roman"/>
              <a:sym typeface="Times New Roman"/>
            </a:endParaRPr>
          </a:p>
          <a:p>
            <a:pPr indent="0" lvl="0" marL="0">
              <a:lnSpc>
                <a:spcPct val="115000"/>
              </a:lnSpc>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lnSpc>
                <a:spcPct val="115000"/>
              </a:lnSpc>
              <a:spcBef>
                <a:spcPts val="0"/>
              </a:spcBef>
              <a:buSzPct val="100000"/>
              <a:buFont typeface="Times New Roman"/>
              <a:buChar char="-"/>
            </a:pPr>
            <a:r>
              <a:rPr lang="en" sz="1200">
                <a:latin typeface="Times New Roman"/>
                <a:ea typeface="Times New Roman"/>
                <a:cs typeface="Times New Roman"/>
                <a:sym typeface="Times New Roman"/>
              </a:rPr>
              <a:t>Let’s look back to our original question. Can the deletion of the PACE/Furin site subsequently lower the amount of apoptosis within a cell?</a:t>
            </a:r>
          </a:p>
          <a:p>
            <a:pPr indent="-304800" lvl="0" marL="457200" rtl="0">
              <a:lnSpc>
                <a:spcPct val="115000"/>
              </a:lnSpc>
              <a:spcBef>
                <a:spcPts val="0"/>
              </a:spcBef>
              <a:buSzPct val="100000"/>
              <a:buFont typeface="Times New Roman"/>
              <a:buChar char="-"/>
            </a:pPr>
            <a:r>
              <a:rPr lang="en" sz="1200">
                <a:latin typeface="Times New Roman"/>
                <a:ea typeface="Times New Roman"/>
                <a:cs typeface="Times New Roman"/>
                <a:sym typeface="Times New Roman"/>
              </a:rPr>
              <a:t>if it is true that lacking PACE/Furin allows for F8 release, then it is expected that a decrease in apoptosis as a result.  </a:t>
            </a:r>
          </a:p>
          <a:p>
            <a:pPr indent="-304800" lvl="0" marL="457200" rtl="0">
              <a:lnSpc>
                <a:spcPct val="115000"/>
              </a:lnSpc>
              <a:spcBef>
                <a:spcPts val="0"/>
              </a:spcBef>
              <a:buSzPct val="100000"/>
              <a:buFont typeface="Times New Roman"/>
              <a:buChar char="-"/>
            </a:pPr>
            <a:r>
              <a:rPr lang="en" sz="1200">
                <a:latin typeface="Times New Roman"/>
                <a:ea typeface="Times New Roman"/>
                <a:cs typeface="Times New Roman"/>
                <a:sym typeface="Times New Roman"/>
              </a:rPr>
              <a:t>Any questions?</a:t>
            </a:r>
          </a:p>
          <a:p>
            <a:pPr lvl="0" rtl="0">
              <a:lnSpc>
                <a:spcPct val="115000"/>
              </a:lnSpc>
              <a:spcBef>
                <a:spcPts val="0"/>
              </a:spcBef>
              <a:buNone/>
            </a:pPr>
            <a:r>
              <a:t/>
            </a:r>
            <a:endParaRPr sz="1200">
              <a:latin typeface="Times New Roman"/>
              <a:ea typeface="Times New Roman"/>
              <a:cs typeface="Times New Roman"/>
              <a:sym typeface="Times New Roman"/>
            </a:endParaRPr>
          </a:p>
          <a:p>
            <a:pPr indent="-304800" lvl="0" marL="457200">
              <a:lnSpc>
                <a:spcPct val="115000"/>
              </a:lnSpc>
              <a:spcBef>
                <a:spcPts val="0"/>
              </a:spcBef>
              <a:buSzPct val="100000"/>
              <a:buFont typeface="Times New Roman"/>
              <a:buChar char="-"/>
            </a:pPr>
            <a:r>
              <a:rPr lang="en" sz="1200">
                <a:latin typeface="Times New Roman"/>
                <a:ea typeface="Times New Roman"/>
                <a:cs typeface="Times New Roman"/>
                <a:sym typeface="Times New Roman"/>
              </a:rPr>
              <a:t>An example of a result different from the original intention is that although release of F8 is increased due to lack of PACE/Furin, the cofactors being released may not have gone through proper regulation due to the deletion of the PACE/Furin site, resulting in secretion of many F8 proteins that will play no real role in coagulation seeing as they may not be viable, functioning proteins</a:t>
            </a:r>
          </a:p>
          <a:p>
            <a:pPr lvl="0">
              <a:spcBef>
                <a:spcPts val="0"/>
              </a:spcBef>
              <a:buNone/>
            </a:pPr>
            <a:r>
              <a:t/>
            </a:r>
            <a:endParaRPr/>
          </a:p>
          <a:p>
            <a:pPr lvl="0">
              <a:spcBef>
                <a:spcPts val="0"/>
              </a:spcBef>
              <a:buNone/>
            </a:pPr>
            <a:r>
              <a:rPr lang="en"/>
              <a:t>Other notes: </a:t>
            </a:r>
          </a:p>
          <a:p>
            <a:pPr indent="-228600" lvl="0" marL="457200" rtl="0">
              <a:spcBef>
                <a:spcPts val="0"/>
              </a:spcBef>
              <a:buChar char="-"/>
            </a:pPr>
            <a:r>
              <a:rPr lang="en"/>
              <a:t>ELISA is enzyme-linked immunosorbent assay. It is used to measure the amount of protein product.</a:t>
            </a:r>
          </a:p>
          <a:p>
            <a:pPr indent="-228600" lvl="0" marL="457200">
              <a:spcBef>
                <a:spcPts val="0"/>
              </a:spcBef>
              <a:buChar char="-"/>
            </a:pPr>
            <a:r>
              <a:rPr lang="en"/>
              <a:t>Flow cytometry is a method used to count the number of cells in a solution using a laser beam</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How can scientists cure patients of hemophilia? </a:t>
            </a:r>
          </a:p>
          <a:p>
            <a:pPr lvl="0">
              <a:spcBef>
                <a:spcPts val="0"/>
              </a:spcBef>
              <a:buNone/>
            </a:pPr>
            <a:r>
              <a:rPr lang="en"/>
              <a:t>Now, obviously, this is not my proposal question, that would be much too difficult to answer in the course of one semester. But I did want to take a look at the bigger picture. In essence, my proposal will help with the process of choosing what form of treatment will be the most useful when it comes to treating patients of hemophilia.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Hemophilia A is an X-linked genetic disease of the blood that affects 1 in 5000 individuals. The disease is characterized by the inability for a blood vessel to form a clot once it has sustained a lesion. This inability is due to a missing coagulation factor called Factor 8, which is one of 13 coagulation factors needed in the blood.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what exactly is a coagulation factor? Imagine if you will, a set of dominos, each domino must knock the subsequent one down in order for the cascade of dominos to be effectively completed. If one domino is missing or shortened, the cascade of dominos will be halted. In the same way, every coagulation factor must perform an action in order so that a clot may form. Factor 8 is the focus of a majority of studies because out of the 13 factors, factor 8 deficiency is the most common.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Factor 8 is most deficient because when it is getting formulated within a cell, It must pass through many regulatory steps before it can be secreted into the bloodstream and perform its duty. Often times these regulatory steps end up simply holding factor 8 within a cell, never to allow it to release! </a:t>
            </a:r>
          </a:p>
          <a:p>
            <a:pPr indent="-228600" lvl="0" marL="457200" rtl="0">
              <a:spcBef>
                <a:spcPts val="0"/>
              </a:spcBef>
              <a:buChar char="-"/>
            </a:pPr>
            <a:r>
              <a:rPr lang="en"/>
              <a:t>Strong holds by chaperone proteins such as BiP</a:t>
            </a:r>
          </a:p>
          <a:p>
            <a:pPr indent="-228600" lvl="0" marL="457200" rtl="0">
              <a:spcBef>
                <a:spcPts val="0"/>
              </a:spcBef>
              <a:buChar char="-"/>
            </a:pPr>
            <a:r>
              <a:rPr lang="en"/>
              <a:t>Protein misfolding</a:t>
            </a:r>
          </a:p>
          <a:p>
            <a:pPr indent="-228600" lvl="0" marL="457200" rtl="0">
              <a:spcBef>
                <a:spcPts val="0"/>
              </a:spcBef>
              <a:buChar char="-"/>
            </a:pPr>
            <a:r>
              <a:rPr lang="en"/>
              <a:t>Low expression of Factor 8 mRNA</a:t>
            </a:r>
          </a:p>
          <a:p>
            <a:pPr indent="0" lvl="0" marL="0">
              <a:lnSpc>
                <a:spcPct val="115000"/>
              </a:lnSpc>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sz="1200">
                <a:latin typeface="Times New Roman"/>
                <a:ea typeface="Times New Roman"/>
                <a:cs typeface="Times New Roman"/>
                <a:sym typeface="Times New Roman"/>
              </a:rPr>
              <a:t> A combination of these obstacles collectively result in poor expression of cofactor protein F8 in hemophilia A patients, and increased chance of apoptosis (Lenting).</a:t>
            </a:r>
          </a:p>
          <a:p>
            <a:pPr lvl="0">
              <a:lnSpc>
                <a:spcPct val="115000"/>
              </a:lnSpc>
              <a:spcBef>
                <a:spcPts val="0"/>
              </a:spcBef>
              <a:buNone/>
            </a:pPr>
            <a:r>
              <a:t/>
            </a:r>
            <a:endParaRPr sz="1200">
              <a:latin typeface="Times New Roman"/>
              <a:ea typeface="Times New Roman"/>
              <a:cs typeface="Times New Roman"/>
              <a:sym typeface="Times New Roman"/>
            </a:endParaRPr>
          </a:p>
          <a:p>
            <a:pPr lvl="0">
              <a:spcBef>
                <a:spcPts val="0"/>
              </a:spcBef>
              <a:buNone/>
            </a:pPr>
            <a:r>
              <a:rPr lang="en"/>
              <a:t>If too much Factor 8 remains within the cell, apoptosis of the cell may occur, never allowing the cell to perform any factor 8 production ever again… or any function for that matter.</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figure is designed to help clarify what was just discussed. Don’t get too caught up in the vocabulary, just watch my finger.</a:t>
            </a:r>
          </a:p>
          <a:p>
            <a:pPr lvl="0">
              <a:spcBef>
                <a:spcPts val="0"/>
              </a:spcBef>
              <a:buNone/>
            </a:pPr>
            <a:r>
              <a:rPr lang="en"/>
              <a:t>As you can see here, newly synthesized F8 is a long chain. The dark grey part of the chain is referrred to as the B domain. As it passes through the ER, all those regulatory processes that make F8 get stuck occur. For example, a fraction of F8 will get stuck by binding to BiP, or immunoglobin binding protein.</a:t>
            </a:r>
          </a:p>
          <a:p>
            <a:pPr lvl="0">
              <a:spcBef>
                <a:spcPts val="0"/>
              </a:spcBef>
              <a:buNone/>
            </a:pPr>
            <a:r>
              <a:rPr lang="en"/>
              <a:t>The fraction of F8 that does move past all this will travel through the Golgi. The last step of passing through the Golgi involves cleaving at the aformentioned B domain through use of the Golgi’s PACE/Furin site.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So, what work has been done thus far to help with low secretion of F8?</a:t>
            </a:r>
          </a:p>
          <a:p>
            <a:pPr indent="-228600" lvl="0" marL="457200" rtl="0">
              <a:spcBef>
                <a:spcPts val="0"/>
              </a:spcBef>
              <a:buChar char="-"/>
            </a:pPr>
            <a:r>
              <a:rPr lang="en"/>
              <a:t>Deletion of the B domain of F8 was done in hopes of seeing more secretion, changes in the A1 domain were made in order to cause decreased attraction b/t F8 and BiP, Many variants of Factor 8 were produced.</a:t>
            </a:r>
          </a:p>
          <a:p>
            <a:pPr indent="-228600" lvl="0" marL="457200" rtl="0">
              <a:spcBef>
                <a:spcPts val="0"/>
              </a:spcBef>
              <a:buChar char="-"/>
            </a:pPr>
            <a:r>
              <a:rPr lang="en"/>
              <a:t>However, one recent study actually involved creating a variant of something that interacts with F8, not F8 itself. It was the PACE/Furin site.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2014,</a:t>
            </a:r>
            <a:r>
              <a:rPr lang="en" sz="1200">
                <a:latin typeface="Times New Roman"/>
                <a:ea typeface="Times New Roman"/>
                <a:cs typeface="Times New Roman"/>
                <a:sym typeface="Times New Roman"/>
              </a:rPr>
              <a:t> 4 amino acids of the PACE/Furin site in the Golgi Body of canine models were deleted.</a:t>
            </a:r>
          </a:p>
          <a:p>
            <a:pPr lvl="0">
              <a:spcBef>
                <a:spcPts val="0"/>
              </a:spcBef>
              <a:buNone/>
            </a:pPr>
            <a:r>
              <a:t/>
            </a: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The results were A 3-fold increase in F8 secretion occurred! </a:t>
            </a:r>
          </a:p>
          <a:p>
            <a:pPr lvl="0">
              <a:spcBef>
                <a:spcPts val="0"/>
              </a:spcBef>
              <a:buNone/>
            </a:pPr>
            <a:r>
              <a:t/>
            </a: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However, although this increase was preferential, something that was not looked into during this study was the apoptotic effects the deletion of the PACE/Furin site had on apoptotic levels of cells. Would apoptotic levels decrease due to lack of PACE/Furin in the Golgi? Or would they remain the same b/c of the possibility that F8 still remained within the 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6.png"/><Relationship Id="rId5" Type="http://schemas.openxmlformats.org/officeDocument/2006/relationships/image" Target="../media/image03.png"/><Relationship Id="rId6" Type="http://schemas.openxmlformats.org/officeDocument/2006/relationships/image" Target="../media/image04.png"/><Relationship Id="rId7" Type="http://schemas.openxmlformats.org/officeDocument/2006/relationships/image" Target="../media/image05.png"/><Relationship Id="rId8"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509550" y="1423875"/>
            <a:ext cx="8124900" cy="1798200"/>
          </a:xfrm>
          <a:prstGeom prst="rect">
            <a:avLst/>
          </a:prstGeom>
        </p:spPr>
        <p:txBody>
          <a:bodyPr anchorCtr="0" anchor="ctr" bIns="91425" lIns="91425" rIns="91425" tIns="91425">
            <a:noAutofit/>
          </a:bodyPr>
          <a:lstStyle/>
          <a:p>
            <a:pPr lvl="0">
              <a:lnSpc>
                <a:spcPct val="115000"/>
              </a:lnSpc>
              <a:spcBef>
                <a:spcPts val="0"/>
              </a:spcBef>
              <a:buNone/>
            </a:pPr>
            <a:r>
              <a:rPr lang="en" sz="3000"/>
              <a:t>Understanding the role of the PACE/Furin site and Apoptosis in terms of Factor 8 production in regards to Hemophilia A Therapy</a:t>
            </a:r>
          </a:p>
        </p:txBody>
      </p:sp>
      <p:sp>
        <p:nvSpPr>
          <p:cNvPr id="60" name="Shape 60"/>
          <p:cNvSpPr txBox="1"/>
          <p:nvPr/>
        </p:nvSpPr>
        <p:spPr>
          <a:xfrm>
            <a:off x="3288950" y="3554000"/>
            <a:ext cx="3048000" cy="8313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lt1"/>
                </a:solidFill>
                <a:latin typeface="Lato"/>
                <a:ea typeface="Lato"/>
                <a:cs typeface="Lato"/>
                <a:sym typeface="Lato"/>
              </a:rPr>
              <a:t>Herleen Mokha</a:t>
            </a:r>
          </a:p>
          <a:p>
            <a:pPr lvl="0" algn="ctr">
              <a:spcBef>
                <a:spcPts val="0"/>
              </a:spcBef>
              <a:buNone/>
            </a:pPr>
            <a:r>
              <a:rPr lang="en">
                <a:solidFill>
                  <a:schemeClr val="lt1"/>
                </a:solidFill>
                <a:latin typeface="Lato"/>
                <a:ea typeface="Lato"/>
                <a:cs typeface="Lato"/>
                <a:sym typeface="Lato"/>
              </a:rPr>
              <a:t>BNFO 300 Spring 2016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Can the deletion of the PACE/Furin site subsequently aid in lowering the amount of apoptosis within a cell?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The Experiment: Construct Cloning</a:t>
            </a:r>
          </a:p>
        </p:txBody>
      </p:sp>
      <p:sp>
        <p:nvSpPr>
          <p:cNvPr id="121" name="Shape 121"/>
          <p:cNvSpPr txBox="1"/>
          <p:nvPr>
            <p:ph idx="1" type="body"/>
          </p:nvPr>
        </p:nvSpPr>
        <p:spPr>
          <a:xfrm>
            <a:off x="190675" y="1273500"/>
            <a:ext cx="3999900" cy="3416400"/>
          </a:xfrm>
          <a:prstGeom prst="rect">
            <a:avLst/>
          </a:prstGeom>
        </p:spPr>
        <p:txBody>
          <a:bodyPr anchorCtr="0" anchor="t" bIns="91425" lIns="91425" rIns="91425" tIns="91425">
            <a:noAutofit/>
          </a:bodyPr>
          <a:lstStyle/>
          <a:p>
            <a:pPr indent="-228600" lvl="0" marL="457200">
              <a:spcBef>
                <a:spcPts val="0"/>
              </a:spcBef>
            </a:pPr>
            <a:r>
              <a:rPr lang="en"/>
              <a:t>PACE/Furin site at residues 1645-1648 must be deleted</a:t>
            </a:r>
          </a:p>
        </p:txBody>
      </p:sp>
      <p:pic>
        <p:nvPicPr>
          <p:cNvPr id="122" name="Shape 122"/>
          <p:cNvPicPr preferRelativeResize="0"/>
          <p:nvPr/>
        </p:nvPicPr>
        <p:blipFill>
          <a:blip r:embed="rId3">
            <a:alphaModFix/>
          </a:blip>
          <a:stretch>
            <a:fillRect/>
          </a:stretch>
        </p:blipFill>
        <p:spPr>
          <a:xfrm>
            <a:off x="4433600" y="1017450"/>
            <a:ext cx="4113674" cy="3910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The Experiment: TUNEL </a:t>
            </a:r>
          </a:p>
          <a:p>
            <a:pPr lvl="0">
              <a:spcBef>
                <a:spcPts val="0"/>
              </a:spcBef>
              <a:buNone/>
            </a:pPr>
            <a:r>
              <a:t/>
            </a:r>
            <a:endParaRPr/>
          </a:p>
        </p:txBody>
      </p:sp>
      <p:sp>
        <p:nvSpPr>
          <p:cNvPr id="128" name="Shape 128"/>
          <p:cNvSpPr txBox="1"/>
          <p:nvPr>
            <p:ph idx="1" type="body"/>
          </p:nvPr>
        </p:nvSpPr>
        <p:spPr>
          <a:xfrm>
            <a:off x="4583775" y="1152475"/>
            <a:ext cx="4248600" cy="3416400"/>
          </a:xfrm>
          <a:prstGeom prst="rect">
            <a:avLst/>
          </a:prstGeom>
        </p:spPr>
        <p:txBody>
          <a:bodyPr anchorCtr="0" anchor="t" bIns="91425" lIns="91425" rIns="91425" tIns="91425">
            <a:noAutofit/>
          </a:bodyPr>
          <a:lstStyle/>
          <a:p>
            <a:pPr indent="-228600" lvl="0" marL="457200">
              <a:spcBef>
                <a:spcPts val="0"/>
              </a:spcBef>
            </a:pPr>
            <a:r>
              <a:rPr b="1" lang="en" u="sng"/>
              <a:t>T</a:t>
            </a:r>
            <a:r>
              <a:rPr lang="en"/>
              <a:t>erminal deoxynucleotidyl transferase d</a:t>
            </a:r>
            <a:r>
              <a:rPr b="1" lang="en" u="sng"/>
              <a:t>U</a:t>
            </a:r>
            <a:r>
              <a:rPr lang="en"/>
              <a:t>TP </a:t>
            </a:r>
            <a:r>
              <a:rPr b="1" lang="en" u="sng"/>
              <a:t>N</a:t>
            </a:r>
            <a:r>
              <a:rPr lang="en"/>
              <a:t>ick-</a:t>
            </a:r>
            <a:r>
              <a:rPr b="1" lang="en" u="sng"/>
              <a:t>E</a:t>
            </a:r>
            <a:r>
              <a:rPr lang="en"/>
              <a:t>nd </a:t>
            </a:r>
            <a:r>
              <a:rPr b="1" lang="en" u="sng"/>
              <a:t>L</a:t>
            </a:r>
            <a:r>
              <a:rPr lang="en"/>
              <a:t>abeling assay</a:t>
            </a:r>
          </a:p>
        </p:txBody>
      </p:sp>
      <p:pic>
        <p:nvPicPr>
          <p:cNvPr id="129" name="Shape 129"/>
          <p:cNvPicPr preferRelativeResize="0"/>
          <p:nvPr/>
        </p:nvPicPr>
        <p:blipFill>
          <a:blip r:embed="rId3">
            <a:alphaModFix/>
          </a:blip>
          <a:stretch>
            <a:fillRect/>
          </a:stretch>
        </p:blipFill>
        <p:spPr>
          <a:xfrm>
            <a:off x="212900" y="1152475"/>
            <a:ext cx="4248600" cy="2985168"/>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Results</a:t>
            </a:r>
          </a:p>
        </p:txBody>
      </p:sp>
      <p:sp>
        <p:nvSpPr>
          <p:cNvPr id="135" name="Shape 13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Can the deletion of the PACE/Furin site subsequently aid in lowering the amount of apoptosis within a cell?</a:t>
            </a:r>
          </a:p>
          <a:p>
            <a:pPr lvl="0" rtl="0">
              <a:spcBef>
                <a:spcPts val="0"/>
              </a:spcBef>
              <a:buNone/>
            </a:pPr>
            <a:r>
              <a:t/>
            </a:r>
            <a:endParaRPr/>
          </a:p>
          <a:p>
            <a:pPr indent="-228600" lvl="0" marL="457200" rtl="0">
              <a:spcBef>
                <a:spcPts val="0"/>
              </a:spcBef>
            </a:pPr>
            <a:r>
              <a:rPr lang="en"/>
              <a:t>If it is true that lacking PACE/Furin allows for F8 release, then it is expected that a decrease in apoptosis as a result</a:t>
            </a:r>
          </a:p>
          <a:p>
            <a:pPr lvl="0" rtl="0">
              <a:spcBef>
                <a:spcPts val="0"/>
              </a:spcBef>
              <a:buNone/>
            </a:pPr>
            <a:r>
              <a:t/>
            </a:r>
            <a:endParaRPr/>
          </a:p>
          <a:p>
            <a:pPr indent="-228600" lvl="0" marL="457200" rtl="0">
              <a:spcBef>
                <a:spcPts val="0"/>
              </a:spcBef>
            </a:pPr>
            <a:r>
              <a:rPr lang="en"/>
              <a:t>Both an increase in secretion of F8  and a confirmed decrease in apoptosis will be efficacious in the world of Hemophilia A therapy</a:t>
            </a:r>
          </a:p>
          <a:p>
            <a:pPr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How can scientists cure patients of Hemophilia?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853775" y="2026875"/>
            <a:ext cx="4045200" cy="1683600"/>
          </a:xfrm>
          <a:prstGeom prst="rect">
            <a:avLst/>
          </a:prstGeom>
        </p:spPr>
        <p:txBody>
          <a:bodyPr anchorCtr="0" anchor="b" bIns="91425" lIns="91425" rIns="91425" tIns="91425">
            <a:noAutofit/>
          </a:bodyPr>
          <a:lstStyle/>
          <a:p>
            <a:pPr indent="457200" lvl="0">
              <a:lnSpc>
                <a:spcPct val="115000"/>
              </a:lnSpc>
              <a:spcBef>
                <a:spcPts val="0"/>
              </a:spcBef>
              <a:buNone/>
            </a:pPr>
            <a:r>
              <a:rPr b="0" lang="en" sz="1800">
                <a:solidFill>
                  <a:schemeClr val="lt1"/>
                </a:solidFill>
              </a:rPr>
              <a:t>Hemophilia A is a X-linked genetic disease that affects 1 in 5000 individuals characterized by a delayed or incomplete ability to successfully clot a blood vessel that has sustained a lesion.</a:t>
            </a:r>
          </a:p>
        </p:txBody>
      </p:sp>
      <p:pic>
        <p:nvPicPr>
          <p:cNvPr id="71" name="Shape 71"/>
          <p:cNvPicPr preferRelativeResize="0"/>
          <p:nvPr/>
        </p:nvPicPr>
        <p:blipFill>
          <a:blip r:embed="rId3">
            <a:alphaModFix/>
          </a:blip>
          <a:stretch>
            <a:fillRect/>
          </a:stretch>
        </p:blipFill>
        <p:spPr>
          <a:xfrm>
            <a:off x="477000" y="725050"/>
            <a:ext cx="3693399" cy="36933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a:t>What’s so important about all these coagulation factors?</a:t>
            </a:r>
          </a:p>
        </p:txBody>
      </p:sp>
      <p:pic>
        <p:nvPicPr>
          <p:cNvPr id="77" name="Shape 77"/>
          <p:cNvPicPr preferRelativeResize="0"/>
          <p:nvPr/>
        </p:nvPicPr>
        <p:blipFill>
          <a:blip r:embed="rId3">
            <a:alphaModFix/>
          </a:blip>
          <a:stretch>
            <a:fillRect/>
          </a:stretch>
        </p:blipFill>
        <p:spPr>
          <a:xfrm>
            <a:off x="222100" y="3669500"/>
            <a:ext cx="2332349" cy="888499"/>
          </a:xfrm>
          <a:prstGeom prst="rect">
            <a:avLst/>
          </a:prstGeom>
          <a:noFill/>
          <a:ln>
            <a:noFill/>
          </a:ln>
        </p:spPr>
      </p:pic>
      <p:pic>
        <p:nvPicPr>
          <p:cNvPr id="78" name="Shape 78"/>
          <p:cNvPicPr preferRelativeResize="0"/>
          <p:nvPr/>
        </p:nvPicPr>
        <p:blipFill>
          <a:blip r:embed="rId4">
            <a:alphaModFix/>
          </a:blip>
          <a:stretch>
            <a:fillRect/>
          </a:stretch>
        </p:blipFill>
        <p:spPr>
          <a:xfrm>
            <a:off x="6589450" y="3669500"/>
            <a:ext cx="2259275" cy="1175337"/>
          </a:xfrm>
          <a:prstGeom prst="rect">
            <a:avLst/>
          </a:prstGeom>
          <a:noFill/>
          <a:ln>
            <a:noFill/>
          </a:ln>
        </p:spPr>
      </p:pic>
      <p:pic>
        <p:nvPicPr>
          <p:cNvPr id="79" name="Shape 79"/>
          <p:cNvPicPr preferRelativeResize="0"/>
          <p:nvPr/>
        </p:nvPicPr>
        <p:blipFill>
          <a:blip r:embed="rId5">
            <a:alphaModFix/>
          </a:blip>
          <a:stretch>
            <a:fillRect/>
          </a:stretch>
        </p:blipFill>
        <p:spPr>
          <a:xfrm>
            <a:off x="6556337" y="248375"/>
            <a:ext cx="2381324" cy="1013474"/>
          </a:xfrm>
          <a:prstGeom prst="rect">
            <a:avLst/>
          </a:prstGeom>
          <a:noFill/>
          <a:ln>
            <a:noFill/>
          </a:ln>
        </p:spPr>
      </p:pic>
      <p:pic>
        <p:nvPicPr>
          <p:cNvPr id="80" name="Shape 80"/>
          <p:cNvPicPr preferRelativeResize="0"/>
          <p:nvPr/>
        </p:nvPicPr>
        <p:blipFill>
          <a:blip r:embed="rId6">
            <a:alphaModFix/>
          </a:blip>
          <a:stretch>
            <a:fillRect/>
          </a:stretch>
        </p:blipFill>
        <p:spPr>
          <a:xfrm>
            <a:off x="6589452" y="1844200"/>
            <a:ext cx="2259265" cy="1002625"/>
          </a:xfrm>
          <a:prstGeom prst="rect">
            <a:avLst/>
          </a:prstGeom>
          <a:noFill/>
          <a:ln>
            <a:noFill/>
          </a:ln>
        </p:spPr>
      </p:pic>
      <p:pic>
        <p:nvPicPr>
          <p:cNvPr id="81" name="Shape 81"/>
          <p:cNvPicPr preferRelativeResize="0"/>
          <p:nvPr/>
        </p:nvPicPr>
        <p:blipFill>
          <a:blip r:embed="rId7">
            <a:alphaModFix/>
          </a:blip>
          <a:stretch>
            <a:fillRect/>
          </a:stretch>
        </p:blipFill>
        <p:spPr>
          <a:xfrm>
            <a:off x="222098" y="248375"/>
            <a:ext cx="2332349" cy="1013464"/>
          </a:xfrm>
          <a:prstGeom prst="rect">
            <a:avLst/>
          </a:prstGeom>
          <a:noFill/>
          <a:ln>
            <a:noFill/>
          </a:ln>
        </p:spPr>
      </p:pic>
      <p:pic>
        <p:nvPicPr>
          <p:cNvPr id="82" name="Shape 82"/>
          <p:cNvPicPr preferRelativeResize="0"/>
          <p:nvPr/>
        </p:nvPicPr>
        <p:blipFill>
          <a:blip r:embed="rId8">
            <a:alphaModFix/>
          </a:blip>
          <a:stretch>
            <a:fillRect/>
          </a:stretch>
        </p:blipFill>
        <p:spPr>
          <a:xfrm>
            <a:off x="222099" y="1844200"/>
            <a:ext cx="2332349" cy="100262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sz="2400"/>
              <a:t>Why is Factor 8 the most deficient?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1233100"/>
            <a:ext cx="8520600" cy="1610100"/>
          </a:xfrm>
          <a:prstGeom prst="rect">
            <a:avLst/>
          </a:prstGeom>
        </p:spPr>
        <p:txBody>
          <a:bodyPr anchorCtr="0" anchor="b" bIns="91425" lIns="91425" rIns="91425" tIns="91425">
            <a:noAutofit/>
          </a:bodyPr>
          <a:lstStyle/>
          <a:p>
            <a:pPr lvl="0">
              <a:spcBef>
                <a:spcPts val="0"/>
              </a:spcBef>
              <a:buNone/>
            </a:pPr>
            <a:r>
              <a:rPr lang="en"/>
              <a:t>Apoptosis</a:t>
            </a:r>
          </a:p>
        </p:txBody>
      </p:sp>
      <p:sp>
        <p:nvSpPr>
          <p:cNvPr id="93" name="Shape 93"/>
          <p:cNvSpPr txBox="1"/>
          <p:nvPr>
            <p:ph idx="1" type="body"/>
          </p:nvPr>
        </p:nvSpPr>
        <p:spPr>
          <a:xfrm>
            <a:off x="311700" y="2919450"/>
            <a:ext cx="8520600" cy="1071600"/>
          </a:xfrm>
          <a:prstGeom prst="rect">
            <a:avLst/>
          </a:prstGeom>
        </p:spPr>
        <p:txBody>
          <a:bodyPr anchorCtr="0" anchor="t" bIns="91425" lIns="91425" rIns="91425" tIns="91425">
            <a:noAutofit/>
          </a:bodyPr>
          <a:lstStyle/>
          <a:p>
            <a:pPr lvl="0" algn="l">
              <a:spcBef>
                <a:spcPts val="0"/>
              </a:spcBef>
              <a:spcAft>
                <a:spcPts val="0"/>
              </a:spcAft>
              <a:buNone/>
            </a:pPr>
            <a:r>
              <a:rPr lang="en"/>
              <a:t> A combination of these obstacles collectively result in poor expression of Factor 8 in hemophilia A patients, and increased chance of apoptosis (Lenting).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311700" y="0"/>
            <a:ext cx="4275763" cy="4991100"/>
          </a:xfrm>
          <a:prstGeom prst="rect">
            <a:avLst/>
          </a:prstGeom>
          <a:noFill/>
          <a:ln>
            <a:noFill/>
          </a:ln>
        </p:spPr>
      </p:pic>
      <p:pic>
        <p:nvPicPr>
          <p:cNvPr id="99" name="Shape 99"/>
          <p:cNvPicPr preferRelativeResize="0"/>
          <p:nvPr/>
        </p:nvPicPr>
        <p:blipFill rotWithShape="1">
          <a:blip r:embed="rId4">
            <a:alphaModFix/>
          </a:blip>
          <a:srcRect b="78397" l="2332" r="7940" t="8220"/>
          <a:stretch/>
        </p:blipFill>
        <p:spPr>
          <a:xfrm>
            <a:off x="3336900" y="3524700"/>
            <a:ext cx="5315949" cy="4767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08850" y="1729950"/>
            <a:ext cx="4045200" cy="1683600"/>
          </a:xfrm>
          <a:prstGeom prst="rect">
            <a:avLst/>
          </a:prstGeom>
        </p:spPr>
        <p:txBody>
          <a:bodyPr anchorCtr="0" anchor="b" bIns="91425" lIns="91425" rIns="91425" tIns="91425">
            <a:noAutofit/>
          </a:bodyPr>
          <a:lstStyle/>
          <a:p>
            <a:pPr lvl="0">
              <a:spcBef>
                <a:spcPts val="0"/>
              </a:spcBef>
              <a:buNone/>
            </a:pPr>
            <a:r>
              <a:rPr lang="en"/>
              <a:t>What work has been done thus far?</a:t>
            </a:r>
          </a:p>
        </p:txBody>
      </p:sp>
      <p:sp>
        <p:nvSpPr>
          <p:cNvPr id="105" name="Shape 105"/>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Deletion of the B Domain</a:t>
            </a:r>
          </a:p>
          <a:p>
            <a:pPr indent="-228600" lvl="0" marL="457200" rtl="0">
              <a:spcBef>
                <a:spcPts val="0"/>
              </a:spcBef>
            </a:pPr>
            <a:r>
              <a:rPr lang="en"/>
              <a:t>Mutation of A1 Domain</a:t>
            </a:r>
          </a:p>
          <a:p>
            <a:pPr indent="-228600" lvl="0" marL="457200" rtl="0">
              <a:spcBef>
                <a:spcPts val="0"/>
              </a:spcBef>
            </a:pPr>
            <a:r>
              <a:rPr lang="en"/>
              <a:t>Introduction of F8 variants</a:t>
            </a:r>
          </a:p>
          <a:p>
            <a:pPr indent="-228600" lvl="0" marL="457200">
              <a:spcBef>
                <a:spcPts val="0"/>
              </a:spcBef>
            </a:pPr>
            <a:r>
              <a:rPr lang="en"/>
              <a:t>Varying something other than F8 itself</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ctrTitle"/>
          </p:nvPr>
        </p:nvSpPr>
        <p:spPr>
          <a:xfrm>
            <a:off x="3096250" y="1627200"/>
            <a:ext cx="2951400" cy="1584300"/>
          </a:xfrm>
          <a:prstGeom prst="rect">
            <a:avLst/>
          </a:prstGeom>
        </p:spPr>
        <p:txBody>
          <a:bodyPr anchorCtr="0" anchor="ctr" bIns="91425" lIns="91425" rIns="91425" tIns="91425">
            <a:noAutofit/>
          </a:bodyPr>
          <a:lstStyle/>
          <a:p>
            <a:pPr lvl="0">
              <a:spcBef>
                <a:spcPts val="0"/>
              </a:spcBef>
              <a:buNone/>
            </a:pPr>
            <a:r>
              <a:rPr lang="en"/>
              <a:t>2014: deletion of 4 Amino Acids in the PACE/Furin site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