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4" r:id="rId4"/>
    <p:sldId id="257" r:id="rId5"/>
    <p:sldId id="263" r:id="rId6"/>
    <p:sldId id="260" r:id="rId7"/>
    <p:sldId id="258" r:id="rId8"/>
    <p:sldId id="259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landbirds.net/sites/default/files/Iwasa2004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51080"/>
            <a:ext cx="9448800" cy="1825096"/>
          </a:xfrm>
        </p:spPr>
        <p:txBody>
          <a:bodyPr>
            <a:noAutofit/>
          </a:bodyPr>
          <a:lstStyle/>
          <a:p>
            <a:r>
              <a:rPr lang="en-US" sz="4400" dirty="0"/>
              <a:t>How do </a:t>
            </a:r>
            <a:r>
              <a:rPr lang="en-US" sz="4400" dirty="0" smtClean="0"/>
              <a:t>Neonicotinoids bind </a:t>
            </a:r>
            <a:r>
              <a:rPr lang="en-US" sz="4400" dirty="0"/>
              <a:t>to the alpha subunit of </a:t>
            </a:r>
            <a:r>
              <a:rPr lang="en-US" sz="4400" dirty="0" smtClean="0"/>
              <a:t>the nicotinic acetylcholine receptor in </a:t>
            </a:r>
            <a:r>
              <a:rPr lang="en-US" sz="4400" i="1" dirty="0" err="1" smtClean="0"/>
              <a:t>Apis</a:t>
            </a:r>
            <a:r>
              <a:rPr lang="en-US" sz="4400" i="1" dirty="0" smtClean="0"/>
              <a:t> </a:t>
            </a:r>
            <a:r>
              <a:rPr lang="en-US" sz="4400" i="1" dirty="0" err="1"/>
              <a:t>mellifera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6176"/>
            <a:ext cx="9448800" cy="685800"/>
          </a:xfrm>
        </p:spPr>
        <p:txBody>
          <a:bodyPr/>
          <a:lstStyle/>
          <a:p>
            <a:r>
              <a:rPr lang="en-US" dirty="0" smtClean="0"/>
              <a:t>Robert Kalish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982637"/>
              </p:ext>
            </p:extLst>
          </p:nvPr>
        </p:nvGraphicFramePr>
        <p:xfrm>
          <a:off x="1371602" y="2976114"/>
          <a:ext cx="9325152" cy="187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76765"/>
                <a:gridCol w="4088783"/>
                <a:gridCol w="4259604"/>
              </a:tblGrid>
              <a:tr h="4445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Strand (C)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 Strand (B)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N212E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5’-TATTAC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GAG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TGCTGCCCAGAACCG-3’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3’-CGGTTCTGGGCAGCA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CTC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GTAATA-5’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K77Q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5’-ATCTCTGGTTA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TTGGAATGG-3’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3’-CCATTCCAA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TTG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TAACCAGAGAT-5’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Primers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5’-ATGAGACGTTGGACTCTCATGGC-3’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3’-TATTTCCTTTGTATTCCTTTTCTC-5’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2" y="2057401"/>
            <a:ext cx="8747183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Mellifera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subunit a7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genbank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NM_001011621) in the pMT3 vector will be used as a template.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7193" y="5105337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copies of each wild-type and mutant receptor must be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combined with beta subunits and injected into separate Oocytes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 they can undergo 3 trials of exposure to each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agonists.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 Up Arrow 20"/>
          <p:cNvSpPr/>
          <p:nvPr/>
        </p:nvSpPr>
        <p:spPr>
          <a:xfrm>
            <a:off x="3342672" y="5072416"/>
            <a:ext cx="2605177" cy="1023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Clamp </a:t>
            </a:r>
            <a:r>
              <a:rPr lang="en-US" dirty="0" err="1" smtClean="0"/>
              <a:t>ElectroPhysiology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9962" y="3196180"/>
            <a:ext cx="1871932" cy="182017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304581" y="3092663"/>
            <a:ext cx="112143" cy="26741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105454" y="3130044"/>
            <a:ext cx="112143" cy="26741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685636" y="3493790"/>
            <a:ext cx="112143" cy="26741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3906328" y="3245062"/>
            <a:ext cx="112143" cy="26741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7689" y="3536609"/>
            <a:ext cx="13227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Oocyte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-100mV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2835925" y="3687887"/>
            <a:ext cx="675025" cy="44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79958" y="4133721"/>
            <a:ext cx="13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 rot="3030524">
            <a:off x="4701737" y="4622776"/>
            <a:ext cx="1314888" cy="590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8088275">
            <a:off x="3230961" y="4482922"/>
            <a:ext cx="1239313" cy="6506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03453" y="5016354"/>
            <a:ext cx="15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Electrodes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83565" y="5762384"/>
            <a:ext cx="124268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Geneclamp</a:t>
            </a:r>
            <a:r>
              <a:rPr lang="en-US" sz="1400" dirty="0" smtClean="0"/>
              <a:t> 500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04581" y="2704474"/>
            <a:ext cx="112143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03453" y="2894256"/>
            <a:ext cx="80112" cy="793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05454" y="2833871"/>
            <a:ext cx="112143" cy="78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45510" y="2057401"/>
            <a:ext cx="283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and Ca</a:t>
            </a:r>
            <a:r>
              <a:rPr lang="en-US" baseline="30000" dirty="0" smtClean="0"/>
              <a:t>2+</a:t>
            </a:r>
            <a:r>
              <a:rPr lang="en-US" dirty="0" smtClean="0"/>
              <a:t> rush in once channels are opened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77634" y="4983767"/>
            <a:ext cx="372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Maintains constant voltage of </a:t>
            </a:r>
          </a:p>
          <a:p>
            <a:r>
              <a:rPr lang="en-US" dirty="0" smtClean="0"/>
              <a:t>-100mV.  Reads current required to maintain the voltage as output.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359181" y="5583932"/>
            <a:ext cx="653494" cy="51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144" y="2172047"/>
            <a:ext cx="3328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cell is exposed to agonist, positive ions enter the cell through the now open channels. </a:t>
            </a:r>
            <a:r>
              <a:rPr lang="en-US" dirty="0"/>
              <a:t>T</a:t>
            </a:r>
            <a:r>
              <a:rPr lang="en-US" dirty="0" smtClean="0"/>
              <a:t>o maintain a constant negative voltage </a:t>
            </a:r>
            <a:r>
              <a:rPr lang="en-US" dirty="0"/>
              <a:t>negative ions must be run through the series </a:t>
            </a:r>
            <a:r>
              <a:rPr lang="en-US" dirty="0" smtClean="0"/>
              <a:t>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787" y="2057401"/>
            <a:ext cx="5141342" cy="42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Neonicotinoid Pesticides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434" y="2057401"/>
            <a:ext cx="6115050" cy="2491654"/>
          </a:xfrm>
          <a:prstGeom prst="rect">
            <a:avLst/>
          </a:prstGeom>
        </p:spPr>
      </p:pic>
      <p:pic>
        <p:nvPicPr>
          <p:cNvPr id="1026" name="Picture 2" descr="https://abcnt.files.wordpress.com/2011/09/ccd-missingbees1-abc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7" y="764373"/>
            <a:ext cx="4235271" cy="56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0434" y="5029200"/>
            <a:ext cx="621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Although banned in the EU, neonicotinoids are still used on 95% of US corn crops(Gauthier et al.)</a:t>
            </a:r>
          </a:p>
        </p:txBody>
      </p:sp>
    </p:spTree>
    <p:extLst>
      <p:ext uri="{BB962C8B-B14F-4D97-AF65-F5344CB8AC3E}">
        <p14:creationId xmlns:p14="http://schemas.microsoft.com/office/powerpoint/2010/main" val="21047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Neonicotinoid toxicity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86" y="1738223"/>
            <a:ext cx="9638686" cy="3543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3691" y="5460521"/>
            <a:ext cx="887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Iwasa</a:t>
            </a:r>
            <a:r>
              <a:rPr lang="en-US" dirty="0"/>
              <a:t>, Takao, Naoki </a:t>
            </a:r>
            <a:r>
              <a:rPr lang="en-US" dirty="0" err="1"/>
              <a:t>Motoyama</a:t>
            </a:r>
            <a:r>
              <a:rPr lang="en-US" dirty="0"/>
              <a:t>, John T. Ambrose, and </a:t>
            </a:r>
            <a:r>
              <a:rPr lang="en-US" dirty="0" err="1"/>
              <a:t>R.michael</a:t>
            </a:r>
            <a:r>
              <a:rPr lang="en-US" dirty="0"/>
              <a:t> Roe. "Mechanism for the Differential Toxicity of Neonicotinoid Insecticides in the Honey Bee, </a:t>
            </a:r>
            <a:r>
              <a:rPr lang="en-US" dirty="0" err="1"/>
              <a:t>Apis</a:t>
            </a:r>
            <a:r>
              <a:rPr lang="en-US" dirty="0"/>
              <a:t> </a:t>
            </a:r>
            <a:r>
              <a:rPr lang="en-US" dirty="0" err="1"/>
              <a:t>Mellifera</a:t>
            </a:r>
            <a:r>
              <a:rPr lang="en-US" dirty="0"/>
              <a:t>." </a:t>
            </a:r>
            <a:r>
              <a:rPr lang="en-US" i="1" dirty="0"/>
              <a:t>Crop Protection</a:t>
            </a:r>
            <a:r>
              <a:rPr lang="en-US" dirty="0"/>
              <a:t> 23.5 (2004): 371-78.</a:t>
            </a:r>
            <a:r>
              <a:rPr lang="en-US" i="1" dirty="0"/>
              <a:t>Elsevier</a:t>
            </a:r>
            <a:r>
              <a:rPr lang="en-US" dirty="0"/>
              <a:t>. Web. </a:t>
            </a:r>
            <a:r>
              <a:rPr lang="en-US" u="sng" dirty="0">
                <a:hlinkClick r:id="rId3"/>
              </a:rPr>
              <a:t>http://www.farmlandbirds.net/sites/default/files/Iwasa2004.pdf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586" y="2284374"/>
            <a:ext cx="5210175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Structures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637" r="8572" b="62645"/>
          <a:stretch/>
        </p:blipFill>
        <p:spPr bwMode="auto">
          <a:xfrm>
            <a:off x="2567940" y="2834640"/>
            <a:ext cx="6865620" cy="2202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Left Arrow 8"/>
          <p:cNvSpPr/>
          <p:nvPr/>
        </p:nvSpPr>
        <p:spPr>
          <a:xfrm rot="13686883">
            <a:off x="4724400" y="2556510"/>
            <a:ext cx="754380" cy="556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734699">
            <a:off x="4739640" y="4587240"/>
            <a:ext cx="1005840" cy="6629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Sites of the alpha subunit</a:t>
            </a:r>
            <a:endParaRPr lang="en-US" dirty="0"/>
          </a:p>
        </p:txBody>
      </p:sp>
      <p:pic>
        <p:nvPicPr>
          <p:cNvPr id="6" name="Content Placeholder 5" descr="Research Topic (Last saved by user)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45588" r="6061" b="11325"/>
          <a:stretch/>
        </p:blipFill>
        <p:spPr>
          <a:xfrm>
            <a:off x="1127287" y="2467153"/>
            <a:ext cx="10378913" cy="2950723"/>
          </a:xfrm>
        </p:spPr>
      </p:pic>
      <p:sp>
        <p:nvSpPr>
          <p:cNvPr id="3" name="Rectangle 2"/>
          <p:cNvSpPr/>
          <p:nvPr/>
        </p:nvSpPr>
        <p:spPr>
          <a:xfrm>
            <a:off x="8982075" y="3942514"/>
            <a:ext cx="314325" cy="419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to the Nitro 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1" t="30798" r="21624" b="23544"/>
          <a:stretch/>
        </p:blipFill>
        <p:spPr>
          <a:xfrm>
            <a:off x="957532" y="2135439"/>
            <a:ext cx="4602373" cy="3644259"/>
          </a:xfr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29864" y="2135439"/>
            <a:ext cx="5382883" cy="34631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 of the agonist binding domain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AChBP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mollusk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Lymnaea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stagnalis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bonded with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Imidacloprid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figure was generated based on the PDB file 2ZJU in RSCB-Ligand Explorer. Q55 and C187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AChBP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are colored green, correspond to Q79 and G189, respectively, of the chicken α7 subunit (Shimomura et al., 2002).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to Imidazole Ring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t="30879" r="34405" b="33679"/>
          <a:stretch/>
        </p:blipFill>
        <p:spPr bwMode="auto">
          <a:xfrm>
            <a:off x="715775" y="2564276"/>
            <a:ext cx="5688117" cy="3645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02724" y="2564275"/>
            <a:ext cx="4803475" cy="36459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 of the agonist binding domain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AChBP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mollusk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Lymnaea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stagnalis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bound to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Imidacloprid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figure was generated based on the PDB file 2ZJU in RSCB-Ligand Explorer. Y192 and Y185 (of YXCC) are major structures in determining loop C binding site, W143 is a catalyst for Loop B binding.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89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Sites of the alpha subunit</a:t>
            </a:r>
            <a:endParaRPr lang="en-US" dirty="0"/>
          </a:p>
        </p:txBody>
      </p:sp>
      <p:pic>
        <p:nvPicPr>
          <p:cNvPr id="6" name="Content Placeholder 5" descr="Research Topic (Last saved by user)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45588" r="6061" b="11325"/>
          <a:stretch/>
        </p:blipFill>
        <p:spPr>
          <a:xfrm>
            <a:off x="1127287" y="2467153"/>
            <a:ext cx="10378913" cy="2950723"/>
          </a:xfrm>
        </p:spPr>
      </p:pic>
      <p:sp>
        <p:nvSpPr>
          <p:cNvPr id="3" name="Rectangle 2"/>
          <p:cNvSpPr/>
          <p:nvPr/>
        </p:nvSpPr>
        <p:spPr>
          <a:xfrm>
            <a:off x="8982075" y="3942514"/>
            <a:ext cx="314325" cy="419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4386</TotalTime>
  <Words>374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Vapor Trail</vt:lpstr>
      <vt:lpstr>How do Neonicotinoids bind to the alpha subunit of the nicotinic acetylcholine receptor in Apis mellifera?</vt:lpstr>
      <vt:lpstr>Why does it matter?</vt:lpstr>
      <vt:lpstr>Neonicotinoid Pesticides</vt:lpstr>
      <vt:lpstr>Neonicotinoid toxicity</vt:lpstr>
      <vt:lpstr>Chemical Structures</vt:lpstr>
      <vt:lpstr>Binding Sites of the alpha subunit</vt:lpstr>
      <vt:lpstr>Binding to the Nitro Group</vt:lpstr>
      <vt:lpstr>Binding to Imidazole Ring</vt:lpstr>
      <vt:lpstr>Binding Sites of the alpha subunit</vt:lpstr>
      <vt:lpstr>Primers</vt:lpstr>
      <vt:lpstr>Voltage Clamp ElectroPhysiology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Acetamiprid and Imidacloprid bind to the alpha subunit of Apis mellifera?</dc:title>
  <dc:creator>Robert Kalish</dc:creator>
  <cp:lastModifiedBy>Robert Kalish</cp:lastModifiedBy>
  <cp:revision>24</cp:revision>
  <dcterms:created xsi:type="dcterms:W3CDTF">2016-05-04T19:55:53Z</dcterms:created>
  <dcterms:modified xsi:type="dcterms:W3CDTF">2016-05-11T13:09:09Z</dcterms:modified>
</cp:coreProperties>
</file>