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7" r:id="rId2"/>
    <p:sldId id="260" r:id="rId3"/>
    <p:sldId id="261" r:id="rId4"/>
    <p:sldId id="262" r:id="rId5"/>
    <p:sldId id="263" r:id="rId6"/>
    <p:sldId id="264" r:id="rId7"/>
    <p:sldId id="258" r:id="rId8"/>
    <p:sldId id="265" r:id="rId9"/>
    <p:sldId id="266" r:id="rId10"/>
    <p:sldId id="267" r:id="rId11"/>
    <p:sldId id="268" r:id="rId12"/>
    <p:sldId id="269" r:id="rId13"/>
    <p:sldId id="270" r:id="rId14"/>
    <p:sldId id="271" r:id="rId15"/>
    <p:sldId id="272"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789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259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405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098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8399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42845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848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54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505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275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036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999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23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632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915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5/10/2016</a:t>
            </a:fld>
            <a:endParaRPr lang="en-US" dirty="0"/>
          </a:p>
        </p:txBody>
      </p:sp>
    </p:spTree>
    <p:extLst>
      <p:ext uri="{BB962C8B-B14F-4D97-AF65-F5344CB8AC3E}">
        <p14:creationId xmlns:p14="http://schemas.microsoft.com/office/powerpoint/2010/main" val="214964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09A250-FF31-4206-8172-F9D3106AACB1}" type="datetimeFigureOut">
              <a:rPr lang="en-US" smtClean="0"/>
              <a:t>5/10/2016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7923659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oi.org/10.1101/gr.135707.111" TargetMode="External"/><Relationship Id="rId2" Type="http://schemas.openxmlformats.org/officeDocument/2006/relationships/hyperlink" Target="http://www.jbc.org/content/286/28/24819.long" TargetMode="External"/><Relationship Id="rId1" Type="http://schemas.openxmlformats.org/officeDocument/2006/relationships/slideLayout" Target="../slideLayouts/slideLayout2.xml"/><Relationship Id="rId6" Type="http://schemas.openxmlformats.org/officeDocument/2006/relationships/hyperlink" Target="http://www.nature.com/nrneph/journal/v11/n7/full/nrneph.2015.82.html" TargetMode="External"/><Relationship Id="rId5" Type="http://schemas.openxmlformats.org/officeDocument/2006/relationships/hyperlink" Target="http://www.ncbi.nlm.nih.gov/pubmed/11799066?dopt=Abstract" TargetMode="External"/><Relationship Id="rId4" Type="http://schemas.openxmlformats.org/officeDocument/2006/relationships/hyperlink" Target="http://doi.org/10.1007/978-1-60327-378-7_1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www.flickr.com/photos/cameliatwu/3942602723/" TargetMode="External"/><Relationship Id="rId4" Type="http://schemas.openxmlformats.org/officeDocument/2006/relationships/hyperlink" Target="http://paperv.com/story/2415/gene-targeted-mouse-model-tool-creator-creative-animod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546" y="1989056"/>
            <a:ext cx="8378457" cy="1989055"/>
          </a:xfrm>
        </p:spPr>
        <p:txBody>
          <a:bodyPr/>
          <a:lstStyle/>
          <a:p>
            <a:r>
              <a:rPr lang="en-US" sz="4400" b="1" dirty="0"/>
              <a:t> Epigenetic Affects of the </a:t>
            </a:r>
            <a:r>
              <a:rPr lang="en-US" sz="4400" b="1" dirty="0" err="1"/>
              <a:t>Krüppel</a:t>
            </a:r>
            <a:r>
              <a:rPr lang="en-US" sz="4400" b="1" dirty="0"/>
              <a:t>-Like Transcription Factor 1 on DNA Methylation </a:t>
            </a:r>
            <a:endParaRPr lang="en-US" sz="4400" dirty="0"/>
          </a:p>
        </p:txBody>
      </p:sp>
      <p:sp>
        <p:nvSpPr>
          <p:cNvPr id="3" name="Subtitle 2"/>
          <p:cNvSpPr>
            <a:spLocks noGrp="1"/>
          </p:cNvSpPr>
          <p:nvPr>
            <p:ph type="subTitle" idx="1"/>
          </p:nvPr>
        </p:nvSpPr>
        <p:spPr/>
        <p:txBody>
          <a:bodyPr/>
          <a:lstStyle/>
          <a:p>
            <a:r>
              <a:rPr lang="en-US" dirty="0"/>
              <a:t>By Steven Jermstad</a:t>
            </a:r>
          </a:p>
        </p:txBody>
      </p:sp>
    </p:spTree>
    <p:extLst>
      <p:ext uri="{BB962C8B-B14F-4D97-AF65-F5344CB8AC3E}">
        <p14:creationId xmlns:p14="http://schemas.microsoft.com/office/powerpoint/2010/main" val="384917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MeDIP</a:t>
            </a:r>
            <a:r>
              <a:rPr lang="en-US" dirty="0"/>
              <a:t>-chip</a:t>
            </a:r>
          </a:p>
        </p:txBody>
      </p:sp>
      <p:sp>
        <p:nvSpPr>
          <p:cNvPr id="3" name="Content Placeholder 2"/>
          <p:cNvSpPr>
            <a:spLocks noGrp="1"/>
          </p:cNvSpPr>
          <p:nvPr>
            <p:ph idx="1"/>
          </p:nvPr>
        </p:nvSpPr>
        <p:spPr/>
        <p:txBody>
          <a:bodyPr/>
          <a:lstStyle/>
          <a:p>
            <a:r>
              <a:rPr lang="en-US" dirty="0"/>
              <a:t>Next the strands are methylated DNA are separated and labeled by anti-bodies that are specified for the directed against 5-methylcy-tidine </a:t>
            </a:r>
          </a:p>
          <a:p>
            <a:r>
              <a:rPr lang="en-US" dirty="0"/>
              <a:t>The anti-body tagged DNA is separated by centrifugation </a:t>
            </a:r>
          </a:p>
        </p:txBody>
      </p:sp>
      <p:pic>
        <p:nvPicPr>
          <p:cNvPr id="4" name="Picture 3"/>
          <p:cNvPicPr>
            <a:picLocks noChangeAspect="1"/>
          </p:cNvPicPr>
          <p:nvPr/>
        </p:nvPicPr>
        <p:blipFill>
          <a:blip r:embed="rId2"/>
          <a:stretch>
            <a:fillRect/>
          </a:stretch>
        </p:blipFill>
        <p:spPr>
          <a:xfrm>
            <a:off x="1631917" y="3265255"/>
            <a:ext cx="5155382" cy="3450950"/>
          </a:xfrm>
          <a:prstGeom prst="rect">
            <a:avLst/>
          </a:prstGeom>
        </p:spPr>
      </p:pic>
      <p:sp>
        <p:nvSpPr>
          <p:cNvPr id="5" name="TextBox 4"/>
          <p:cNvSpPr txBox="1"/>
          <p:nvPr/>
        </p:nvSpPr>
        <p:spPr>
          <a:xfrm>
            <a:off x="7051250" y="5579697"/>
            <a:ext cx="3695307" cy="600164"/>
          </a:xfrm>
          <a:prstGeom prst="rect">
            <a:avLst/>
          </a:prstGeom>
          <a:noFill/>
        </p:spPr>
        <p:txBody>
          <a:bodyPr wrap="square" rtlCol="0">
            <a:spAutoFit/>
          </a:bodyPr>
          <a:lstStyle/>
          <a:p>
            <a:r>
              <a:rPr lang="en-US" sz="1100" dirty="0"/>
              <a:t>From :https://www.studyblue.com/notes/note/n/ch-16-control-of-gene-expression/deck/4811347</a:t>
            </a:r>
          </a:p>
          <a:p>
            <a:endParaRPr lang="en-US" sz="1100" dirty="0"/>
          </a:p>
        </p:txBody>
      </p:sp>
    </p:spTree>
    <p:extLst>
      <p:ext uri="{BB962C8B-B14F-4D97-AF65-F5344CB8AC3E}">
        <p14:creationId xmlns:p14="http://schemas.microsoft.com/office/powerpoint/2010/main" val="91684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579"/>
          </a:xfrm>
        </p:spPr>
        <p:txBody>
          <a:bodyPr/>
          <a:lstStyle/>
          <a:p>
            <a:r>
              <a:rPr lang="en-US" dirty="0" err="1"/>
              <a:t>MeDIP</a:t>
            </a:r>
            <a:r>
              <a:rPr lang="en-US" dirty="0"/>
              <a:t>-chip</a:t>
            </a:r>
          </a:p>
        </p:txBody>
      </p:sp>
      <p:sp>
        <p:nvSpPr>
          <p:cNvPr id="3" name="Content Placeholder 2"/>
          <p:cNvSpPr>
            <a:spLocks noGrp="1"/>
          </p:cNvSpPr>
          <p:nvPr>
            <p:ph idx="1"/>
          </p:nvPr>
        </p:nvSpPr>
        <p:spPr>
          <a:xfrm>
            <a:off x="564212" y="1575664"/>
            <a:ext cx="8596668" cy="808854"/>
          </a:xfrm>
        </p:spPr>
        <p:txBody>
          <a:bodyPr/>
          <a:lstStyle/>
          <a:p>
            <a:r>
              <a:rPr lang="en-US" dirty="0"/>
              <a:t>The separated DNA is now purified (by digestion with proteinase K) and  tagged with florescent dyes </a:t>
            </a:r>
          </a:p>
        </p:txBody>
      </p:sp>
      <p:pic>
        <p:nvPicPr>
          <p:cNvPr id="4" name="Picture 3"/>
          <p:cNvPicPr>
            <a:picLocks noChangeAspect="1"/>
          </p:cNvPicPr>
          <p:nvPr/>
        </p:nvPicPr>
        <p:blipFill>
          <a:blip r:embed="rId2"/>
          <a:stretch>
            <a:fillRect/>
          </a:stretch>
        </p:blipFill>
        <p:spPr>
          <a:xfrm>
            <a:off x="3101419" y="2384519"/>
            <a:ext cx="3196506" cy="4473482"/>
          </a:xfrm>
          <a:prstGeom prst="rect">
            <a:avLst/>
          </a:prstGeom>
        </p:spPr>
      </p:pic>
    </p:spTree>
    <p:extLst>
      <p:ext uri="{BB962C8B-B14F-4D97-AF65-F5344CB8AC3E}">
        <p14:creationId xmlns:p14="http://schemas.microsoft.com/office/powerpoint/2010/main" val="286753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CpG</a:t>
            </a:r>
            <a:r>
              <a:rPr lang="en-US" dirty="0"/>
              <a:t> Island Microarray</a:t>
            </a:r>
          </a:p>
        </p:txBody>
      </p:sp>
      <p:sp>
        <p:nvSpPr>
          <p:cNvPr id="3" name="Content Placeholder 2"/>
          <p:cNvSpPr>
            <a:spLocks noGrp="1"/>
          </p:cNvSpPr>
          <p:nvPr>
            <p:ph idx="1"/>
          </p:nvPr>
        </p:nvSpPr>
        <p:spPr>
          <a:xfrm>
            <a:off x="677334" y="2160589"/>
            <a:ext cx="3461033" cy="3957407"/>
          </a:xfrm>
        </p:spPr>
        <p:txBody>
          <a:bodyPr/>
          <a:lstStyle/>
          <a:p>
            <a:r>
              <a:rPr lang="en-US" dirty="0"/>
              <a:t>The propose of tagging the methylated and input DNA is to prepare them for analysis by a </a:t>
            </a:r>
            <a:r>
              <a:rPr lang="en-US" dirty="0" err="1"/>
              <a:t>CpG</a:t>
            </a:r>
            <a:r>
              <a:rPr lang="en-US" dirty="0"/>
              <a:t> Island Microarray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489761" y="348792"/>
            <a:ext cx="2918948" cy="6259738"/>
          </a:xfrm>
          <a:prstGeom prst="rect">
            <a:avLst/>
          </a:prstGeom>
          <a:noFill/>
        </p:spPr>
      </p:pic>
      <p:sp>
        <p:nvSpPr>
          <p:cNvPr id="5" name="TextBox 4"/>
          <p:cNvSpPr txBox="1"/>
          <p:nvPr/>
        </p:nvSpPr>
        <p:spPr>
          <a:xfrm>
            <a:off x="7776127" y="6117995"/>
            <a:ext cx="2130458"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Times New Roman" panose="02020603050405020304" pitchFamily="18" charset="0"/>
              </a:rPr>
              <a:t>(Weng et al, 2009)</a:t>
            </a:r>
            <a:endParaRPr lang="en-US" dirty="0"/>
          </a:p>
        </p:txBody>
      </p:sp>
    </p:spTree>
    <p:extLst>
      <p:ext uri="{BB962C8B-B14F-4D97-AF65-F5344CB8AC3E}">
        <p14:creationId xmlns:p14="http://schemas.microsoft.com/office/powerpoint/2010/main" val="177224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CpG</a:t>
            </a:r>
            <a:r>
              <a:rPr lang="en-US" dirty="0"/>
              <a:t> Island Microarray</a:t>
            </a:r>
          </a:p>
        </p:txBody>
      </p:sp>
      <p:sp>
        <p:nvSpPr>
          <p:cNvPr id="3" name="Content Placeholder 2"/>
          <p:cNvSpPr>
            <a:spLocks noGrp="1"/>
          </p:cNvSpPr>
          <p:nvPr>
            <p:ph idx="1"/>
          </p:nvPr>
        </p:nvSpPr>
        <p:spPr>
          <a:xfrm>
            <a:off x="677334" y="2160590"/>
            <a:ext cx="3687276" cy="2599946"/>
          </a:xfrm>
        </p:spPr>
        <p:txBody>
          <a:bodyPr>
            <a:normAutofit/>
          </a:bodyPr>
          <a:lstStyle/>
          <a:p>
            <a:r>
              <a:rPr lang="en-US" dirty="0"/>
              <a:t>The labeled DNA Strands are hybridized to the microarray slide </a:t>
            </a:r>
          </a:p>
          <a:p>
            <a:r>
              <a:rPr lang="en-US" dirty="0"/>
              <a:t>Which contains complementary </a:t>
            </a:r>
            <a:r>
              <a:rPr lang="en-US" dirty="0" err="1"/>
              <a:t>CpG</a:t>
            </a:r>
            <a:r>
              <a:rPr lang="en-US" dirty="0"/>
              <a:t> region probes </a:t>
            </a:r>
          </a:p>
        </p:txBody>
      </p:sp>
      <p:pic>
        <p:nvPicPr>
          <p:cNvPr id="4" name="Picture 3"/>
          <p:cNvPicPr>
            <a:picLocks noChangeAspect="1"/>
          </p:cNvPicPr>
          <p:nvPr/>
        </p:nvPicPr>
        <p:blipFill>
          <a:blip r:embed="rId2"/>
          <a:stretch>
            <a:fillRect/>
          </a:stretch>
        </p:blipFill>
        <p:spPr>
          <a:xfrm>
            <a:off x="4364610" y="1470581"/>
            <a:ext cx="7198521" cy="5395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736657" y="2326603"/>
            <a:ext cx="3066000" cy="369332"/>
          </a:xfrm>
          <a:prstGeom prst="rect">
            <a:avLst/>
          </a:prstGeom>
          <a:noFill/>
        </p:spPr>
        <p:txBody>
          <a:bodyPr wrap="square" rtlCol="0">
            <a:spAutoFit/>
          </a:bodyPr>
          <a:lstStyle/>
          <a:p>
            <a:r>
              <a:rPr lang="en-US" dirty="0" err="1"/>
              <a:t>MeDIP</a:t>
            </a:r>
            <a:r>
              <a:rPr lang="en-US" dirty="0"/>
              <a:t>-chip</a:t>
            </a:r>
          </a:p>
        </p:txBody>
      </p:sp>
      <p:sp>
        <p:nvSpPr>
          <p:cNvPr id="6" name="Down Arrow 5"/>
          <p:cNvSpPr/>
          <p:nvPr/>
        </p:nvSpPr>
        <p:spPr>
          <a:xfrm>
            <a:off x="6237170" y="2791381"/>
            <a:ext cx="356135" cy="8373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76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By comparing the red, green, and yellow spots on the microarray we can determine how, if at all, KLF1 affects DNA methylation, as well as what regions of DNA are affected  </a:t>
            </a:r>
          </a:p>
          <a:p>
            <a:r>
              <a:rPr lang="en-US" dirty="0"/>
              <a:t>The information gained from this experiment will further our under standing of KLF1’s role in epigenetics, which in turn can help expand our understanding of the development of red blood cells in the embryo</a:t>
            </a:r>
          </a:p>
          <a:p>
            <a:endParaRPr lang="en-US" dirty="0"/>
          </a:p>
          <a:p>
            <a:endParaRPr lang="en-US" dirty="0"/>
          </a:p>
          <a:p>
            <a:endParaRPr lang="en-US" dirty="0"/>
          </a:p>
        </p:txBody>
      </p:sp>
    </p:spTree>
    <p:extLst>
      <p:ext uri="{BB962C8B-B14F-4D97-AF65-F5344CB8AC3E}">
        <p14:creationId xmlns:p14="http://schemas.microsoft.com/office/powerpoint/2010/main" val="288447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3929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329938" y="1263192"/>
            <a:ext cx="10520314" cy="5594809"/>
          </a:xfrm>
        </p:spPr>
        <p:txBody>
          <a:bodyPr/>
          <a:lstStyle/>
          <a:p>
            <a:r>
              <a:rPr lang="en-US" sz="1400" dirty="0" err="1"/>
              <a:t>Alhashem</a:t>
            </a:r>
            <a:r>
              <a:rPr lang="en-US" sz="1400" dirty="0"/>
              <a:t>, Y. N., D. S. </a:t>
            </a:r>
            <a:r>
              <a:rPr lang="en-US" sz="1400" dirty="0" err="1"/>
              <a:t>Vinjamur</a:t>
            </a:r>
            <a:r>
              <a:rPr lang="en-US" sz="1400" dirty="0"/>
              <a:t>, M. </a:t>
            </a:r>
            <a:r>
              <a:rPr lang="en-US" sz="1400" dirty="0" err="1"/>
              <a:t>Basu</a:t>
            </a:r>
            <a:r>
              <a:rPr lang="en-US" sz="1400" dirty="0"/>
              <a:t>, U. </a:t>
            </a:r>
            <a:r>
              <a:rPr lang="en-US" sz="1400" dirty="0" err="1"/>
              <a:t>Klingmuller</a:t>
            </a:r>
            <a:r>
              <a:rPr lang="en-US" sz="1400" dirty="0"/>
              <a:t>, K. M. L. </a:t>
            </a:r>
            <a:r>
              <a:rPr lang="en-US" sz="1400" dirty="0" err="1"/>
              <a:t>Gaensler</a:t>
            </a:r>
            <a:r>
              <a:rPr lang="en-US" sz="1400" dirty="0"/>
              <a:t>, and J. A. Lloyd. "Transcription Factors KLF1 and KLF2 Positively Regulate Embryonic and Fetal  -Globin Genes through Direct Promoter Binding." Journal of Biological Chemistry 286.28 (2011): 24819-4827. </a:t>
            </a:r>
            <a:r>
              <a:rPr lang="en-US" sz="1400" u="sng" dirty="0">
                <a:hlinkClick r:id="rId2"/>
              </a:rPr>
              <a:t>http://www.jbc.org/content/286/28/24819.long</a:t>
            </a:r>
            <a:endParaRPr lang="en-US" sz="1400" u="sng" dirty="0"/>
          </a:p>
          <a:p>
            <a:r>
              <a:rPr lang="en-US" sz="1400" dirty="0"/>
              <a:t>Andrew Perkins, </a:t>
            </a:r>
            <a:r>
              <a:rPr lang="en-US" sz="1400" dirty="0" err="1"/>
              <a:t>Xiangmin</a:t>
            </a:r>
            <a:r>
              <a:rPr lang="en-US" sz="1400" dirty="0"/>
              <a:t> Xu, Douglas R. Higgs, George </a:t>
            </a:r>
            <a:r>
              <a:rPr lang="en-US" sz="1400" dirty="0" err="1"/>
              <a:t>P.Patrinos</a:t>
            </a:r>
            <a:r>
              <a:rPr lang="en-US" sz="1400" dirty="0"/>
              <a:t>, Lionel Arnaud, James J. </a:t>
            </a:r>
            <a:r>
              <a:rPr lang="en-US" sz="1400" dirty="0" err="1"/>
              <a:t>Bieker</a:t>
            </a:r>
            <a:r>
              <a:rPr lang="en-US" sz="1400" dirty="0"/>
              <a:t>, </a:t>
            </a:r>
            <a:r>
              <a:rPr lang="en-US" sz="1400" dirty="0" err="1"/>
              <a:t>Sjaak</a:t>
            </a:r>
            <a:r>
              <a:rPr lang="en-US" sz="1400" dirty="0"/>
              <a:t> </a:t>
            </a:r>
            <a:r>
              <a:rPr lang="en-US" sz="1400" dirty="0" err="1"/>
              <a:t>Philipsen</a:t>
            </a:r>
            <a:r>
              <a:rPr lang="en-US" sz="1400" dirty="0"/>
              <a:t>. "</a:t>
            </a:r>
            <a:r>
              <a:rPr lang="en-US" sz="1400" dirty="0" err="1"/>
              <a:t>Krüppeling</a:t>
            </a:r>
            <a:r>
              <a:rPr lang="en-US" sz="1400" dirty="0"/>
              <a:t>" erythropoiesis: an unexpected broad spectrum of human red blood cell disorders due to KLF1 variants unveiled by genomic sequencing.  Blood Jan 2016, DOI: 10.1182/blood-2016-01-694331 http://www.bloodjournal.org/content/early/2016/02/22/blood-2016-01-694331.long?sso-checked=true</a:t>
            </a:r>
          </a:p>
          <a:p>
            <a:r>
              <a:rPr lang="en-US" sz="1400" dirty="0" err="1"/>
              <a:t>Tallack</a:t>
            </a:r>
            <a:r>
              <a:rPr lang="en-US" sz="1400" dirty="0"/>
              <a:t>, M. R., </a:t>
            </a:r>
            <a:r>
              <a:rPr lang="en-US" sz="1400" dirty="0" err="1"/>
              <a:t>Magor</a:t>
            </a:r>
            <a:r>
              <a:rPr lang="en-US" sz="1400" dirty="0"/>
              <a:t>, G. W., </a:t>
            </a:r>
            <a:r>
              <a:rPr lang="en-US" sz="1400" dirty="0" err="1"/>
              <a:t>Dartigues</a:t>
            </a:r>
            <a:r>
              <a:rPr lang="en-US" sz="1400" dirty="0"/>
              <a:t>, B., Sun, L., Huang, S., </a:t>
            </a:r>
            <a:r>
              <a:rPr lang="en-US" sz="1400" dirty="0" err="1"/>
              <a:t>Fittock</a:t>
            </a:r>
            <a:r>
              <a:rPr lang="en-US" sz="1400" dirty="0"/>
              <a:t>, J. M., … Perkins, A. C. (2012). Novel roles for KLF1 in erythropoiesis revealed by mRNA-seq. Genome Research, 22(12), 2385–2398. </a:t>
            </a:r>
            <a:r>
              <a:rPr lang="en-US" sz="1400" dirty="0">
                <a:hlinkClick r:id="rId3"/>
              </a:rPr>
              <a:t>http://doi.org/10.1101/gr.135707.111</a:t>
            </a:r>
            <a:endParaRPr lang="en-US" sz="1400" dirty="0"/>
          </a:p>
          <a:p>
            <a:r>
              <a:rPr lang="en-US" sz="1400" dirty="0" err="1"/>
              <a:t>Weng</a:t>
            </a:r>
            <a:r>
              <a:rPr lang="en-US" sz="1400" dirty="0"/>
              <a:t>, Y.-I., Huang, T. H.-M., &amp; Yan, P. S. (2009). Methylated DNA Immunoprecipitation and Microarray-Based Analysis: Detection of DNA Methylation in Breast Cancer Cell Lines. Methods in Molecular Biology (Clifton, N.J.), 590, 165–176. </a:t>
            </a:r>
            <a:r>
              <a:rPr lang="en-US" sz="1400" u="sng" dirty="0">
                <a:hlinkClick r:id="rId4"/>
              </a:rPr>
              <a:t>http://doi.org/10.1007/978-1-60327-378-7_10</a:t>
            </a:r>
            <a:endParaRPr lang="en-US" sz="1400" dirty="0"/>
          </a:p>
          <a:p>
            <a:r>
              <a:rPr lang="en-US" sz="1400" dirty="0" err="1"/>
              <a:t>Weinmann</a:t>
            </a:r>
            <a:r>
              <a:rPr lang="en-US" sz="1400" dirty="0"/>
              <a:t>, A. S. "Isolating Human Transcription Factor Targets by Coupling Chromatin Immunoprecipitation and </a:t>
            </a:r>
            <a:r>
              <a:rPr lang="en-US" sz="1400" dirty="0" err="1"/>
              <a:t>CpG</a:t>
            </a:r>
            <a:r>
              <a:rPr lang="en-US" sz="1400" dirty="0"/>
              <a:t> Island Microarray Analysis." Genes &amp; Development 16.2 (2002): 235-44. Web. </a:t>
            </a:r>
            <a:r>
              <a:rPr lang="en-US" sz="1400" u="sng" dirty="0">
                <a:hlinkClick r:id="rId5"/>
              </a:rPr>
              <a:t>http://www.ncbi.nlm.nih.gov/pubmed/11799066?dopt=Abstract</a:t>
            </a:r>
            <a:endParaRPr lang="en-US" sz="1400" u="sng" dirty="0"/>
          </a:p>
          <a:p>
            <a:r>
              <a:rPr lang="en-US" sz="1400" dirty="0" err="1"/>
              <a:t>Koury</a:t>
            </a:r>
            <a:r>
              <a:rPr lang="en-US" sz="1400" dirty="0"/>
              <a:t>, Mark J., and Volker H. </a:t>
            </a:r>
            <a:r>
              <a:rPr lang="en-US" sz="1400" dirty="0" err="1"/>
              <a:t>Haase</a:t>
            </a:r>
            <a:r>
              <a:rPr lang="en-US" sz="1400" dirty="0"/>
              <a:t>. "</a:t>
            </a:r>
            <a:r>
              <a:rPr lang="en-US" sz="1400" dirty="0" err="1"/>
              <a:t>Anaemia</a:t>
            </a:r>
            <a:r>
              <a:rPr lang="en-US" sz="1400" dirty="0"/>
              <a:t> in Kidney Disease: Harnessing Hypoxia Responses for Therapy." Nat Rev </a:t>
            </a:r>
            <a:r>
              <a:rPr lang="en-US" sz="1400" dirty="0" err="1"/>
              <a:t>Nephrol</a:t>
            </a:r>
            <a:r>
              <a:rPr lang="en-US" sz="1400" dirty="0"/>
              <a:t> Nature Reviews Nephrology 11.7 (2015): 394-410.  </a:t>
            </a:r>
            <a:r>
              <a:rPr lang="en-US" sz="1400" u="sng" dirty="0">
                <a:hlinkClick r:id="rId6"/>
              </a:rPr>
              <a:t>http://www.nature.com/nrneph/journal/v11/n7/full/nrneph.2015.82.html</a:t>
            </a:r>
            <a:endParaRPr lang="en-US" sz="1400" dirty="0"/>
          </a:p>
          <a:p>
            <a:endParaRPr lang="en-US" sz="1400" u="sng" dirty="0"/>
          </a:p>
        </p:txBody>
      </p:sp>
    </p:spTree>
    <p:extLst>
      <p:ext uri="{BB962C8B-B14F-4D97-AF65-F5344CB8AC3E}">
        <p14:creationId xmlns:p14="http://schemas.microsoft.com/office/powerpoint/2010/main" val="39316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red blood cells made?</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77862" y="2778095"/>
            <a:ext cx="9455951" cy="2972256"/>
          </a:xfrm>
          <a:prstGeom prst="rect">
            <a:avLst/>
          </a:prstGeom>
        </p:spPr>
      </p:pic>
      <p:sp>
        <p:nvSpPr>
          <p:cNvPr id="5" name="TextBox 4"/>
          <p:cNvSpPr txBox="1"/>
          <p:nvPr/>
        </p:nvSpPr>
        <p:spPr>
          <a:xfrm>
            <a:off x="3619892" y="5863472"/>
            <a:ext cx="3214541"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Times New Roman" panose="02020603050405020304" pitchFamily="18" charset="0"/>
              </a:rPr>
              <a:t>(Koury et al 2015)</a:t>
            </a:r>
            <a:endParaRPr lang="en-US" dirty="0"/>
          </a:p>
        </p:txBody>
      </p:sp>
    </p:spTree>
    <p:extLst>
      <p:ext uri="{BB962C8B-B14F-4D97-AF65-F5344CB8AC3E}">
        <p14:creationId xmlns:p14="http://schemas.microsoft.com/office/powerpoint/2010/main" val="168885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KLF1</a:t>
            </a:r>
          </a:p>
        </p:txBody>
      </p:sp>
      <p:sp>
        <p:nvSpPr>
          <p:cNvPr id="7" name="Content Placeholder 6"/>
          <p:cNvSpPr>
            <a:spLocks noGrp="1"/>
          </p:cNvSpPr>
          <p:nvPr>
            <p:ph idx="1"/>
          </p:nvPr>
        </p:nvSpPr>
        <p:spPr>
          <a:xfrm>
            <a:off x="697977" y="1830652"/>
            <a:ext cx="6108176" cy="1525290"/>
          </a:xfrm>
        </p:spPr>
        <p:txBody>
          <a:bodyPr>
            <a:normAutofit/>
          </a:bodyPr>
          <a:lstStyle/>
          <a:p>
            <a:r>
              <a:rPr lang="en-US" dirty="0"/>
              <a:t>KLF1 is a zinc fingered transcription factor</a:t>
            </a:r>
          </a:p>
        </p:txBody>
      </p:sp>
      <p:sp>
        <p:nvSpPr>
          <p:cNvPr id="9" name="TextBox 8"/>
          <p:cNvSpPr txBox="1"/>
          <p:nvPr/>
        </p:nvSpPr>
        <p:spPr>
          <a:xfrm>
            <a:off x="7351512" y="6349233"/>
            <a:ext cx="3695307" cy="261610"/>
          </a:xfrm>
          <a:prstGeom prst="rect">
            <a:avLst/>
          </a:prstGeom>
          <a:noFill/>
        </p:spPr>
        <p:txBody>
          <a:bodyPr wrap="square" rtlCol="0">
            <a:spAutoFit/>
          </a:bodyPr>
          <a:lstStyle/>
          <a:p>
            <a:r>
              <a:rPr lang="en-US" sz="1100" dirty="0"/>
              <a:t>From : https://en.wikipedia.org/wiki/Zinc_finger</a:t>
            </a:r>
          </a:p>
        </p:txBody>
      </p:sp>
      <p:pic>
        <p:nvPicPr>
          <p:cNvPr id="8" name="Picture 7"/>
          <p:cNvPicPr>
            <a:picLocks noChangeAspect="1"/>
          </p:cNvPicPr>
          <p:nvPr/>
        </p:nvPicPr>
        <p:blipFill>
          <a:blip r:embed="rId2"/>
          <a:stretch>
            <a:fillRect/>
          </a:stretch>
        </p:blipFill>
        <p:spPr>
          <a:xfrm>
            <a:off x="2413262" y="2487310"/>
            <a:ext cx="4731278" cy="4436678"/>
          </a:xfrm>
          <a:prstGeom prst="rect">
            <a:avLst/>
          </a:prstGeom>
        </p:spPr>
      </p:pic>
    </p:spTree>
    <p:extLst>
      <p:ext uri="{BB962C8B-B14F-4D97-AF65-F5344CB8AC3E}">
        <p14:creationId xmlns:p14="http://schemas.microsoft.com/office/powerpoint/2010/main" val="183747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KLF1?</a:t>
            </a:r>
          </a:p>
        </p:txBody>
      </p:sp>
      <p:sp>
        <p:nvSpPr>
          <p:cNvPr id="3" name="Content Placeholder 2"/>
          <p:cNvSpPr>
            <a:spLocks noGrp="1"/>
          </p:cNvSpPr>
          <p:nvPr>
            <p:ph idx="1"/>
          </p:nvPr>
        </p:nvSpPr>
        <p:spPr>
          <a:xfrm>
            <a:off x="677334" y="2160589"/>
            <a:ext cx="5506650" cy="1449877"/>
          </a:xfrm>
        </p:spPr>
        <p:txBody>
          <a:bodyPr>
            <a:normAutofit/>
          </a:bodyPr>
          <a:lstStyle/>
          <a:p>
            <a:r>
              <a:rPr lang="en-US" dirty="0">
                <a:solidFill>
                  <a:schemeClr val="bg1">
                    <a:lumMod val="65000"/>
                  </a:schemeClr>
                </a:solidFill>
              </a:rPr>
              <a:t>KLF1: a Zinc finger transcription protein</a:t>
            </a:r>
          </a:p>
          <a:p>
            <a:r>
              <a:rPr lang="en-US" dirty="0"/>
              <a:t>KLF1 required for histone modification near β-globin gene</a:t>
            </a:r>
          </a:p>
          <a:p>
            <a:endParaRPr lang="en-US" dirty="0"/>
          </a:p>
        </p:txBody>
      </p:sp>
      <p:pic>
        <p:nvPicPr>
          <p:cNvPr id="4" name="Picture 3"/>
          <p:cNvPicPr>
            <a:picLocks noChangeAspect="1"/>
          </p:cNvPicPr>
          <p:nvPr/>
        </p:nvPicPr>
        <p:blipFill>
          <a:blip r:embed="rId2"/>
          <a:stretch>
            <a:fillRect/>
          </a:stretch>
        </p:blipFill>
        <p:spPr>
          <a:xfrm>
            <a:off x="6183984" y="869789"/>
            <a:ext cx="4779389" cy="5988212"/>
          </a:xfrm>
          <a:prstGeom prst="rect">
            <a:avLst/>
          </a:prstGeom>
        </p:spPr>
      </p:pic>
      <p:sp>
        <p:nvSpPr>
          <p:cNvPr id="6" name="TextBox 5"/>
          <p:cNvSpPr txBox="1"/>
          <p:nvPr/>
        </p:nvSpPr>
        <p:spPr>
          <a:xfrm>
            <a:off x="1665171" y="6002989"/>
            <a:ext cx="4311721" cy="646331"/>
          </a:xfrm>
          <a:prstGeom prst="rect">
            <a:avLst/>
          </a:prstGeom>
          <a:noFill/>
        </p:spPr>
        <p:txBody>
          <a:bodyPr wrap="square" rtlCol="0">
            <a:spAutoFit/>
          </a:bodyPr>
          <a:lstStyle/>
          <a:p>
            <a:r>
              <a:rPr lang="en-US" sz="1200" dirty="0"/>
              <a:t>From: https://courses.candelalearning.com/biologymajors/chapter/chapter16-gene-expression/</a:t>
            </a:r>
          </a:p>
        </p:txBody>
      </p:sp>
    </p:spTree>
    <p:extLst>
      <p:ext uri="{BB962C8B-B14F-4D97-AF65-F5344CB8AC3E}">
        <p14:creationId xmlns:p14="http://schemas.microsoft.com/office/powerpoint/2010/main" val="398506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KLF1?</a:t>
            </a:r>
          </a:p>
        </p:txBody>
      </p:sp>
      <p:sp>
        <p:nvSpPr>
          <p:cNvPr id="3" name="Content Placeholder 2"/>
          <p:cNvSpPr>
            <a:spLocks noGrp="1"/>
          </p:cNvSpPr>
          <p:nvPr>
            <p:ph idx="1"/>
          </p:nvPr>
        </p:nvSpPr>
        <p:spPr/>
        <p:txBody>
          <a:bodyPr/>
          <a:lstStyle/>
          <a:p>
            <a:r>
              <a:rPr lang="en-US" dirty="0">
                <a:solidFill>
                  <a:schemeClr val="bg1">
                    <a:lumMod val="65000"/>
                  </a:schemeClr>
                </a:solidFill>
              </a:rPr>
              <a:t>KLF1: a Zinc finger transcription protein</a:t>
            </a:r>
          </a:p>
          <a:p>
            <a:r>
              <a:rPr lang="en-US" dirty="0">
                <a:solidFill>
                  <a:schemeClr val="bg1">
                    <a:lumMod val="65000"/>
                  </a:schemeClr>
                </a:solidFill>
              </a:rPr>
              <a:t>KLF1 required for histone modification near β-globin gene</a:t>
            </a:r>
          </a:p>
          <a:p>
            <a:r>
              <a:rPr lang="en-US" dirty="0"/>
              <a:t>While we know how KLF1 affects histones in the genome, little is know about how it affects DNA methylation </a:t>
            </a:r>
          </a:p>
          <a:p>
            <a:r>
              <a:rPr lang="en-US" dirty="0"/>
              <a:t>What genes could it affect through methylation? </a:t>
            </a:r>
          </a:p>
          <a:p>
            <a:r>
              <a:rPr lang="en-US" dirty="0"/>
              <a:t>Main question: What genes, if any does KLF1 affect through DNA methylation?</a:t>
            </a:r>
          </a:p>
        </p:txBody>
      </p:sp>
    </p:spTree>
    <p:extLst>
      <p:ext uri="{BB962C8B-B14F-4D97-AF65-F5344CB8AC3E}">
        <p14:creationId xmlns:p14="http://schemas.microsoft.com/office/powerpoint/2010/main" val="195820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Knocking out the Gene</a:t>
            </a:r>
          </a:p>
        </p:txBody>
      </p:sp>
      <p:sp>
        <p:nvSpPr>
          <p:cNvPr id="3" name="Content Placeholder 2"/>
          <p:cNvSpPr>
            <a:spLocks noGrp="1"/>
          </p:cNvSpPr>
          <p:nvPr>
            <p:ph idx="1"/>
          </p:nvPr>
        </p:nvSpPr>
        <p:spPr/>
        <p:txBody>
          <a:bodyPr/>
          <a:lstStyle/>
          <a:p>
            <a:r>
              <a:rPr lang="en-US" dirty="0"/>
              <a:t>First cells with the KLF1 gene knocked out must be obtained</a:t>
            </a:r>
          </a:p>
          <a:p>
            <a:r>
              <a:rPr lang="en-US" dirty="0"/>
              <a:t>These cells will come from embryonic mice</a:t>
            </a:r>
          </a:p>
        </p:txBody>
      </p:sp>
    </p:spTree>
    <p:extLst>
      <p:ext uri="{BB962C8B-B14F-4D97-AF65-F5344CB8AC3E}">
        <p14:creationId xmlns:p14="http://schemas.microsoft.com/office/powerpoint/2010/main" val="298887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9440"/>
            <a:ext cx="8596668" cy="1320800"/>
          </a:xfrm>
        </p:spPr>
        <p:txBody>
          <a:bodyPr/>
          <a:lstStyle/>
          <a:p>
            <a:r>
              <a:rPr lang="en-US" dirty="0"/>
              <a:t>Making the Knock Out Mice</a:t>
            </a:r>
          </a:p>
        </p:txBody>
      </p:sp>
      <p:sp>
        <p:nvSpPr>
          <p:cNvPr id="3" name="Content Placeholder 2"/>
          <p:cNvSpPr>
            <a:spLocks noGrp="1"/>
          </p:cNvSpPr>
          <p:nvPr>
            <p:ph sz="half" idx="1"/>
          </p:nvPr>
        </p:nvSpPr>
        <p:spPr>
          <a:xfrm>
            <a:off x="547890" y="1730207"/>
            <a:ext cx="4184035" cy="3880772"/>
          </a:xfrm>
        </p:spPr>
        <p:txBody>
          <a:bodyPr>
            <a:noAutofit/>
          </a:bodyPr>
          <a:lstStyle/>
          <a:p>
            <a:r>
              <a:rPr lang="en-US" dirty="0"/>
              <a:t>Mice heterozygous with the KLF1 KO phenotype already exist</a:t>
            </a:r>
          </a:p>
          <a:p>
            <a:r>
              <a:rPr lang="en-US" dirty="0"/>
              <a:t>They can be purchased from “Jackson Research Labs” </a:t>
            </a:r>
          </a:p>
        </p:txBody>
      </p:sp>
      <p:pic>
        <p:nvPicPr>
          <p:cNvPr id="5" name="Content Placeholder 4"/>
          <p:cNvPicPr>
            <a:picLocks noGrp="1" noChangeAspect="1"/>
          </p:cNvPicPr>
          <p:nvPr>
            <p:ph sz="half" idx="2"/>
          </p:nvPr>
        </p:nvPicPr>
        <p:blipFill>
          <a:blip r:embed="rId2"/>
          <a:stretch>
            <a:fillRect/>
          </a:stretch>
        </p:blipFill>
        <p:spPr>
          <a:xfrm>
            <a:off x="4602481" y="1806836"/>
            <a:ext cx="4693890" cy="3747834"/>
          </a:xfrm>
          <a:prstGeom prst="rect">
            <a:avLst/>
          </a:prstGeom>
        </p:spPr>
      </p:pic>
      <p:pic>
        <p:nvPicPr>
          <p:cNvPr id="6" name="Picture 5"/>
          <p:cNvPicPr>
            <a:picLocks noChangeAspect="1"/>
          </p:cNvPicPr>
          <p:nvPr/>
        </p:nvPicPr>
        <p:blipFill>
          <a:blip r:embed="rId3"/>
          <a:stretch>
            <a:fillRect/>
          </a:stretch>
        </p:blipFill>
        <p:spPr>
          <a:xfrm>
            <a:off x="1014010" y="3182550"/>
            <a:ext cx="2499306" cy="3675450"/>
          </a:xfrm>
          <a:prstGeom prst="rect">
            <a:avLst/>
          </a:prstGeom>
        </p:spPr>
      </p:pic>
      <p:sp>
        <p:nvSpPr>
          <p:cNvPr id="7" name="TextBox 6"/>
          <p:cNvSpPr txBox="1"/>
          <p:nvPr/>
        </p:nvSpPr>
        <p:spPr>
          <a:xfrm>
            <a:off x="5344998" y="6052008"/>
            <a:ext cx="2460396" cy="854080"/>
          </a:xfrm>
          <a:prstGeom prst="rect">
            <a:avLst/>
          </a:prstGeom>
          <a:noFill/>
        </p:spPr>
        <p:txBody>
          <a:bodyPr wrap="square" rtlCol="0">
            <a:spAutoFit/>
          </a:bodyPr>
          <a:lstStyle/>
          <a:p>
            <a:r>
              <a:rPr lang="en-US" sz="1050" u="sng" dirty="0">
                <a:hlinkClick r:id="rId4"/>
              </a:rPr>
              <a:t>http://paperv.com/story/2415/gene-targeted-mouse-model-tool-creator-creative-animodel/</a:t>
            </a:r>
            <a:endParaRPr lang="en-US" sz="1050" u="sng" dirty="0"/>
          </a:p>
          <a:p>
            <a:endParaRPr lang="en-US" dirty="0"/>
          </a:p>
        </p:txBody>
      </p:sp>
      <p:sp>
        <p:nvSpPr>
          <p:cNvPr id="4" name="TextBox 3"/>
          <p:cNvSpPr txBox="1"/>
          <p:nvPr/>
        </p:nvSpPr>
        <p:spPr>
          <a:xfrm>
            <a:off x="3605636" y="6164665"/>
            <a:ext cx="1536569" cy="738664"/>
          </a:xfrm>
          <a:prstGeom prst="rect">
            <a:avLst/>
          </a:prstGeom>
          <a:noFill/>
        </p:spPr>
        <p:txBody>
          <a:bodyPr wrap="square" rtlCol="0">
            <a:spAutoFit/>
          </a:bodyPr>
          <a:lstStyle/>
          <a:p>
            <a:r>
              <a:rPr lang="en-US" sz="1050" dirty="0">
                <a:hlinkClick r:id="rId5"/>
              </a:rPr>
              <a:t>https://www.flickr.com/photos/cameliatwu/3942602723/</a:t>
            </a:r>
            <a:endParaRPr lang="en-US" sz="1050" dirty="0"/>
          </a:p>
          <a:p>
            <a:endParaRPr lang="en-US" sz="1050" dirty="0"/>
          </a:p>
        </p:txBody>
      </p:sp>
    </p:spTree>
    <p:extLst>
      <p:ext uri="{BB962C8B-B14F-4D97-AF65-F5344CB8AC3E}">
        <p14:creationId xmlns:p14="http://schemas.microsoft.com/office/powerpoint/2010/main" val="417516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MeDIP</a:t>
            </a:r>
            <a:r>
              <a:rPr lang="en-US" dirty="0"/>
              <a:t>-chip</a:t>
            </a:r>
          </a:p>
        </p:txBody>
      </p:sp>
      <p:sp>
        <p:nvSpPr>
          <p:cNvPr id="3" name="Content Placeholder 2"/>
          <p:cNvSpPr>
            <a:spLocks noGrp="1"/>
          </p:cNvSpPr>
          <p:nvPr>
            <p:ph idx="1"/>
          </p:nvPr>
        </p:nvSpPr>
        <p:spPr/>
        <p:txBody>
          <a:bodyPr/>
          <a:lstStyle/>
          <a:p>
            <a:r>
              <a:rPr lang="en-US" dirty="0"/>
              <a:t>Methylated DNA immunoprecipitation</a:t>
            </a:r>
          </a:p>
          <a:p>
            <a:r>
              <a:rPr lang="en-US" dirty="0"/>
              <a:t>Genome-wide analysis</a:t>
            </a:r>
          </a:p>
          <a:p>
            <a:r>
              <a:rPr lang="en-US" dirty="0"/>
              <a:t>Preformed on mice liver cells</a:t>
            </a:r>
          </a:p>
          <a:p>
            <a:pPr marL="0" indent="0">
              <a:buNone/>
            </a:pPr>
            <a:endParaRPr lang="en-US" dirty="0"/>
          </a:p>
        </p:txBody>
      </p:sp>
    </p:spTree>
    <p:extLst>
      <p:ext uri="{BB962C8B-B14F-4D97-AF65-F5344CB8AC3E}">
        <p14:creationId xmlns:p14="http://schemas.microsoft.com/office/powerpoint/2010/main" val="290212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MeDIP</a:t>
            </a:r>
            <a:r>
              <a:rPr lang="en-US" dirty="0"/>
              <a:t>-chip</a:t>
            </a:r>
          </a:p>
        </p:txBody>
      </p:sp>
      <p:sp>
        <p:nvSpPr>
          <p:cNvPr id="3" name="Content Placeholder 2"/>
          <p:cNvSpPr>
            <a:spLocks noGrp="1"/>
          </p:cNvSpPr>
          <p:nvPr>
            <p:ph idx="1"/>
          </p:nvPr>
        </p:nvSpPr>
        <p:spPr>
          <a:xfrm>
            <a:off x="677334" y="2160588"/>
            <a:ext cx="8596668" cy="771147"/>
          </a:xfrm>
        </p:spPr>
        <p:txBody>
          <a:bodyPr/>
          <a:lstStyle/>
          <a:p>
            <a:r>
              <a:rPr lang="en-US" dirty="0"/>
              <a:t>First step is to shared the DNA by sonication </a:t>
            </a:r>
          </a:p>
          <a:p>
            <a:r>
              <a:rPr lang="en-US" dirty="0"/>
              <a:t>Then Denatured by heat</a:t>
            </a:r>
          </a:p>
        </p:txBody>
      </p:sp>
      <p:pic>
        <p:nvPicPr>
          <p:cNvPr id="4" name="Picture 3"/>
          <p:cNvPicPr>
            <a:picLocks noChangeAspect="1"/>
          </p:cNvPicPr>
          <p:nvPr/>
        </p:nvPicPr>
        <p:blipFill>
          <a:blip r:embed="rId2"/>
          <a:stretch>
            <a:fillRect/>
          </a:stretch>
        </p:blipFill>
        <p:spPr>
          <a:xfrm>
            <a:off x="4523183" y="2546162"/>
            <a:ext cx="4385148" cy="4230312"/>
          </a:xfrm>
          <a:prstGeom prst="rect">
            <a:avLst/>
          </a:prstGeom>
        </p:spPr>
      </p:pic>
    </p:spTree>
    <p:extLst>
      <p:ext uri="{BB962C8B-B14F-4D97-AF65-F5344CB8AC3E}">
        <p14:creationId xmlns:p14="http://schemas.microsoft.com/office/powerpoint/2010/main" val="12537045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245</TotalTime>
  <Words>704</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 3</vt:lpstr>
      <vt:lpstr>Facet</vt:lpstr>
      <vt:lpstr> Epigenetic Affects of the Krüppel-Like Transcription Factor 1 on DNA Methylation </vt:lpstr>
      <vt:lpstr>How are red blood cells made?</vt:lpstr>
      <vt:lpstr>What is KLF1</vt:lpstr>
      <vt:lpstr>What is KLF1?</vt:lpstr>
      <vt:lpstr>What is KLF1?</vt:lpstr>
      <vt:lpstr>Knocking out the Gene</vt:lpstr>
      <vt:lpstr>Making the Knock Out Mice</vt:lpstr>
      <vt:lpstr>MeDIP-chip</vt:lpstr>
      <vt:lpstr>MeDIP-chip</vt:lpstr>
      <vt:lpstr>MeDIP-chip</vt:lpstr>
      <vt:lpstr>MeDIP-chip</vt:lpstr>
      <vt:lpstr>CpG Island Microarray</vt:lpstr>
      <vt:lpstr>CpG Island Microarray</vt:lpstr>
      <vt:lpstr>Discussion</vt:lpstr>
      <vt:lpstr>Questions?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Epigenetic Affects of the Krüppel-Like Transcription Factor 1 on DNA Methylation </dc:title>
  <dc:creator>steven jermstad</dc:creator>
  <cp:lastModifiedBy>steven jermstad</cp:lastModifiedBy>
  <cp:revision>24</cp:revision>
  <dcterms:created xsi:type="dcterms:W3CDTF">2016-05-10T01:39:32Z</dcterms:created>
  <dcterms:modified xsi:type="dcterms:W3CDTF">2016-05-10T05:46:24Z</dcterms:modified>
</cp:coreProperties>
</file>