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59" r:id="rId5"/>
    <p:sldId id="265" r:id="rId6"/>
    <p:sldId id="278" r:id="rId7"/>
    <p:sldId id="277" r:id="rId8"/>
    <p:sldId id="271" r:id="rId9"/>
    <p:sldId id="270" r:id="rId10"/>
    <p:sldId id="269" r:id="rId11"/>
    <p:sldId id="268" r:id="rId12"/>
    <p:sldId id="276" r:id="rId13"/>
    <p:sldId id="264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6163" autoAdjust="0"/>
  </p:normalViewPr>
  <p:slideViewPr>
    <p:cSldViewPr>
      <p:cViewPr varScale="1">
        <p:scale>
          <a:sx n="114" d="100"/>
          <a:sy n="114" d="100"/>
        </p:scale>
        <p:origin x="186" y="108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5/9/2016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5/9/2016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8551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416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855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57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563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59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744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957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76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549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471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2412" y="609600"/>
            <a:ext cx="457199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Spring 2016 BNFO 300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79412" y="1371600"/>
            <a:ext cx="11809413" cy="32004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PTK7 protein domains involvement in PCP regulation of axon  pathfinding of CoPA neurons in Zebrafish.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Damien Islek:</a:t>
            </a:r>
          </a:p>
        </p:txBody>
      </p:sp>
    </p:spTree>
    <p:extLst>
      <p:ext uri="{BB962C8B-B14F-4D97-AF65-F5344CB8AC3E}">
        <p14:creationId xmlns:p14="http://schemas.microsoft.com/office/powerpoint/2010/main" val="5753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traight Connector 101"/>
          <p:cNvCxnSpPr/>
          <p:nvPr/>
        </p:nvCxnSpPr>
        <p:spPr>
          <a:xfrm>
            <a:off x="2284412" y="5617984"/>
            <a:ext cx="9296400" cy="0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284412" y="2294213"/>
            <a:ext cx="9296400" cy="0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3812" y="228600"/>
            <a:ext cx="5410198" cy="685800"/>
          </a:xfrm>
        </p:spPr>
        <p:txBody>
          <a:bodyPr/>
          <a:lstStyle/>
          <a:p>
            <a:r>
              <a:rPr lang="en-US" dirty="0"/>
              <a:t>Plasmids:</a:t>
            </a:r>
          </a:p>
        </p:txBody>
      </p:sp>
      <p:sp>
        <p:nvSpPr>
          <p:cNvPr id="4" name="Rectangle 3"/>
          <p:cNvSpPr/>
          <p:nvPr/>
        </p:nvSpPr>
        <p:spPr>
          <a:xfrm>
            <a:off x="2921452" y="1989413"/>
            <a:ext cx="1219200" cy="6096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07932" y="1989413"/>
            <a:ext cx="1219200" cy="6096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64313" y="1924718"/>
            <a:ext cx="1752599" cy="752165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65532" y="2000299"/>
            <a:ext cx="976880" cy="6096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675812" y="2000299"/>
            <a:ext cx="1219200" cy="6096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33326" y="2081847"/>
            <a:ext cx="7620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Tol2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32366" y="2112784"/>
            <a:ext cx="1219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HSP-70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4313" y="1919753"/>
            <a:ext cx="200988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Ptk7 cDNA-M Cherry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04212" y="2112784"/>
            <a:ext cx="914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/>
              <a:t>pA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817497" y="2081847"/>
            <a:ext cx="92511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Tol2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2284412" y="3404078"/>
            <a:ext cx="9296400" cy="0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921452" y="3099278"/>
            <a:ext cx="1219200" cy="6096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507932" y="3099278"/>
            <a:ext cx="1219200" cy="6096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78310" y="3048667"/>
            <a:ext cx="1752599" cy="721277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165532" y="3110164"/>
            <a:ext cx="976880" cy="6096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9675812" y="3110164"/>
            <a:ext cx="1219200" cy="6096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133326" y="3191712"/>
            <a:ext cx="7620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Tol2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4532366" y="3222649"/>
            <a:ext cx="1219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HSP-70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78310" y="3046901"/>
            <a:ext cx="207112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Ptk7ΔICD-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 Cherry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304212" y="3222649"/>
            <a:ext cx="914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/>
              <a:t>pA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9817497" y="3191712"/>
            <a:ext cx="92511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Tol2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2284412" y="4555766"/>
            <a:ext cx="9296400" cy="0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2921452" y="4250966"/>
            <a:ext cx="1219200" cy="6096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507932" y="4250966"/>
            <a:ext cx="1219200" cy="6096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078310" y="4202076"/>
            <a:ext cx="1752599" cy="776707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8165532" y="4261852"/>
            <a:ext cx="976880" cy="6096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9675812" y="4261852"/>
            <a:ext cx="1219200" cy="6096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532366" y="4374337"/>
            <a:ext cx="1219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HSP-70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125485" y="4256646"/>
            <a:ext cx="207112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Ptk7ΔECD –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 Cherry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304212" y="4374337"/>
            <a:ext cx="914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/>
              <a:t>pA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9817497" y="4343400"/>
            <a:ext cx="92511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Tol2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133326" y="4343400"/>
            <a:ext cx="762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Tol2</a:t>
            </a:r>
          </a:p>
        </p:txBody>
      </p:sp>
      <p:sp>
        <p:nvSpPr>
          <p:cNvPr id="92" name="Rectangle 91"/>
          <p:cNvSpPr/>
          <p:nvPr/>
        </p:nvSpPr>
        <p:spPr>
          <a:xfrm>
            <a:off x="2905350" y="5299334"/>
            <a:ext cx="1219200" cy="6096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4491830" y="5299334"/>
            <a:ext cx="1219200" cy="6096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6078310" y="5272697"/>
            <a:ext cx="1752599" cy="857773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8149430" y="5310220"/>
            <a:ext cx="976880" cy="6096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9659710" y="5310220"/>
            <a:ext cx="1219200" cy="6096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4516264" y="5422705"/>
            <a:ext cx="1219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HSP-70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018066" y="5306302"/>
            <a:ext cx="207112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Ptk7EgfrTM –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 Cherry 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288110" y="5422705"/>
            <a:ext cx="914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/>
              <a:t>pA</a:t>
            </a:r>
            <a:endParaRPr lang="en-US" sz="2400" dirty="0"/>
          </a:p>
        </p:txBody>
      </p:sp>
      <p:sp>
        <p:nvSpPr>
          <p:cNvPr id="100" name="TextBox 99"/>
          <p:cNvSpPr txBox="1"/>
          <p:nvPr/>
        </p:nvSpPr>
        <p:spPr>
          <a:xfrm>
            <a:off x="9801395" y="5391768"/>
            <a:ext cx="92511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Tol2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117224" y="5391768"/>
            <a:ext cx="762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Tol2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31359" y="1600200"/>
            <a:ext cx="21829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Full Length PTK7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Deleted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Intracellular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Domain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Deleted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Extracellular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Domain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Substituted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Trans-membrane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Domain</a:t>
            </a:r>
          </a:p>
        </p:txBody>
      </p:sp>
    </p:spTree>
    <p:extLst>
      <p:ext uri="{BB962C8B-B14F-4D97-AF65-F5344CB8AC3E}">
        <p14:creationId xmlns:p14="http://schemas.microsoft.com/office/powerpoint/2010/main" val="121290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602163" y="597227"/>
            <a:ext cx="613833" cy="592666"/>
          </a:xfrm>
          <a:prstGeom prst="ellipse">
            <a:avLst/>
          </a:prstGeom>
          <a:solidFill>
            <a:srgbClr val="0088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369078" y="904144"/>
            <a:ext cx="2554876" cy="2213379"/>
          </a:xfrm>
          <a:custGeom>
            <a:avLst/>
            <a:gdLst>
              <a:gd name="connsiteX0" fmla="*/ 2529417 w 2554876"/>
              <a:gd name="connsiteY0" fmla="*/ 254000 h 2213379"/>
              <a:gd name="connsiteX1" fmla="*/ 2529417 w 2554876"/>
              <a:gd name="connsiteY1" fmla="*/ 2000250 h 2213379"/>
              <a:gd name="connsiteX2" fmla="*/ 2264834 w 2554876"/>
              <a:gd name="connsiteY2" fmla="*/ 2116667 h 2213379"/>
              <a:gd name="connsiteX3" fmla="*/ 910167 w 2554876"/>
              <a:gd name="connsiteY3" fmla="*/ 1386417 h 2213379"/>
              <a:gd name="connsiteX4" fmla="*/ 666750 w 2554876"/>
              <a:gd name="connsiteY4" fmla="*/ 783167 h 2213379"/>
              <a:gd name="connsiteX5" fmla="*/ 529167 w 2554876"/>
              <a:gd name="connsiteY5" fmla="*/ 560917 h 2213379"/>
              <a:gd name="connsiteX6" fmla="*/ 391584 w 2554876"/>
              <a:gd name="connsiteY6" fmla="*/ 264584 h 2213379"/>
              <a:gd name="connsiteX7" fmla="*/ 222250 w 2554876"/>
              <a:gd name="connsiteY7" fmla="*/ 201084 h 2213379"/>
              <a:gd name="connsiteX8" fmla="*/ 0 w 2554876"/>
              <a:gd name="connsiteY8" fmla="*/ 0 h 221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4876" h="2213379">
                <a:moveTo>
                  <a:pt x="2529417" y="254000"/>
                </a:moveTo>
                <a:cubicBezTo>
                  <a:pt x="2551465" y="971903"/>
                  <a:pt x="2573514" y="1689806"/>
                  <a:pt x="2529417" y="2000250"/>
                </a:cubicBezTo>
                <a:cubicBezTo>
                  <a:pt x="2485320" y="2310694"/>
                  <a:pt x="2534709" y="2218972"/>
                  <a:pt x="2264834" y="2116667"/>
                </a:cubicBezTo>
                <a:cubicBezTo>
                  <a:pt x="1994959" y="2014362"/>
                  <a:pt x="1176514" y="1608667"/>
                  <a:pt x="910167" y="1386417"/>
                </a:cubicBezTo>
                <a:cubicBezTo>
                  <a:pt x="643820" y="1164167"/>
                  <a:pt x="730250" y="920750"/>
                  <a:pt x="666750" y="783167"/>
                </a:cubicBezTo>
                <a:cubicBezTo>
                  <a:pt x="603250" y="645584"/>
                  <a:pt x="575028" y="647347"/>
                  <a:pt x="529167" y="560917"/>
                </a:cubicBezTo>
                <a:cubicBezTo>
                  <a:pt x="483306" y="474487"/>
                  <a:pt x="442737" y="324556"/>
                  <a:pt x="391584" y="264584"/>
                </a:cubicBezTo>
                <a:cubicBezTo>
                  <a:pt x="340431" y="204612"/>
                  <a:pt x="287514" y="245181"/>
                  <a:pt x="222250" y="201084"/>
                </a:cubicBezTo>
                <a:cubicBezTo>
                  <a:pt x="156986" y="156987"/>
                  <a:pt x="0" y="0"/>
                  <a:pt x="0" y="0"/>
                </a:cubicBezTo>
              </a:path>
            </a:pathLst>
          </a:custGeom>
          <a:noFill/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77480" y="607810"/>
            <a:ext cx="613833" cy="592666"/>
          </a:xfrm>
          <a:prstGeom prst="ellipse">
            <a:avLst/>
          </a:prstGeom>
          <a:solidFill>
            <a:srgbClr val="0088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1559" y="3712961"/>
            <a:ext cx="613833" cy="592666"/>
          </a:xfrm>
          <a:prstGeom prst="ellipse">
            <a:avLst/>
          </a:prstGeom>
          <a:solidFill>
            <a:srgbClr val="0088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46876" y="3723544"/>
            <a:ext cx="613833" cy="592666"/>
          </a:xfrm>
          <a:prstGeom prst="ellipse">
            <a:avLst/>
          </a:prstGeom>
          <a:solidFill>
            <a:srgbClr val="00882B"/>
          </a:solidFill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369078" y="4030460"/>
            <a:ext cx="2554876" cy="2213379"/>
          </a:xfrm>
          <a:custGeom>
            <a:avLst/>
            <a:gdLst>
              <a:gd name="connsiteX0" fmla="*/ 2529417 w 2554876"/>
              <a:gd name="connsiteY0" fmla="*/ 254000 h 2213379"/>
              <a:gd name="connsiteX1" fmla="*/ 2529417 w 2554876"/>
              <a:gd name="connsiteY1" fmla="*/ 2000250 h 2213379"/>
              <a:gd name="connsiteX2" fmla="*/ 2264834 w 2554876"/>
              <a:gd name="connsiteY2" fmla="*/ 2116667 h 2213379"/>
              <a:gd name="connsiteX3" fmla="*/ 910167 w 2554876"/>
              <a:gd name="connsiteY3" fmla="*/ 1386417 h 2213379"/>
              <a:gd name="connsiteX4" fmla="*/ 666750 w 2554876"/>
              <a:gd name="connsiteY4" fmla="*/ 783167 h 2213379"/>
              <a:gd name="connsiteX5" fmla="*/ 529167 w 2554876"/>
              <a:gd name="connsiteY5" fmla="*/ 560917 h 2213379"/>
              <a:gd name="connsiteX6" fmla="*/ 391584 w 2554876"/>
              <a:gd name="connsiteY6" fmla="*/ 264584 h 2213379"/>
              <a:gd name="connsiteX7" fmla="*/ 222250 w 2554876"/>
              <a:gd name="connsiteY7" fmla="*/ 201084 h 2213379"/>
              <a:gd name="connsiteX8" fmla="*/ 0 w 2554876"/>
              <a:gd name="connsiteY8" fmla="*/ 0 h 221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4876" h="2213379">
                <a:moveTo>
                  <a:pt x="2529417" y="254000"/>
                </a:moveTo>
                <a:cubicBezTo>
                  <a:pt x="2551465" y="971903"/>
                  <a:pt x="2573514" y="1689806"/>
                  <a:pt x="2529417" y="2000250"/>
                </a:cubicBezTo>
                <a:cubicBezTo>
                  <a:pt x="2485320" y="2310694"/>
                  <a:pt x="2534709" y="2218972"/>
                  <a:pt x="2264834" y="2116667"/>
                </a:cubicBezTo>
                <a:cubicBezTo>
                  <a:pt x="1994959" y="2014362"/>
                  <a:pt x="1176514" y="1608667"/>
                  <a:pt x="910167" y="1386417"/>
                </a:cubicBezTo>
                <a:cubicBezTo>
                  <a:pt x="643820" y="1164167"/>
                  <a:pt x="730250" y="920750"/>
                  <a:pt x="666750" y="783167"/>
                </a:cubicBezTo>
                <a:cubicBezTo>
                  <a:pt x="603250" y="645584"/>
                  <a:pt x="575028" y="647347"/>
                  <a:pt x="529167" y="560917"/>
                </a:cubicBezTo>
                <a:cubicBezTo>
                  <a:pt x="483306" y="474487"/>
                  <a:pt x="442737" y="324556"/>
                  <a:pt x="391584" y="264584"/>
                </a:cubicBezTo>
                <a:cubicBezTo>
                  <a:pt x="340431" y="204612"/>
                  <a:pt x="287514" y="245181"/>
                  <a:pt x="222250" y="201084"/>
                </a:cubicBezTo>
                <a:cubicBezTo>
                  <a:pt x="156986" y="156987"/>
                  <a:pt x="0" y="0"/>
                  <a:pt x="0" y="0"/>
                </a:cubicBezTo>
              </a:path>
            </a:pathLst>
          </a:custGeom>
          <a:noFill/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798916" y="4104544"/>
            <a:ext cx="2554876" cy="2213379"/>
          </a:xfrm>
          <a:custGeom>
            <a:avLst/>
            <a:gdLst>
              <a:gd name="connsiteX0" fmla="*/ 2529417 w 2554876"/>
              <a:gd name="connsiteY0" fmla="*/ 254000 h 2213379"/>
              <a:gd name="connsiteX1" fmla="*/ 2529417 w 2554876"/>
              <a:gd name="connsiteY1" fmla="*/ 2000250 h 2213379"/>
              <a:gd name="connsiteX2" fmla="*/ 2264834 w 2554876"/>
              <a:gd name="connsiteY2" fmla="*/ 2116667 h 2213379"/>
              <a:gd name="connsiteX3" fmla="*/ 910167 w 2554876"/>
              <a:gd name="connsiteY3" fmla="*/ 1386417 h 2213379"/>
              <a:gd name="connsiteX4" fmla="*/ 666750 w 2554876"/>
              <a:gd name="connsiteY4" fmla="*/ 783167 h 2213379"/>
              <a:gd name="connsiteX5" fmla="*/ 529167 w 2554876"/>
              <a:gd name="connsiteY5" fmla="*/ 560917 h 2213379"/>
              <a:gd name="connsiteX6" fmla="*/ 391584 w 2554876"/>
              <a:gd name="connsiteY6" fmla="*/ 264584 h 2213379"/>
              <a:gd name="connsiteX7" fmla="*/ 222250 w 2554876"/>
              <a:gd name="connsiteY7" fmla="*/ 201084 h 2213379"/>
              <a:gd name="connsiteX8" fmla="*/ 0 w 2554876"/>
              <a:gd name="connsiteY8" fmla="*/ 0 h 221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4876" h="2213379">
                <a:moveTo>
                  <a:pt x="2529417" y="254000"/>
                </a:moveTo>
                <a:cubicBezTo>
                  <a:pt x="2551465" y="971903"/>
                  <a:pt x="2573514" y="1689806"/>
                  <a:pt x="2529417" y="2000250"/>
                </a:cubicBezTo>
                <a:cubicBezTo>
                  <a:pt x="2485320" y="2310694"/>
                  <a:pt x="2534709" y="2218972"/>
                  <a:pt x="2264834" y="2116667"/>
                </a:cubicBezTo>
                <a:cubicBezTo>
                  <a:pt x="1994959" y="2014362"/>
                  <a:pt x="1176514" y="1608667"/>
                  <a:pt x="910167" y="1386417"/>
                </a:cubicBezTo>
                <a:cubicBezTo>
                  <a:pt x="643820" y="1164167"/>
                  <a:pt x="730250" y="920750"/>
                  <a:pt x="666750" y="783167"/>
                </a:cubicBezTo>
                <a:cubicBezTo>
                  <a:pt x="603250" y="645584"/>
                  <a:pt x="575028" y="647347"/>
                  <a:pt x="529167" y="560917"/>
                </a:cubicBezTo>
                <a:cubicBezTo>
                  <a:pt x="483306" y="474487"/>
                  <a:pt x="442737" y="324556"/>
                  <a:pt x="391584" y="264584"/>
                </a:cubicBezTo>
                <a:cubicBezTo>
                  <a:pt x="340431" y="204612"/>
                  <a:pt x="287514" y="245181"/>
                  <a:pt x="222250" y="201084"/>
                </a:cubicBezTo>
                <a:cubicBezTo>
                  <a:pt x="156986" y="156987"/>
                  <a:pt x="0" y="0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H="1">
            <a:off x="6353792" y="904144"/>
            <a:ext cx="2554876" cy="2213379"/>
          </a:xfrm>
          <a:custGeom>
            <a:avLst/>
            <a:gdLst>
              <a:gd name="connsiteX0" fmla="*/ 2529417 w 2554876"/>
              <a:gd name="connsiteY0" fmla="*/ 254000 h 2213379"/>
              <a:gd name="connsiteX1" fmla="*/ 2529417 w 2554876"/>
              <a:gd name="connsiteY1" fmla="*/ 2000250 h 2213379"/>
              <a:gd name="connsiteX2" fmla="*/ 2264834 w 2554876"/>
              <a:gd name="connsiteY2" fmla="*/ 2116667 h 2213379"/>
              <a:gd name="connsiteX3" fmla="*/ 910167 w 2554876"/>
              <a:gd name="connsiteY3" fmla="*/ 1386417 h 2213379"/>
              <a:gd name="connsiteX4" fmla="*/ 666750 w 2554876"/>
              <a:gd name="connsiteY4" fmla="*/ 783167 h 2213379"/>
              <a:gd name="connsiteX5" fmla="*/ 529167 w 2554876"/>
              <a:gd name="connsiteY5" fmla="*/ 560917 h 2213379"/>
              <a:gd name="connsiteX6" fmla="*/ 391584 w 2554876"/>
              <a:gd name="connsiteY6" fmla="*/ 264584 h 2213379"/>
              <a:gd name="connsiteX7" fmla="*/ 222250 w 2554876"/>
              <a:gd name="connsiteY7" fmla="*/ 201084 h 2213379"/>
              <a:gd name="connsiteX8" fmla="*/ 0 w 2554876"/>
              <a:gd name="connsiteY8" fmla="*/ 0 h 221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4876" h="2213379">
                <a:moveTo>
                  <a:pt x="2529417" y="254000"/>
                </a:moveTo>
                <a:cubicBezTo>
                  <a:pt x="2551465" y="971903"/>
                  <a:pt x="2573514" y="1689806"/>
                  <a:pt x="2529417" y="2000250"/>
                </a:cubicBezTo>
                <a:cubicBezTo>
                  <a:pt x="2485320" y="2310694"/>
                  <a:pt x="2534709" y="2218972"/>
                  <a:pt x="2264834" y="2116667"/>
                </a:cubicBezTo>
                <a:cubicBezTo>
                  <a:pt x="1994959" y="2014362"/>
                  <a:pt x="1176514" y="1608667"/>
                  <a:pt x="910167" y="1386417"/>
                </a:cubicBezTo>
                <a:cubicBezTo>
                  <a:pt x="643820" y="1164167"/>
                  <a:pt x="730250" y="920750"/>
                  <a:pt x="666750" y="783167"/>
                </a:cubicBezTo>
                <a:cubicBezTo>
                  <a:pt x="603250" y="645584"/>
                  <a:pt x="575028" y="647347"/>
                  <a:pt x="529167" y="560917"/>
                </a:cubicBezTo>
                <a:cubicBezTo>
                  <a:pt x="483306" y="474487"/>
                  <a:pt x="442737" y="324556"/>
                  <a:pt x="391584" y="264584"/>
                </a:cubicBezTo>
                <a:cubicBezTo>
                  <a:pt x="340431" y="204612"/>
                  <a:pt x="287514" y="245181"/>
                  <a:pt x="222250" y="201084"/>
                </a:cubicBezTo>
                <a:cubicBezTo>
                  <a:pt x="156986" y="156987"/>
                  <a:pt x="0" y="0"/>
                  <a:pt x="0" y="0"/>
                </a:cubicBezTo>
              </a:path>
            </a:pathLst>
          </a:custGeom>
          <a:noFill/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322079" y="597228"/>
            <a:ext cx="149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Ptk7 mutant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22079" y="3661127"/>
            <a:ext cx="3079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Ptk7 mutant   </a:t>
            </a:r>
          </a:p>
          <a:p>
            <a:r>
              <a:rPr lang="en-US" dirty="0"/>
              <a:t>                      +</a:t>
            </a:r>
          </a:p>
          <a:p>
            <a:r>
              <a:rPr lang="en-US" dirty="0"/>
              <a:t> hsp70:  ptk7</a:t>
            </a:r>
            <a:r>
              <a:rPr lang="en-US" baseline="30000" dirty="0"/>
              <a:t>FL</a:t>
            </a:r>
            <a:r>
              <a:rPr lang="en-US" dirty="0"/>
              <a:t>-mCherry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2980" y="172495"/>
            <a:ext cx="38862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Prediction:</a:t>
            </a:r>
          </a:p>
        </p:txBody>
      </p:sp>
    </p:spTree>
    <p:extLst>
      <p:ext uri="{BB962C8B-B14F-4D97-AF65-F5344CB8AC3E}">
        <p14:creationId xmlns:p14="http://schemas.microsoft.com/office/powerpoint/2010/main" val="427270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Comments </a:t>
            </a:r>
          </a:p>
        </p:txBody>
      </p:sp>
    </p:spTree>
    <p:extLst>
      <p:ext uri="{BB962C8B-B14F-4D97-AF65-F5344CB8AC3E}">
        <p14:creationId xmlns:p14="http://schemas.microsoft.com/office/powerpoint/2010/main" val="3752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The Human Brain: What makes us tick?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256212" y="2286000"/>
            <a:ext cx="4419598" cy="4267200"/>
          </a:xfrm>
        </p:spPr>
        <p:txBody>
          <a:bodyPr/>
          <a:lstStyle/>
          <a:p>
            <a:r>
              <a:rPr lang="en-US" dirty="0"/>
              <a:t>Understanding how the human nervous system makes connections during development is crucial to understanding the way the brain works and how we perceive external stimuli. </a:t>
            </a:r>
          </a:p>
        </p:txBody>
      </p:sp>
      <p:pic>
        <p:nvPicPr>
          <p:cNvPr id="1026" name="Picture 2" descr="http://www.inmonova.com/blog/wp-content/uploads/2013/08/real-estate-nova-notice-br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2" y="1752600"/>
            <a:ext cx="3567113" cy="356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9012" y="5562600"/>
            <a:ext cx="449580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</a:rPr>
              <a:t>http://www.inmonova.com/blog/development-of-human-brain-from-stem-cells/</a:t>
            </a:r>
          </a:p>
        </p:txBody>
      </p:sp>
    </p:spTree>
    <p:extLst>
      <p:ext uri="{BB962C8B-B14F-4D97-AF65-F5344CB8AC3E}">
        <p14:creationId xmlns:p14="http://schemas.microsoft.com/office/powerpoint/2010/main" val="110529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CoPA neuron in zebrafish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Wild Type 100% of CoPA axons travel anterior after crossing the midline.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Axon migration is dependent on </a:t>
            </a:r>
            <a:r>
              <a:rPr lang="en-US" sz="2400" dirty="0" err="1"/>
              <a:t>Wnt</a:t>
            </a:r>
            <a:r>
              <a:rPr lang="en-US" sz="2400" dirty="0"/>
              <a:t> mediated PCP pathway (Hayes et al 2013).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Zebrafish primary commissural ascending neurons (CoPA)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2" y="1729550"/>
            <a:ext cx="4115157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Wnt</a:t>
            </a:r>
            <a:r>
              <a:rPr lang="en-US" dirty="0"/>
              <a:t> mediated Planar Cell Polarity Pathway: Core Proteins</a:t>
            </a:r>
          </a:p>
        </p:txBody>
      </p:sp>
      <p:pic>
        <p:nvPicPr>
          <p:cNvPr id="5122" name="Picture 2" descr="https://upload.wikimedia.org/wikipedia/commons/thumb/b/b7/Wnt_signaling_in_biological_signal_transduction.svg/2000px-Wnt_signaling_in_biological_signal_transduction.sv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8" r="28214" b="1124"/>
          <a:stretch/>
        </p:blipFill>
        <p:spPr bwMode="auto">
          <a:xfrm>
            <a:off x="379412" y="1600200"/>
            <a:ext cx="283464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7012" y="1828800"/>
            <a:ext cx="6248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Main action in this pathway is </a:t>
            </a:r>
            <a:r>
              <a:rPr lang="en-US" sz="2400" dirty="0" err="1">
                <a:solidFill>
                  <a:schemeClr val="bg1"/>
                </a:solidFill>
              </a:rPr>
              <a:t>Wnt</a:t>
            </a:r>
            <a:r>
              <a:rPr lang="en-US" sz="2400" dirty="0">
                <a:solidFill>
                  <a:schemeClr val="bg1"/>
                </a:solidFill>
              </a:rPr>
              <a:t> binding to Frizzled.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 Lu et al. PTK-7 was found to be a novel regulator of this pathway in mice.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Hayes et al reported in 2013 that mutant ptk7 zebrafish expressed similar defects as PCP core protein (</a:t>
            </a:r>
            <a:r>
              <a:rPr lang="en-US" sz="2400" dirty="0" err="1">
                <a:solidFill>
                  <a:schemeClr val="bg1"/>
                </a:solidFill>
              </a:rPr>
              <a:t>Fz</a:t>
            </a:r>
            <a:r>
              <a:rPr lang="en-US" sz="2400" dirty="0">
                <a:solidFill>
                  <a:schemeClr val="bg1"/>
                </a:solidFill>
              </a:rPr>
              <a:t>/</a:t>
            </a:r>
            <a:r>
              <a:rPr lang="en-US" sz="2400" dirty="0" err="1">
                <a:solidFill>
                  <a:schemeClr val="bg1"/>
                </a:solidFill>
              </a:rPr>
              <a:t>Vang</a:t>
            </a:r>
            <a:r>
              <a:rPr lang="en-US" sz="2400" dirty="0">
                <a:solidFill>
                  <a:schemeClr val="bg1"/>
                </a:solidFill>
              </a:rPr>
              <a:t>) gene mutants. 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4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Which domain of PTK7 is involved in regulating the PCP pathway  which mediates CoPA neuron axon pathfinding in zebrafish?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Question	</a:t>
            </a:r>
          </a:p>
        </p:txBody>
      </p:sp>
    </p:spTree>
    <p:extLst>
      <p:ext uri="{BB962C8B-B14F-4D97-AF65-F5344CB8AC3E}">
        <p14:creationId xmlns:p14="http://schemas.microsoft.com/office/powerpoint/2010/main" val="311884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1812" y="1524000"/>
            <a:ext cx="9144000" cy="4267200"/>
          </a:xfrm>
        </p:spPr>
        <p:txBody>
          <a:bodyPr/>
          <a:lstStyle/>
          <a:p>
            <a:r>
              <a:rPr lang="en-US" dirty="0"/>
              <a:t>What domains of PTK7 are important for regulating the direction of axon growth in zebrafish CoPA neurons.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Experiment: PTK7 Rescue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4841" y="2216850"/>
            <a:ext cx="17526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Start with zebrafish mutant TBX16. Express GFP in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Copa neurons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053918" y="2929930"/>
            <a:ext cx="1363843" cy="1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07729" y="4332035"/>
            <a:ext cx="18288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Microinject plasmid and mRNA of Tol2 transposon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134418" y="4876800"/>
            <a:ext cx="1236340" cy="15870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49626" y="4721854"/>
            <a:ext cx="19812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Grow zebrafish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122054" y="4876800"/>
            <a:ext cx="1227572" cy="1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2448" y="4049696"/>
            <a:ext cx="2057400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Observe direction of axon migration of neurons which express GFP and M-Cherry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213" y="3464541"/>
            <a:ext cx="3529470" cy="315460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63070" y="2375012"/>
            <a:ext cx="280768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Use Zinc-Finger </a:t>
            </a:r>
            <a:r>
              <a:rPr lang="en-US" dirty="0" err="1">
                <a:solidFill>
                  <a:schemeClr val="bg1"/>
                </a:solidFill>
              </a:rPr>
              <a:t>Nucelase</a:t>
            </a:r>
            <a:r>
              <a:rPr lang="en-US" dirty="0">
                <a:solidFill>
                  <a:schemeClr val="bg1"/>
                </a:solidFill>
              </a:rPr>
              <a:t> technology to knockout PTK7 gene from TBX16 zebrafish</a:t>
            </a:r>
          </a:p>
        </p:txBody>
      </p:sp>
      <p:cxnSp>
        <p:nvCxnSpPr>
          <p:cNvPr id="25" name="Straight Arrow Connector 24"/>
          <p:cNvCxnSpPr>
            <a:stCxn id="23" idx="3"/>
          </p:cNvCxnSpPr>
          <p:nvPr/>
        </p:nvCxnSpPr>
        <p:spPr>
          <a:xfrm flipV="1">
            <a:off x="6370758" y="2919776"/>
            <a:ext cx="1189721" cy="1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44510" y="2467800"/>
            <a:ext cx="311023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Bread zebrafish generation of ptk7 mutant zebrafish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7554834" y="3422330"/>
            <a:ext cx="588339" cy="757529"/>
          </a:xfrm>
          <a:prstGeom prst="straightConnector1">
            <a:avLst/>
          </a:prstGeom>
          <a:ln w="254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607729" y="6248400"/>
            <a:ext cx="1535444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</a:rPr>
              <a:t>Kawakami 2007</a:t>
            </a:r>
          </a:p>
        </p:txBody>
      </p:sp>
    </p:spTree>
    <p:extLst>
      <p:ext uri="{BB962C8B-B14F-4D97-AF65-F5344CB8AC3E}">
        <p14:creationId xmlns:p14="http://schemas.microsoft.com/office/powerpoint/2010/main" val="257139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527" y="1219200"/>
            <a:ext cx="8181942" cy="53616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In mutant PCP zebrafish axons randomly travel anterior or posterior (50/50 Anterior/Posterior)</a:t>
            </a:r>
          </a:p>
          <a:p>
            <a:r>
              <a:rPr lang="en-US" dirty="0"/>
              <a:t>If Rescue is successful, theoretically, all CoPA neurons which display Red and Green will have axons which travel anterior.</a:t>
            </a:r>
          </a:p>
          <a:p>
            <a:r>
              <a:rPr lang="en-US" dirty="0"/>
              <a:t>If this function can be rescued without a certain domain, then that domain must not be required for regulation of this pathway for correct axon migration.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looking for?</a:t>
            </a:r>
          </a:p>
        </p:txBody>
      </p:sp>
      <p:sp>
        <p:nvSpPr>
          <p:cNvPr id="4" name="AutoShape 2" descr="Displaying CoPA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mail.google.com/mail/u/0/?ui=2&amp;ik=a4d81be071&amp;view=fimg&amp;th=15472b0412559d54&amp;attid=0.1.1&amp;disp=emb&amp;attbid=ANGjdJ-qAIRnx_0m5tx0ZMo_maCNfsdB6hdVf9hFqjTBavEgaB7UUaVVrh4CM7_A6Kb_Dz4kHCxygYGe9Thc_6-uCV1ADxVsyPLt6D8_MJxkDjz0nLtA-jxVdrdS3OE&amp;sz=w842-h1252&amp;ats=1462283999190&amp;rm=15472b0412559d54&amp;zw&amp;atsh=1"/>
          <p:cNvSpPr>
            <a:spLocks noChangeAspect="1" noChangeArrowheads="1"/>
          </p:cNvSpPr>
          <p:nvPr/>
        </p:nvSpPr>
        <p:spPr bwMode="auto">
          <a:xfrm>
            <a:off x="155575" y="-2857500"/>
            <a:ext cx="401002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isplaying CoPA1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-1" t="57500" r="-1305" b="168"/>
          <a:stretch/>
        </p:blipFill>
        <p:spPr>
          <a:xfrm>
            <a:off x="8330030" y="2477045"/>
            <a:ext cx="3893493" cy="241916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8906445" y="2209800"/>
            <a:ext cx="2590800" cy="0"/>
          </a:xfrm>
          <a:prstGeom prst="line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66947" y="1997434"/>
            <a:ext cx="457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608143" y="1997434"/>
            <a:ext cx="48101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401335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2414" y="1905000"/>
            <a:ext cx="3962398" cy="3505200"/>
          </a:xfrm>
        </p:spPr>
        <p:txBody>
          <a:bodyPr>
            <a:normAutofit/>
          </a:bodyPr>
          <a:lstStyle/>
          <a:p>
            <a:r>
              <a:rPr lang="en-US" dirty="0"/>
              <a:t>PTK7 Full Length</a:t>
            </a:r>
          </a:p>
          <a:p>
            <a:r>
              <a:rPr lang="en-US" dirty="0"/>
              <a:t>Ptk7ΔICD </a:t>
            </a:r>
          </a:p>
          <a:p>
            <a:r>
              <a:rPr lang="en-US" dirty="0"/>
              <a:t>Ptk7EgfrTM</a:t>
            </a:r>
          </a:p>
          <a:p>
            <a:r>
              <a:rPr lang="en-US" dirty="0"/>
              <a:t>Ptk7ΔECD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Groups: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2612" y="797719"/>
            <a:ext cx="3581400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TBX16 Zebrafish:</a:t>
            </a:r>
          </a:p>
          <a:p>
            <a:pPr>
              <a:lnSpc>
                <a:spcPct val="90000"/>
              </a:lnSpc>
            </a:pPr>
            <a:endParaRPr lang="en-US" sz="32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Express Green Fluorescent Protein in CoPA Neurons. </a:t>
            </a:r>
          </a:p>
        </p:txBody>
      </p:sp>
      <p:sp>
        <p:nvSpPr>
          <p:cNvPr id="5" name="AutoShape 2" descr="https://mail.google.com/mail/u/0/?ui=2&amp;ik=a4d81be071&amp;view=fimg&amp;th=15472b0412559d54&amp;attid=0.1.2&amp;disp=emb&amp;attbid=ANGjdJ_0vVuxg8QLM4-dGpAlqEvQAf9z_8V4JekYr4oSFXtoMu6f78Ew6fQzs267D25QLqZsb4lwJRJH4PwfbcrXbyWNzlAcT3op0wKjbmqYGRWNGkzRGZB1p4aF6FU&amp;sz=w640-h234&amp;ats=1462833371799&amp;rm=15472b0412559d54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212" y="2971800"/>
            <a:ext cx="5483796" cy="200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4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Plasmid Construction: Gateway Cloning </a:t>
            </a:r>
          </a:p>
        </p:txBody>
      </p:sp>
      <p:pic>
        <p:nvPicPr>
          <p:cNvPr id="8194" name="Picture 2" descr="http://lawsonlab.umassmed.edu/Images/BP-LRwebsite%20f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2" y="2057400"/>
            <a:ext cx="71247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89612" y="3810000"/>
            <a:ext cx="1143000" cy="2286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56212" y="2666999"/>
            <a:ext cx="2133600" cy="223645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71012" y="2667000"/>
            <a:ext cx="1143000" cy="2286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17053" y="5390242"/>
            <a:ext cx="1143000" cy="195943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71012" y="4476268"/>
            <a:ext cx="1143000" cy="248132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34666" y="2680887"/>
            <a:ext cx="2171701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</a:rPr>
              <a:t>cDNA PTK7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89612" y="3810000"/>
            <a:ext cx="109424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“ 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95391" y="2660112"/>
            <a:ext cx="109424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“ 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90174" y="4457218"/>
            <a:ext cx="109424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“ 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9457" y="1600200"/>
            <a:ext cx="3962400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Step 1: PCR amplify cDNA of ptk7 with </a:t>
            </a:r>
            <a:r>
              <a:rPr lang="en-US" sz="2400" dirty="0" err="1">
                <a:solidFill>
                  <a:schemeClr val="bg1"/>
                </a:solidFill>
              </a:rPr>
              <a:t>attB</a:t>
            </a:r>
            <a:r>
              <a:rPr lang="en-US" sz="2400" dirty="0">
                <a:solidFill>
                  <a:schemeClr val="bg1"/>
                </a:solidFill>
              </a:rPr>
              <a:t> containing primers.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Step 2: Transfer cDNA into entry vector through recombination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BP </a:t>
            </a:r>
            <a:r>
              <a:rPr lang="en-US" sz="2400" dirty="0" err="1">
                <a:solidFill>
                  <a:schemeClr val="bg1"/>
                </a:solidFill>
              </a:rPr>
              <a:t>Clonase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Isolate the entry vector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Transfer cDNA to destination vector through recombination 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LR </a:t>
            </a:r>
            <a:r>
              <a:rPr lang="en-US" sz="2400" dirty="0" err="1">
                <a:solidFill>
                  <a:schemeClr val="bg1"/>
                </a:solidFill>
              </a:rPr>
              <a:t>Clonase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Isolate the destination vector</a:t>
            </a:r>
          </a:p>
        </p:txBody>
      </p:sp>
    </p:spTree>
    <p:extLst>
      <p:ext uri="{BB962C8B-B14F-4D97-AF65-F5344CB8AC3E}">
        <p14:creationId xmlns:p14="http://schemas.microsoft.com/office/powerpoint/2010/main" val="117444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udent presentation" id="{61936DD2-5F1E-4CE5-AB4B-725D35FC9179}" vid="{60FEA300-D151-4B21-9955-901AC34D046A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98950B5-7B6B-4C28-8458-CAB8EA4CB2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 scientific report presentation</Template>
  <TotalTime>0</TotalTime>
  <Words>444</Words>
  <Application>Microsoft Office PowerPoint</Application>
  <PresentationFormat>Custom</PresentationFormat>
  <Paragraphs>103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Student presentation</vt:lpstr>
      <vt:lpstr> PTK7 protein domains involvement in PCP regulation of axon  pathfinding of CoPA neurons in Zebrafish. </vt:lpstr>
      <vt:lpstr> The Human Brain: What makes us tick? </vt:lpstr>
      <vt:lpstr>Zebrafish primary commissural ascending neurons (CoPA)</vt:lpstr>
      <vt:lpstr>Wnt mediated Planar Cell Polarity Pathway: Core Proteins</vt:lpstr>
      <vt:lpstr>Experimental Question </vt:lpstr>
      <vt:lpstr>My Experiment: PTK7 Rescue </vt:lpstr>
      <vt:lpstr>What are we looking for?</vt:lpstr>
      <vt:lpstr>Experimental Groups:</vt:lpstr>
      <vt:lpstr>Plasmid Construction: Gateway Cloning </vt:lpstr>
      <vt:lpstr>Plasmids:</vt:lpstr>
      <vt:lpstr>PowerPoint Presentation</vt:lpstr>
      <vt:lpstr>Questions and Comments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2016-05-02T22:48:58Z</dcterms:created>
  <dcterms:modified xsi:type="dcterms:W3CDTF">2016-05-10T12:56:29Z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TC034605859991</vt:lpwstr>
  </property>
</Properties>
</file>