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sldIdLst>
    <p:sldId id="258" r:id="rId2"/>
    <p:sldId id="271" r:id="rId3"/>
    <p:sldId id="266" r:id="rId4"/>
    <p:sldId id="265" r:id="rId5"/>
    <p:sldId id="264" r:id="rId6"/>
    <p:sldId id="267" r:id="rId7"/>
    <p:sldId id="260" r:id="rId8"/>
    <p:sldId id="259" r:id="rId9"/>
    <p:sldId id="274" r:id="rId10"/>
    <p:sldId id="268" r:id="rId11"/>
    <p:sldId id="275" r:id="rId12"/>
    <p:sldId id="272" r:id="rId13"/>
    <p:sldId id="270" r:id="rId14"/>
    <p:sldId id="276" r:id="rId15"/>
    <p:sldId id="273" r:id="rId16"/>
    <p:sldId id="26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A0"/>
    <a:srgbClr val="FF7421"/>
    <a:srgbClr val="F35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6"/>
    <p:restoredTop sz="94783"/>
  </p:normalViewPr>
  <p:slideViewPr>
    <p:cSldViewPr snapToGrid="0" snapToObjects="1">
      <p:cViewPr varScale="1">
        <p:scale>
          <a:sx n="83" d="100"/>
          <a:sy n="83" d="100"/>
        </p:scale>
        <p:origin x="23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DE890C2-3C9C-C144-A379-F4FBCC6F30F9}"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7708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03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44166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890C2-3C9C-C144-A379-F4FBCC6F30F9}"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17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E890C2-3C9C-C144-A379-F4FBCC6F30F9}"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14087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890C2-3C9C-C144-A379-F4FBCC6F30F9}"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95383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E890C2-3C9C-C144-A379-F4FBCC6F30F9}"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99791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890C2-3C9C-C144-A379-F4FBCC6F30F9}"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6657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890C2-3C9C-C144-A379-F4FBCC6F30F9}"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8692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890C2-3C9C-C144-A379-F4FBCC6F30F9}"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82CA-D16F-7049-9638-E73192391A1D}"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646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DE890C2-3C9C-C144-A379-F4FBCC6F30F9}" type="datetimeFigureOut">
              <a:rPr lang="en-US" smtClean="0"/>
              <a:t>5/11/16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D0582CA-D16F-7049-9638-E73192391A1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1505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614"/>
            <a:ext cx="10515600" cy="1380548"/>
          </a:xfrm>
        </p:spPr>
        <p:txBody>
          <a:bodyPr/>
          <a:lstStyle/>
          <a:p>
            <a:pPr algn="ctr"/>
            <a:r>
              <a:rPr lang="en-US" b="1" cap="all" dirty="0"/>
              <a:t>IDENTIFICATION</a:t>
            </a:r>
            <a:r>
              <a:rPr lang="en-US" b="1" dirty="0"/>
              <a:t> OF HIGHLY CONSERVED </a:t>
            </a:r>
            <a:r>
              <a:rPr lang="en-US" b="1" i="1" dirty="0"/>
              <a:t>BACILLUS</a:t>
            </a:r>
            <a:r>
              <a:rPr lang="en-US" b="1" dirty="0"/>
              <a:t> ORFS OF UNKNOWN FUNCTION</a:t>
            </a: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855" y="2280228"/>
            <a:ext cx="7940669" cy="4533208"/>
          </a:xfrm>
          <a:prstGeom prst="rect">
            <a:avLst/>
          </a:prstGeom>
        </p:spPr>
      </p:pic>
    </p:spTree>
    <p:extLst>
      <p:ext uri="{BB962C8B-B14F-4D97-AF65-F5344CB8AC3E}">
        <p14:creationId xmlns:p14="http://schemas.microsoft.com/office/powerpoint/2010/main" val="166093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Methods</a:t>
            </a:r>
            <a:endParaRPr lang="en-US" sz="6600" dirty="0"/>
          </a:p>
        </p:txBody>
      </p:sp>
      <p:sp>
        <p:nvSpPr>
          <p:cNvPr id="4" name="Text Placeholder 3"/>
          <p:cNvSpPr>
            <a:spLocks noGrp="1"/>
          </p:cNvSpPr>
          <p:nvPr>
            <p:ph type="body" idx="1"/>
          </p:nvPr>
        </p:nvSpPr>
        <p:spPr/>
        <p:txBody>
          <a:bodyPr>
            <a:noAutofit/>
          </a:bodyPr>
          <a:lstStyle/>
          <a:p>
            <a:r>
              <a:rPr lang="en-US" sz="2000" dirty="0" smtClean="0"/>
              <a:t>PCR, BP </a:t>
            </a:r>
            <a:r>
              <a:rPr lang="en-US" sz="2000" dirty="0" err="1" smtClean="0"/>
              <a:t>clonase</a:t>
            </a:r>
            <a:r>
              <a:rPr lang="en-US" sz="2000" dirty="0" smtClean="0"/>
              <a:t>, E. </a:t>
            </a:r>
            <a:r>
              <a:rPr lang="en-US" sz="2000" i="1" dirty="0" smtClean="0"/>
              <a:t>coli </a:t>
            </a:r>
            <a:r>
              <a:rPr lang="en-US" sz="2000" dirty="0" smtClean="0"/>
              <a:t>transformation,  mini prep,             LR </a:t>
            </a:r>
            <a:r>
              <a:rPr lang="en-US" sz="2000" dirty="0" err="1" smtClean="0"/>
              <a:t>clonase</a:t>
            </a:r>
            <a:r>
              <a:rPr lang="en-US" sz="2000" dirty="0" smtClean="0"/>
              <a:t>, </a:t>
            </a:r>
            <a:r>
              <a:rPr lang="en-US" sz="2000" i="1" dirty="0" smtClean="0"/>
              <a:t>Bacillus</a:t>
            </a:r>
            <a:r>
              <a:rPr lang="en-US" sz="2000" dirty="0" smtClean="0"/>
              <a:t> transformation and overexpression with IPTG</a:t>
            </a:r>
            <a:endParaRPr lang="en-US" sz="2000" dirty="0"/>
          </a:p>
        </p:txBody>
      </p:sp>
    </p:spTree>
    <p:extLst>
      <p:ext uri="{BB962C8B-B14F-4D97-AF65-F5344CB8AC3E}">
        <p14:creationId xmlns:p14="http://schemas.microsoft.com/office/powerpoint/2010/main" val="112184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 y="14446"/>
            <a:ext cx="12169672" cy="6865296"/>
          </a:xfrm>
          <a:prstGeom prst="rect">
            <a:avLst/>
          </a:prstGeom>
        </p:spPr>
      </p:pic>
    </p:spTree>
    <p:extLst>
      <p:ext uri="{BB962C8B-B14F-4D97-AF65-F5344CB8AC3E}">
        <p14:creationId xmlns:p14="http://schemas.microsoft.com/office/powerpoint/2010/main" val="141399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
            </a:r>
            <a:r>
              <a:rPr lang="en-US" dirty="0" smtClean="0"/>
              <a:t>rimer design and two-step PCR</a:t>
            </a:r>
            <a:endParaRPr lang="en-US" dirty="0"/>
          </a:p>
        </p:txBody>
      </p:sp>
      <p:sp>
        <p:nvSpPr>
          <p:cNvPr id="6" name="Content Placeholder 5"/>
          <p:cNvSpPr>
            <a:spLocks noGrp="1"/>
          </p:cNvSpPr>
          <p:nvPr>
            <p:ph idx="1"/>
          </p:nvPr>
        </p:nvSpPr>
        <p:spPr>
          <a:xfrm>
            <a:off x="1097280" y="1845734"/>
            <a:ext cx="4974908" cy="4023360"/>
          </a:xfrm>
        </p:spPr>
        <p:txBody>
          <a:bodyPr>
            <a:normAutofit/>
          </a:bodyPr>
          <a:lstStyle/>
          <a:p>
            <a:pPr>
              <a:buFont typeface="Wingdings" charset="2"/>
              <a:buChar char="v"/>
            </a:pPr>
            <a:r>
              <a:rPr lang="en-US" dirty="0" smtClean="0"/>
              <a:t>B</a:t>
            </a:r>
            <a:r>
              <a:rPr lang="en-US" i="1" dirty="0" smtClean="0"/>
              <a:t>acillus </a:t>
            </a:r>
            <a:r>
              <a:rPr lang="en-US" dirty="0" smtClean="0"/>
              <a:t>phages have a naturally low GC content</a:t>
            </a:r>
          </a:p>
          <a:p>
            <a:pPr>
              <a:buFont typeface="Wingdings" charset="2"/>
              <a:buChar char="v"/>
            </a:pPr>
            <a:r>
              <a:rPr lang="en-US" dirty="0" smtClean="0"/>
              <a:t>Step One: 12 nucleotide attB1 and 2 sites are attached to each end of the primers</a:t>
            </a:r>
          </a:p>
          <a:p>
            <a:pPr>
              <a:buFont typeface="Wingdings" charset="2"/>
              <a:buChar char="v"/>
            </a:pPr>
            <a:r>
              <a:rPr lang="en-US" dirty="0" smtClean="0"/>
              <a:t>Step Two: 12 </a:t>
            </a:r>
            <a:r>
              <a:rPr lang="en-US" dirty="0"/>
              <a:t>nucleotide </a:t>
            </a:r>
            <a:r>
              <a:rPr lang="en-US" dirty="0" smtClean="0"/>
              <a:t>att</a:t>
            </a:r>
            <a:r>
              <a:rPr lang="en-US" i="1" dirty="0" smtClean="0"/>
              <a:t>B</a:t>
            </a:r>
            <a:r>
              <a:rPr lang="en-US" dirty="0" smtClean="0"/>
              <a:t>1and 2 adapter primer sites are added </a:t>
            </a:r>
          </a:p>
          <a:p>
            <a:pPr>
              <a:buFont typeface="Wingdings" charset="2"/>
              <a:buChar char="v"/>
            </a:pPr>
            <a:r>
              <a:rPr lang="en-US" dirty="0" smtClean="0"/>
              <a:t>DNA </a:t>
            </a:r>
            <a:r>
              <a:rPr lang="en-US" dirty="0"/>
              <a:t>will be amplified using </a:t>
            </a:r>
            <a:r>
              <a:rPr lang="en-US" dirty="0" err="1"/>
              <a:t>LongAmp</a:t>
            </a:r>
            <a:r>
              <a:rPr lang="en-US" dirty="0"/>
              <a:t> </a:t>
            </a:r>
            <a:r>
              <a:rPr lang="en-US" i="1" dirty="0" err="1"/>
              <a:t>Taq</a:t>
            </a:r>
            <a:r>
              <a:rPr lang="en-US" dirty="0"/>
              <a:t> DNA polymerase </a:t>
            </a:r>
            <a:endParaRPr lang="en-US" dirty="0" smtClean="0"/>
          </a:p>
          <a:p>
            <a:pPr>
              <a:buFont typeface="Wingdings" charset="2"/>
              <a:buChar char="v"/>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42" y="1785937"/>
            <a:ext cx="5069788" cy="19573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34" y="3738570"/>
            <a:ext cx="3984627" cy="2570727"/>
          </a:xfrm>
          <a:prstGeom prst="rect">
            <a:avLst/>
          </a:prstGeom>
        </p:spPr>
      </p:pic>
    </p:spTree>
    <p:extLst>
      <p:ext uri="{BB962C8B-B14F-4D97-AF65-F5344CB8AC3E}">
        <p14:creationId xmlns:p14="http://schemas.microsoft.com/office/powerpoint/2010/main" val="29542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and LR </a:t>
            </a:r>
            <a:r>
              <a:rPr lang="en-US" dirty="0" err="1" smtClean="0"/>
              <a:t>clonase</a:t>
            </a:r>
            <a:r>
              <a:rPr lang="en-US" dirty="0" smtClean="0"/>
              <a:t> reactions</a:t>
            </a:r>
            <a:endParaRPr lang="en-US" dirty="0"/>
          </a:p>
        </p:txBody>
      </p:sp>
      <p:sp>
        <p:nvSpPr>
          <p:cNvPr id="3" name="Content Placeholder 2"/>
          <p:cNvSpPr>
            <a:spLocks noGrp="1"/>
          </p:cNvSpPr>
          <p:nvPr>
            <p:ph sz="half" idx="1"/>
          </p:nvPr>
        </p:nvSpPr>
        <p:spPr>
          <a:xfrm>
            <a:off x="1024128" y="2758698"/>
            <a:ext cx="4754880" cy="3550662"/>
          </a:xfrm>
        </p:spPr>
        <p:txBody>
          <a:bodyPr>
            <a:normAutofit/>
          </a:bodyPr>
          <a:lstStyle/>
          <a:p>
            <a:pPr>
              <a:buFont typeface="Wingdings" charset="2"/>
              <a:buChar char="v"/>
            </a:pPr>
            <a:r>
              <a:rPr lang="en-US" sz="2400" dirty="0" smtClean="0"/>
              <a:t>Mimics phage host reactions</a:t>
            </a:r>
          </a:p>
          <a:p>
            <a:pPr>
              <a:buFont typeface="Wingdings" charset="2"/>
              <a:buChar char="v"/>
            </a:pPr>
            <a:r>
              <a:rPr lang="en-US" sz="2400" dirty="0" smtClean="0"/>
              <a:t>Naturally phage DNA has </a:t>
            </a:r>
            <a:r>
              <a:rPr lang="en-US" sz="2400" dirty="0" err="1" smtClean="0"/>
              <a:t>attP</a:t>
            </a:r>
            <a:r>
              <a:rPr lang="en-US" sz="2400" dirty="0" smtClean="0"/>
              <a:t> sites and host has </a:t>
            </a:r>
            <a:r>
              <a:rPr lang="en-US" sz="2400" dirty="0" err="1" smtClean="0"/>
              <a:t>attB</a:t>
            </a:r>
            <a:r>
              <a:rPr lang="en-US" sz="2400" dirty="0" smtClean="0"/>
              <a:t> sites and the resulting </a:t>
            </a:r>
            <a:r>
              <a:rPr lang="en-US" sz="2400" dirty="0" err="1" smtClean="0"/>
              <a:t>attL</a:t>
            </a:r>
            <a:r>
              <a:rPr lang="en-US" sz="2400" dirty="0" smtClean="0"/>
              <a:t> and </a:t>
            </a:r>
            <a:r>
              <a:rPr lang="en-US" sz="2400" dirty="0" err="1" smtClean="0"/>
              <a:t>attR</a:t>
            </a:r>
            <a:r>
              <a:rPr lang="en-US" sz="2400" dirty="0" smtClean="0"/>
              <a:t> sites are a product of these sites being </a:t>
            </a:r>
            <a:r>
              <a:rPr lang="en-US" sz="2400" dirty="0" smtClean="0"/>
              <a:t>combined</a:t>
            </a:r>
            <a:endParaRPr lang="en-US" sz="24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9524" y="2182590"/>
            <a:ext cx="6341845" cy="3729486"/>
          </a:xfrm>
        </p:spPr>
      </p:pic>
    </p:spTree>
    <p:extLst>
      <p:ext uri="{BB962C8B-B14F-4D97-AF65-F5344CB8AC3E}">
        <p14:creationId xmlns:p14="http://schemas.microsoft.com/office/powerpoint/2010/main" val="165281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 y="8755"/>
            <a:ext cx="12176674" cy="6662403"/>
          </a:xfrm>
          <a:prstGeom prst="rect">
            <a:avLst/>
          </a:prstGeom>
        </p:spPr>
      </p:pic>
    </p:spTree>
    <p:extLst>
      <p:ext uri="{BB962C8B-B14F-4D97-AF65-F5344CB8AC3E}">
        <p14:creationId xmlns:p14="http://schemas.microsoft.com/office/powerpoint/2010/main" val="101726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Discussion</a:t>
            </a:r>
            <a:endParaRPr lang="en-US" sz="6600" dirty="0"/>
          </a:p>
        </p:txBody>
      </p:sp>
      <p:sp>
        <p:nvSpPr>
          <p:cNvPr id="3" name="Text Placeholder 2"/>
          <p:cNvSpPr>
            <a:spLocks noGrp="1"/>
          </p:cNvSpPr>
          <p:nvPr>
            <p:ph type="body" idx="1"/>
          </p:nvPr>
        </p:nvSpPr>
        <p:spPr/>
        <p:txBody>
          <a:bodyPr>
            <a:normAutofit/>
          </a:bodyPr>
          <a:lstStyle/>
          <a:p>
            <a:r>
              <a:rPr lang="en-US" sz="2400" dirty="0" smtClean="0"/>
              <a:t>Expression vector system and Expected results</a:t>
            </a:r>
            <a:endParaRPr lang="en-US" sz="2400" dirty="0"/>
          </a:p>
        </p:txBody>
      </p:sp>
    </p:spTree>
    <p:extLst>
      <p:ext uri="{BB962C8B-B14F-4D97-AF65-F5344CB8AC3E}">
        <p14:creationId xmlns:p14="http://schemas.microsoft.com/office/powerpoint/2010/main" val="15804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and Expression Vectors</a:t>
            </a:r>
            <a:endParaRPr lang="en-US" dirty="0"/>
          </a:p>
        </p:txBody>
      </p:sp>
      <p:sp>
        <p:nvSpPr>
          <p:cNvPr id="11" name="Content Placeholder 10"/>
          <p:cNvSpPr>
            <a:spLocks noGrp="1"/>
          </p:cNvSpPr>
          <p:nvPr>
            <p:ph idx="1"/>
          </p:nvPr>
        </p:nvSpPr>
        <p:spPr>
          <a:xfrm>
            <a:off x="1097280" y="1845734"/>
            <a:ext cx="4493606" cy="4023360"/>
          </a:xfrm>
        </p:spPr>
        <p:txBody>
          <a:bodyPr>
            <a:normAutofit/>
          </a:bodyPr>
          <a:lstStyle/>
          <a:p>
            <a:pPr>
              <a:buFont typeface="Wingdings" charset="2"/>
              <a:buChar char="v"/>
            </a:pPr>
            <a:r>
              <a:rPr lang="en-US" dirty="0" err="1" smtClean="0"/>
              <a:t>pDONR</a:t>
            </a:r>
            <a:r>
              <a:rPr lang="en-US" dirty="0" smtClean="0"/>
              <a:t> / ZEO entry vector for E. </a:t>
            </a:r>
            <a:r>
              <a:rPr lang="en-US" i="1" dirty="0" smtClean="0"/>
              <a:t>coli </a:t>
            </a:r>
            <a:r>
              <a:rPr lang="en-US" dirty="0" smtClean="0"/>
              <a:t>contains T2 and T1 promoters </a:t>
            </a:r>
          </a:p>
          <a:p>
            <a:pPr>
              <a:buFont typeface="Wingdings" charset="2"/>
              <a:buChar char="v"/>
            </a:pPr>
            <a:r>
              <a:rPr lang="en-US" dirty="0" smtClean="0"/>
              <a:t>pDG148 GW expression vector </a:t>
            </a:r>
            <a:r>
              <a:rPr lang="en-US" dirty="0"/>
              <a:t>for E. coli and </a:t>
            </a:r>
            <a:r>
              <a:rPr lang="en-US" dirty="0" err="1" smtClean="0"/>
              <a:t>Bacillusc</a:t>
            </a:r>
            <a:r>
              <a:rPr lang="en-US" dirty="0" smtClean="0"/>
              <a:t> </a:t>
            </a:r>
            <a:r>
              <a:rPr lang="en-US" dirty="0" err="1" smtClean="0"/>
              <a:t>ontains</a:t>
            </a:r>
            <a:r>
              <a:rPr lang="en-US" dirty="0" smtClean="0"/>
              <a:t> the </a:t>
            </a:r>
            <a:r>
              <a:rPr lang="en-US" dirty="0" err="1" smtClean="0"/>
              <a:t>Pspac</a:t>
            </a:r>
            <a:r>
              <a:rPr lang="en-US" dirty="0" smtClean="0"/>
              <a:t> promoter</a:t>
            </a:r>
          </a:p>
          <a:p>
            <a:pPr>
              <a:buFont typeface="Wingdings" charset="2"/>
              <a:buChar char="v"/>
            </a:pPr>
            <a:r>
              <a:rPr lang="en-US" dirty="0" smtClean="0"/>
              <a:t>Gene transcription is controlled by the concentration of IPTG</a:t>
            </a:r>
            <a:endParaRPr lang="en-US" dirty="0"/>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8750300" y="1847850"/>
            <a:ext cx="3441700" cy="3314700"/>
          </a:xfrm>
        </p:spPr>
      </p:pic>
      <p:pic>
        <p:nvPicPr>
          <p:cNvPr id="12"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146" y="1753197"/>
            <a:ext cx="2923223" cy="3378200"/>
          </a:xfrm>
          <a:prstGeom prst="rect">
            <a:avLst/>
          </a:prstGeom>
        </p:spPr>
      </p:pic>
    </p:spTree>
    <p:extLst>
      <p:ext uri="{BB962C8B-B14F-4D97-AF65-F5344CB8AC3E}">
        <p14:creationId xmlns:p14="http://schemas.microsoft.com/office/powerpoint/2010/main" val="43317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Overexpression Results</a:t>
            </a:r>
            <a:endParaRPr lang="en-US" dirty="0"/>
          </a:p>
        </p:txBody>
      </p:sp>
      <p:sp>
        <p:nvSpPr>
          <p:cNvPr id="3" name="Content Placeholder 2"/>
          <p:cNvSpPr>
            <a:spLocks noGrp="1"/>
          </p:cNvSpPr>
          <p:nvPr>
            <p:ph sz="half" idx="1"/>
          </p:nvPr>
        </p:nvSpPr>
        <p:spPr>
          <a:xfrm>
            <a:off x="568632" y="1996546"/>
            <a:ext cx="3974799" cy="4336281"/>
          </a:xfrm>
        </p:spPr>
        <p:txBody>
          <a:bodyPr>
            <a:normAutofit fontScale="92500" lnSpcReduction="20000"/>
          </a:bodyPr>
          <a:lstStyle/>
          <a:p>
            <a:pPr marL="0" indent="0" algn="ctr">
              <a:buNone/>
            </a:pPr>
            <a:r>
              <a:rPr lang="en-US" sz="3300" dirty="0"/>
              <a:t>C</a:t>
            </a:r>
            <a:r>
              <a:rPr lang="en-US" sz="3300" dirty="0" smtClean="0"/>
              <a:t>ell </a:t>
            </a:r>
            <a:r>
              <a:rPr lang="en-US" sz="3300" dirty="0"/>
              <a:t>death, inhibited cell growth or abnormal cell division </a:t>
            </a:r>
            <a:endParaRPr lang="en-US" sz="3300" dirty="0" smtClean="0"/>
          </a:p>
          <a:p>
            <a:pPr>
              <a:buFont typeface="Wingdings" charset="2"/>
              <a:buChar char="v"/>
            </a:pPr>
            <a:r>
              <a:rPr lang="en-US" dirty="0" err="1" smtClean="0"/>
              <a:t>Gp</a:t>
            </a:r>
            <a:r>
              <a:rPr lang="en-US" dirty="0" smtClean="0"/>
              <a:t> 7: </a:t>
            </a:r>
            <a:r>
              <a:rPr lang="en-US" sz="2100" dirty="0"/>
              <a:t>C</a:t>
            </a:r>
            <a:r>
              <a:rPr lang="en-US" sz="2100" dirty="0" smtClean="0"/>
              <a:t>ould </a:t>
            </a:r>
            <a:r>
              <a:rPr lang="en-US" sz="2100" dirty="0"/>
              <a:t>not properly divide after one correct </a:t>
            </a:r>
            <a:r>
              <a:rPr lang="en-US" sz="2100" dirty="0" smtClean="0"/>
              <a:t>division, cells are </a:t>
            </a:r>
            <a:r>
              <a:rPr lang="en-US" sz="2100" dirty="0"/>
              <a:t>elongated with two nuclei</a:t>
            </a:r>
            <a:r>
              <a:rPr lang="en-US" sz="2100" dirty="0" smtClean="0"/>
              <a:t> </a:t>
            </a:r>
          </a:p>
          <a:p>
            <a:pPr>
              <a:buFont typeface="Wingdings" charset="2"/>
              <a:buChar char="v"/>
            </a:pPr>
            <a:r>
              <a:rPr lang="en-US" dirty="0" err="1" smtClean="0"/>
              <a:t>Gp</a:t>
            </a:r>
            <a:r>
              <a:rPr lang="en-US" dirty="0" smtClean="0"/>
              <a:t> 8: </a:t>
            </a:r>
            <a:r>
              <a:rPr lang="en-US" sz="2100" dirty="0" smtClean="0"/>
              <a:t>Cells begin </a:t>
            </a:r>
            <a:r>
              <a:rPr lang="en-US" sz="2100" dirty="0"/>
              <a:t>division correctly </a:t>
            </a:r>
            <a:r>
              <a:rPr lang="en-US" sz="2100" dirty="0" smtClean="0"/>
              <a:t>but </a:t>
            </a:r>
            <a:r>
              <a:rPr lang="en-US" sz="2100" dirty="0"/>
              <a:t>stop mid division, </a:t>
            </a:r>
            <a:r>
              <a:rPr lang="en-US" sz="2100" dirty="0" smtClean="0"/>
              <a:t>attached </a:t>
            </a:r>
            <a:r>
              <a:rPr lang="en-US" sz="2100" dirty="0"/>
              <a:t>daughter cells that burst several </a:t>
            </a:r>
            <a:r>
              <a:rPr lang="en-US" sz="2100" dirty="0" smtClean="0"/>
              <a:t>hours later </a:t>
            </a:r>
          </a:p>
          <a:p>
            <a:pPr>
              <a:buFont typeface="Wingdings" charset="2"/>
              <a:buChar char="v"/>
            </a:pPr>
            <a:r>
              <a:rPr lang="en-US" dirty="0" err="1" smtClean="0"/>
              <a:t>Gp</a:t>
            </a:r>
            <a:r>
              <a:rPr lang="en-US" dirty="0" smtClean="0"/>
              <a:t> 14 and 18: </a:t>
            </a:r>
            <a:r>
              <a:rPr lang="en-US" sz="2100" dirty="0" smtClean="0"/>
              <a:t>have </a:t>
            </a:r>
            <a:r>
              <a:rPr lang="en-US" sz="2100" dirty="0"/>
              <a:t>a long filamentous </a:t>
            </a:r>
            <a:r>
              <a:rPr lang="en-US" sz="2100" dirty="0" smtClean="0"/>
              <a:t>phenotype</a:t>
            </a:r>
          </a:p>
          <a:p>
            <a:pPr>
              <a:buFont typeface="Wingdings" charset="2"/>
              <a:buChar char="v"/>
            </a:pPr>
            <a:r>
              <a:rPr lang="en-US" dirty="0" err="1" smtClean="0"/>
              <a:t>Gp</a:t>
            </a:r>
            <a:r>
              <a:rPr lang="en-US" dirty="0" smtClean="0"/>
              <a:t> 15 and 30: </a:t>
            </a:r>
            <a:r>
              <a:rPr lang="en-US" sz="2100" dirty="0"/>
              <a:t>affect cells by inhibiting their growth</a:t>
            </a:r>
            <a:r>
              <a:rPr lang="en-US" sz="2100" dirty="0" smtClean="0"/>
              <a:t> </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3938" y="1990076"/>
            <a:ext cx="7497763" cy="4563474"/>
          </a:xfrm>
        </p:spPr>
      </p:pic>
    </p:spTree>
    <p:extLst>
      <p:ext uri="{BB962C8B-B14F-4D97-AF65-F5344CB8AC3E}">
        <p14:creationId xmlns:p14="http://schemas.microsoft.com/office/powerpoint/2010/main" val="62575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We propose to investigate the function of unknown proteins by establishing overexpression assays with an entry </a:t>
            </a:r>
            <a:r>
              <a:rPr lang="en-US" sz="2800" dirty="0" smtClean="0"/>
              <a:t>and </a:t>
            </a:r>
            <a:r>
              <a:rPr lang="en-US" sz="2800" dirty="0"/>
              <a:t>expression vector system to screen for phenotypes so that we can identify proteins for further functional analysis. </a:t>
            </a:r>
          </a:p>
        </p:txBody>
      </p:sp>
    </p:spTree>
    <p:extLst>
      <p:ext uri="{BB962C8B-B14F-4D97-AF65-F5344CB8AC3E}">
        <p14:creationId xmlns:p14="http://schemas.microsoft.com/office/powerpoint/2010/main" val="40948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bacteriophage (Phage)</a:t>
            </a:r>
            <a:endParaRPr lang="en-US" dirty="0"/>
          </a:p>
        </p:txBody>
      </p:sp>
      <p:sp>
        <p:nvSpPr>
          <p:cNvPr id="7" name="Content Placeholder 6"/>
          <p:cNvSpPr>
            <a:spLocks noGrp="1"/>
          </p:cNvSpPr>
          <p:nvPr>
            <p:ph sz="half" idx="1"/>
          </p:nvPr>
        </p:nvSpPr>
        <p:spPr/>
        <p:txBody>
          <a:bodyPr/>
          <a:lstStyle/>
          <a:p>
            <a:pPr>
              <a:buFont typeface="Wingdings" charset="2"/>
              <a:buChar char="v"/>
            </a:pPr>
            <a:r>
              <a:rPr lang="en-US" dirty="0" smtClean="0"/>
              <a:t>A bacterial virus</a:t>
            </a:r>
          </a:p>
          <a:p>
            <a:pPr>
              <a:buFont typeface="Wingdings" charset="2"/>
              <a:buChar char="v"/>
            </a:pPr>
            <a:r>
              <a:rPr lang="en-US" dirty="0" err="1" smtClean="0"/>
              <a:t>Phrodo</a:t>
            </a:r>
            <a:r>
              <a:rPr lang="en-US" dirty="0" smtClean="0"/>
              <a:t> is a </a:t>
            </a:r>
            <a:r>
              <a:rPr lang="en-US" dirty="0" err="1" smtClean="0"/>
              <a:t>myoviridae</a:t>
            </a:r>
            <a:r>
              <a:rPr lang="en-US" dirty="0" smtClean="0"/>
              <a:t> </a:t>
            </a:r>
            <a:r>
              <a:rPr lang="en-US" i="1" dirty="0" smtClean="0"/>
              <a:t>Bacillus </a:t>
            </a:r>
            <a:r>
              <a:rPr lang="en-US" dirty="0" smtClean="0"/>
              <a:t>phage </a:t>
            </a:r>
            <a:r>
              <a:rPr lang="en-US" dirty="0"/>
              <a:t>with a double </a:t>
            </a:r>
            <a:r>
              <a:rPr lang="en-US" dirty="0" smtClean="0"/>
              <a:t>stranded </a:t>
            </a:r>
            <a:r>
              <a:rPr lang="en-US" dirty="0"/>
              <a:t>DNA genome and a contractile tail </a:t>
            </a:r>
            <a:endParaRPr lang="en-US" dirty="0" smtClean="0"/>
          </a:p>
          <a:p>
            <a:pPr>
              <a:buFont typeface="Wingdings" charset="2"/>
              <a:buChar char="v"/>
            </a:pPr>
            <a:r>
              <a:rPr lang="en-US" dirty="0" smtClean="0"/>
              <a:t>We chose </a:t>
            </a:r>
            <a:r>
              <a:rPr lang="en-US" dirty="0" err="1" smtClean="0"/>
              <a:t>Phrodo</a:t>
            </a:r>
            <a:r>
              <a:rPr lang="en-US" dirty="0" smtClean="0"/>
              <a:t> because </a:t>
            </a:r>
            <a:r>
              <a:rPr lang="en-US" dirty="0"/>
              <a:t>its DNA and genetic information is readily available and a vast majority of our genes of interest are found within </a:t>
            </a:r>
            <a:r>
              <a:rPr lang="en-US" dirty="0" smtClean="0"/>
              <a:t>it’s </a:t>
            </a:r>
            <a:r>
              <a:rPr lang="en-US" dirty="0"/>
              <a:t>genome </a:t>
            </a:r>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3762" y="2625254"/>
            <a:ext cx="2517458" cy="2218085"/>
          </a:xfrm>
          <a:prstGeom prst="rect">
            <a:avLst/>
          </a:prstGeom>
        </p:spPr>
      </p:pic>
    </p:spTree>
    <p:extLst>
      <p:ext uri="{BB962C8B-B14F-4D97-AF65-F5344CB8AC3E}">
        <p14:creationId xmlns:p14="http://schemas.microsoft.com/office/powerpoint/2010/main" val="40997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00531"/>
            <a:ext cx="11167872" cy="1499616"/>
          </a:xfrm>
        </p:spPr>
        <p:txBody>
          <a:bodyPr>
            <a:normAutofit/>
          </a:bodyPr>
          <a:lstStyle/>
          <a:p>
            <a:r>
              <a:rPr lang="en-US" sz="5400" dirty="0"/>
              <a:t>What are </a:t>
            </a:r>
            <a:r>
              <a:rPr lang="en-US" sz="5400" i="1" dirty="0"/>
              <a:t>bacillus </a:t>
            </a:r>
            <a:r>
              <a:rPr lang="en-US" sz="5400" dirty="0"/>
              <a:t>bacteria? Why do we care?</a:t>
            </a:r>
            <a:br>
              <a:rPr lang="en-US" sz="5400" dirty="0"/>
            </a:br>
            <a:endParaRPr lang="en-US" sz="5400" dirty="0"/>
          </a:p>
        </p:txBody>
      </p:sp>
      <p:sp>
        <p:nvSpPr>
          <p:cNvPr id="4" name="Content Placeholder 3"/>
          <p:cNvSpPr>
            <a:spLocks noGrp="1"/>
          </p:cNvSpPr>
          <p:nvPr>
            <p:ph idx="1"/>
          </p:nvPr>
        </p:nvSpPr>
        <p:spPr>
          <a:xfrm>
            <a:off x="1024129" y="2286000"/>
            <a:ext cx="5250548" cy="4023360"/>
          </a:xfrm>
        </p:spPr>
        <p:txBody>
          <a:bodyPr/>
          <a:lstStyle/>
          <a:p>
            <a:pPr>
              <a:buFont typeface="Wingdings" charset="2"/>
              <a:buChar char="v"/>
            </a:pPr>
            <a:r>
              <a:rPr lang="en-US" dirty="0"/>
              <a:t>R</a:t>
            </a:r>
            <a:r>
              <a:rPr lang="en-US" dirty="0" smtClean="0"/>
              <a:t>od </a:t>
            </a:r>
            <a:r>
              <a:rPr lang="en-US" dirty="0"/>
              <a:t>shaped </a:t>
            </a:r>
            <a:r>
              <a:rPr lang="en-US" dirty="0" err="1"/>
              <a:t>sporulating</a:t>
            </a:r>
            <a:r>
              <a:rPr lang="en-US" dirty="0"/>
              <a:t> gram-positive bacteria </a:t>
            </a:r>
            <a:endParaRPr lang="en-US" dirty="0" smtClean="0"/>
          </a:p>
          <a:p>
            <a:pPr>
              <a:buFont typeface="Wingdings" charset="2"/>
              <a:buChar char="v"/>
            </a:pPr>
            <a:r>
              <a:rPr lang="en-US" i="1" dirty="0"/>
              <a:t>Bacillus</a:t>
            </a:r>
            <a:r>
              <a:rPr lang="en-US" dirty="0"/>
              <a:t> genus consists of the ATC family (B. </a:t>
            </a:r>
            <a:r>
              <a:rPr lang="en-US" dirty="0" smtClean="0"/>
              <a:t>anthracis</a:t>
            </a:r>
            <a:r>
              <a:rPr lang="en-US" dirty="0"/>
              <a:t>, B. thuringiensis, B. cereus) </a:t>
            </a:r>
            <a:endParaRPr lang="en-US" dirty="0" smtClean="0"/>
          </a:p>
          <a:p>
            <a:pPr>
              <a:buFont typeface="Wingdings" charset="2"/>
              <a:buChar char="v"/>
            </a:pPr>
            <a:r>
              <a:rPr lang="en-US" i="1" dirty="0"/>
              <a:t>Bacillus </a:t>
            </a:r>
            <a:r>
              <a:rPr lang="en-US" dirty="0"/>
              <a:t>bacteria are naturally resistant to antibiotics</a:t>
            </a:r>
          </a:p>
          <a:p>
            <a:pPr>
              <a:buFont typeface="Wingdings" charset="2"/>
              <a:buChar char="v"/>
            </a:pPr>
            <a:r>
              <a:rPr lang="en-US" dirty="0"/>
              <a:t>Provides an excellent model for studying viruses and their host</a:t>
            </a:r>
          </a:p>
          <a:p>
            <a:pPr>
              <a:buFont typeface="Wingdings" charset="2"/>
              <a:buChar char="v"/>
            </a:pPr>
            <a:r>
              <a:rPr lang="en-US" dirty="0"/>
              <a:t>Phage Therapy as an alternative to antibiotics  </a:t>
            </a:r>
          </a:p>
          <a:p>
            <a:pPr>
              <a:buFont typeface="Wingdings" charset="2"/>
              <a:buChar char="v"/>
            </a:pPr>
            <a:endParaRPr lang="en-US" dirty="0" smtClean="0"/>
          </a:p>
        </p:txBody>
      </p:sp>
    </p:spTree>
    <p:extLst>
      <p:ext uri="{BB962C8B-B14F-4D97-AF65-F5344CB8AC3E}">
        <p14:creationId xmlns:p14="http://schemas.microsoft.com/office/powerpoint/2010/main" val="204398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Study for studying phage protein function: </a:t>
            </a:r>
            <a:r>
              <a:rPr lang="en-US" dirty="0" err="1" smtClean="0"/>
              <a:t>Wagemans</a:t>
            </a:r>
            <a:r>
              <a:rPr lang="en-US" dirty="0" smtClean="0"/>
              <a:t> et al.</a:t>
            </a:r>
            <a:endParaRPr lang="en-US" dirty="0"/>
          </a:p>
        </p:txBody>
      </p:sp>
      <p:sp>
        <p:nvSpPr>
          <p:cNvPr id="3" name="Content Placeholder 2"/>
          <p:cNvSpPr>
            <a:spLocks noGrp="1"/>
          </p:cNvSpPr>
          <p:nvPr>
            <p:ph idx="1"/>
          </p:nvPr>
        </p:nvSpPr>
        <p:spPr/>
        <p:txBody>
          <a:bodyPr/>
          <a:lstStyle/>
          <a:p>
            <a:pPr>
              <a:buFont typeface="Wingdings" charset="2"/>
              <a:buChar char="v"/>
            </a:pPr>
            <a:r>
              <a:rPr lang="en-US" dirty="0" smtClean="0"/>
              <a:t>Identified 26 uncharacterized proteins from phage </a:t>
            </a:r>
            <a:r>
              <a:rPr lang="en-US" i="1" dirty="0"/>
              <a:t>Pseudomonas</a:t>
            </a:r>
            <a:r>
              <a:rPr lang="en-US" dirty="0"/>
              <a:t> </a:t>
            </a:r>
            <a:r>
              <a:rPr lang="en-US" i="1" dirty="0" smtClean="0"/>
              <a:t>aeruginosa </a:t>
            </a:r>
            <a:r>
              <a:rPr lang="en-US" dirty="0" smtClean="0"/>
              <a:t>PAO1 to overexpress from the early infection stage</a:t>
            </a:r>
          </a:p>
          <a:p>
            <a:pPr>
              <a:buFont typeface="Wingdings" charset="2"/>
              <a:buChar char="v"/>
            </a:pPr>
            <a:r>
              <a:rPr lang="en-US" dirty="0" smtClean="0"/>
              <a:t>Used shuttle vector system, pUC18-mini-Tn7T-Lac</a:t>
            </a:r>
            <a:r>
              <a:rPr lang="en-US" dirty="0"/>
              <a:t>, which is E. </a:t>
            </a:r>
            <a:r>
              <a:rPr lang="en-US" i="1" dirty="0"/>
              <a:t>coli</a:t>
            </a:r>
            <a:r>
              <a:rPr lang="en-US" dirty="0"/>
              <a:t> and P. </a:t>
            </a:r>
            <a:r>
              <a:rPr lang="en-US" i="1" dirty="0"/>
              <a:t>aeruginosa</a:t>
            </a:r>
            <a:r>
              <a:rPr lang="en-US" dirty="0"/>
              <a:t> </a:t>
            </a:r>
            <a:r>
              <a:rPr lang="en-US" dirty="0" smtClean="0"/>
              <a:t>compatible, and vector pTNS2</a:t>
            </a:r>
          </a:p>
          <a:p>
            <a:pPr>
              <a:buFont typeface="Wingdings" charset="2"/>
              <a:buChar char="v"/>
            </a:pPr>
            <a:r>
              <a:rPr lang="en-US" dirty="0" smtClean="0"/>
              <a:t>Results in a single ORF integrated into the host genome </a:t>
            </a:r>
          </a:p>
          <a:p>
            <a:pPr>
              <a:buFont typeface="Wingdings" charset="2"/>
              <a:buChar char="v"/>
            </a:pPr>
            <a:r>
              <a:rPr lang="en-US" dirty="0"/>
              <a:t>6 of them (protein 7, 8, 14, 15, 18, and 30) were found to have a phenotypic impact on host </a:t>
            </a:r>
            <a:r>
              <a:rPr lang="en-US" dirty="0" smtClean="0"/>
              <a:t>bacteria</a:t>
            </a:r>
          </a:p>
        </p:txBody>
      </p:sp>
    </p:spTree>
    <p:extLst>
      <p:ext uri="{BB962C8B-B14F-4D97-AF65-F5344CB8AC3E}">
        <p14:creationId xmlns:p14="http://schemas.microsoft.com/office/powerpoint/2010/main" val="8638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0499"/>
            <a:ext cx="7772400" cy="1463040"/>
          </a:xfrm>
        </p:spPr>
        <p:txBody>
          <a:bodyPr>
            <a:normAutofit/>
          </a:bodyPr>
          <a:lstStyle/>
          <a:p>
            <a:r>
              <a:rPr lang="en-US" sz="6600" dirty="0" smtClean="0"/>
              <a:t>Preliminary Data</a:t>
            </a:r>
            <a:endParaRPr lang="en-US" sz="6600" dirty="0"/>
          </a:p>
        </p:txBody>
      </p:sp>
      <p:sp>
        <p:nvSpPr>
          <p:cNvPr id="4" name="Text Placeholder 3"/>
          <p:cNvSpPr>
            <a:spLocks noGrp="1"/>
          </p:cNvSpPr>
          <p:nvPr>
            <p:ph type="body" idx="1"/>
          </p:nvPr>
        </p:nvSpPr>
        <p:spPr/>
        <p:txBody>
          <a:bodyPr>
            <a:normAutofit/>
          </a:bodyPr>
          <a:lstStyle/>
          <a:p>
            <a:r>
              <a:rPr lang="en-US" sz="2400" dirty="0" smtClean="0"/>
              <a:t>Goal: Identify highly conserved proteins using dot plot and Splits tree</a:t>
            </a:r>
            <a:endParaRPr lang="en-US" sz="2400" dirty="0"/>
          </a:p>
        </p:txBody>
      </p:sp>
    </p:spTree>
    <p:extLst>
      <p:ext uri="{BB962C8B-B14F-4D97-AF65-F5344CB8AC3E}">
        <p14:creationId xmlns:p14="http://schemas.microsoft.com/office/powerpoint/2010/main" val="63030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71551"/>
            <a:ext cx="2688908" cy="765810"/>
          </a:xfrm>
        </p:spPr>
        <p:txBody>
          <a:bodyPr>
            <a:normAutofit/>
          </a:bodyPr>
          <a:lstStyle/>
          <a:p>
            <a:pPr algn="ctr"/>
            <a:r>
              <a:rPr lang="en-US" dirty="0" err="1" smtClean="0"/>
              <a:t>SplitsTree</a:t>
            </a:r>
            <a:endParaRPr lang="en-US" sz="3000" dirty="0"/>
          </a:p>
        </p:txBody>
      </p:sp>
      <p:sp>
        <p:nvSpPr>
          <p:cNvPr id="3" name="Text Placeholder 2"/>
          <p:cNvSpPr>
            <a:spLocks noGrp="1"/>
          </p:cNvSpPr>
          <p:nvPr>
            <p:ph type="body" idx="1"/>
          </p:nvPr>
        </p:nvSpPr>
        <p:spPr>
          <a:xfrm>
            <a:off x="1365269" y="5717999"/>
            <a:ext cx="4937760" cy="1089950"/>
          </a:xfrm>
        </p:spPr>
        <p:txBody>
          <a:bodyPr>
            <a:normAutofit/>
          </a:bodyPr>
          <a:lstStyle/>
          <a:p>
            <a:r>
              <a:rPr lang="en-US" dirty="0">
                <a:solidFill>
                  <a:schemeClr val="accent2"/>
                </a:solidFill>
              </a:rPr>
              <a:t>Tree with the top 55 most highly conserved genes absent</a:t>
            </a:r>
          </a:p>
          <a:p>
            <a:endParaRPr lang="en-US" dirty="0">
              <a:solidFill>
                <a:schemeClr val="accent2"/>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7280" y="2561107"/>
            <a:ext cx="4754562" cy="3277487"/>
          </a:xfrm>
        </p:spPr>
      </p:pic>
      <p:sp>
        <p:nvSpPr>
          <p:cNvPr id="5" name="Text Placeholder 4"/>
          <p:cNvSpPr>
            <a:spLocks noGrp="1"/>
          </p:cNvSpPr>
          <p:nvPr>
            <p:ph type="body" sz="quarter" idx="3"/>
          </p:nvPr>
        </p:nvSpPr>
        <p:spPr>
          <a:xfrm>
            <a:off x="6219942" y="5891425"/>
            <a:ext cx="4937760" cy="736282"/>
          </a:xfrm>
        </p:spPr>
        <p:txBody>
          <a:bodyPr>
            <a:normAutofit/>
          </a:bodyPr>
          <a:lstStyle/>
          <a:p>
            <a:r>
              <a:rPr lang="en-US" dirty="0" smtClean="0">
                <a:solidFill>
                  <a:schemeClr val="accent2"/>
                </a:solidFill>
              </a:rPr>
              <a:t>Tree </a:t>
            </a:r>
            <a:r>
              <a:rPr lang="en-US" dirty="0">
                <a:solidFill>
                  <a:schemeClr val="accent2"/>
                </a:solidFill>
              </a:rPr>
              <a:t>with the top 55 most highly conserved </a:t>
            </a:r>
            <a:r>
              <a:rPr lang="en-US" dirty="0" smtClean="0">
                <a:solidFill>
                  <a:schemeClr val="accent2"/>
                </a:solidFill>
              </a:rPr>
              <a:t>genes present</a:t>
            </a:r>
            <a:endParaRPr lang="en-US" dirty="0">
              <a:solidFill>
                <a:schemeClr val="accent2"/>
              </a:solidFill>
            </a:endParaRPr>
          </a:p>
          <a:p>
            <a:endParaRPr lang="en-US" dirty="0">
              <a:solidFill>
                <a:schemeClr val="accent2"/>
              </a:solidFill>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89638" y="2750299"/>
            <a:ext cx="4754562" cy="2923820"/>
          </a:xfrm>
        </p:spPr>
      </p:pic>
      <p:sp>
        <p:nvSpPr>
          <p:cNvPr id="10" name="TextBox 9"/>
          <p:cNvSpPr txBox="1"/>
          <p:nvPr/>
        </p:nvSpPr>
        <p:spPr>
          <a:xfrm>
            <a:off x="1317308" y="1737361"/>
            <a:ext cx="9805268" cy="707886"/>
          </a:xfrm>
          <a:prstGeom prst="rect">
            <a:avLst/>
          </a:prstGeom>
          <a:noFill/>
        </p:spPr>
        <p:txBody>
          <a:bodyPr wrap="square" rtlCol="0">
            <a:spAutoFit/>
          </a:bodyPr>
          <a:lstStyle/>
          <a:p>
            <a:r>
              <a:rPr lang="en-US" sz="2000" dirty="0" smtClean="0"/>
              <a:t>Purpose: group genomes by protein content similarity to examine the relationships between clusters and the proteins shared across all genomes </a:t>
            </a:r>
            <a:endParaRPr lang="en-US" sz="2000" dirty="0"/>
          </a:p>
        </p:txBody>
      </p:sp>
    </p:spTree>
    <p:extLst>
      <p:ext uri="{BB962C8B-B14F-4D97-AF65-F5344CB8AC3E}">
        <p14:creationId xmlns:p14="http://schemas.microsoft.com/office/powerpoint/2010/main" val="173038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7684"/>
            <a:ext cx="10058400" cy="1389797"/>
          </a:xfrm>
        </p:spPr>
        <p:txBody>
          <a:bodyPr>
            <a:normAutofit/>
          </a:bodyPr>
          <a:lstStyle/>
          <a:p>
            <a:r>
              <a:rPr lang="en-US" dirty="0" smtClean="0"/>
              <a:t>Highly conserved unknown genes </a:t>
            </a:r>
            <a:endParaRPr lang="en-US" dirty="0"/>
          </a:p>
        </p:txBody>
      </p:sp>
      <p:sp>
        <p:nvSpPr>
          <p:cNvPr id="3" name="Content Placeholder 2"/>
          <p:cNvSpPr>
            <a:spLocks noGrp="1"/>
          </p:cNvSpPr>
          <p:nvPr>
            <p:ph idx="1"/>
          </p:nvPr>
        </p:nvSpPr>
        <p:spPr>
          <a:xfrm>
            <a:off x="1097280" y="1845734"/>
            <a:ext cx="3088958" cy="4023360"/>
          </a:xfrm>
        </p:spPr>
        <p:txBody>
          <a:bodyPr>
            <a:normAutofit/>
          </a:bodyPr>
          <a:lstStyle/>
          <a:p>
            <a:pPr>
              <a:buFont typeface="Wingdings" charset="2"/>
              <a:buChar char="v"/>
            </a:pPr>
            <a:r>
              <a:rPr lang="en-US" dirty="0" smtClean="0"/>
              <a:t>Table to the left shows the frequency of genomes in each </a:t>
            </a:r>
            <a:r>
              <a:rPr lang="en-US" dirty="0" err="1" smtClean="0"/>
              <a:t>pham</a:t>
            </a:r>
            <a:endParaRPr lang="en-US" dirty="0" smtClean="0"/>
          </a:p>
          <a:p>
            <a:pPr>
              <a:buFont typeface="Wingdings" charset="2"/>
              <a:buChar char="v"/>
            </a:pPr>
            <a:r>
              <a:rPr lang="en-US" dirty="0" smtClean="0"/>
              <a:t>Image to the right shows which cluster each of the top 22 highly conserved proteins of unknown function belongs to</a:t>
            </a:r>
          </a:p>
          <a:p>
            <a:pPr>
              <a:buFont typeface="Wingdings" charset="2"/>
              <a:buChar char="v"/>
            </a:pPr>
            <a:r>
              <a:rPr lang="en-US" dirty="0" smtClean="0"/>
              <a:t>Cluster E contains the most unknown proteins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363084" y="1787202"/>
            <a:ext cx="6792595" cy="4307287"/>
          </a:xfrm>
          <a:prstGeom prst="rect">
            <a:avLst/>
          </a:prstGeom>
        </p:spPr>
      </p:pic>
    </p:spTree>
    <p:extLst>
      <p:ext uri="{BB962C8B-B14F-4D97-AF65-F5344CB8AC3E}">
        <p14:creationId xmlns:p14="http://schemas.microsoft.com/office/powerpoint/2010/main" val="1770164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and Unknown ORFs to overexpress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634" y="2286000"/>
            <a:ext cx="8296870" cy="4022725"/>
          </a:xfrm>
        </p:spPr>
      </p:pic>
    </p:spTree>
    <p:extLst>
      <p:ext uri="{BB962C8B-B14F-4D97-AF65-F5344CB8AC3E}">
        <p14:creationId xmlns:p14="http://schemas.microsoft.com/office/powerpoint/2010/main" val="1925891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3848</TotalTime>
  <Words>576</Words>
  <Application>Microsoft Macintosh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Tw Cen MT</vt:lpstr>
      <vt:lpstr>Tw Cen MT Condensed</vt:lpstr>
      <vt:lpstr>Wingdings</vt:lpstr>
      <vt:lpstr>Wingdings 3</vt:lpstr>
      <vt:lpstr>Integral</vt:lpstr>
      <vt:lpstr>IDENTIFICATION OF HIGHLY CONSERVED BACILLUS ORFS OF UNKNOWN FUNCTION </vt:lpstr>
      <vt:lpstr>We propose to investigate the function of unknown proteins by establishing overexpression assays with an entry and expression vector system to screen for phenotypes so that we can identify proteins for further functional analysis. </vt:lpstr>
      <vt:lpstr>What is a bacteriophage (Phage)</vt:lpstr>
      <vt:lpstr>What are bacillus bacteria? Why do we care? </vt:lpstr>
      <vt:lpstr>Model Study for studying phage protein function: Wagemans et al.</vt:lpstr>
      <vt:lpstr>Preliminary Data</vt:lpstr>
      <vt:lpstr>SplitsTree</vt:lpstr>
      <vt:lpstr>Highly conserved unknown genes </vt:lpstr>
      <vt:lpstr>Control and Unknown ORFs to overexpress</vt:lpstr>
      <vt:lpstr>Methods</vt:lpstr>
      <vt:lpstr>PowerPoint Presentation</vt:lpstr>
      <vt:lpstr>Primer design and two-step PCR</vt:lpstr>
      <vt:lpstr>BP and LR clonase reactions</vt:lpstr>
      <vt:lpstr>PowerPoint Presentation</vt:lpstr>
      <vt:lpstr>Discussion</vt:lpstr>
      <vt:lpstr>Entry and Expression Vectors</vt:lpstr>
      <vt:lpstr>Expected Overexpression 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Foltz</dc:creator>
  <cp:lastModifiedBy>Microsoft Office User</cp:lastModifiedBy>
  <cp:revision>58</cp:revision>
  <dcterms:created xsi:type="dcterms:W3CDTF">2016-03-19T23:24:17Z</dcterms:created>
  <dcterms:modified xsi:type="dcterms:W3CDTF">2016-05-11T20:23:13Z</dcterms:modified>
</cp:coreProperties>
</file>