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1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2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FC13F-B259-6941-BCD4-EB553EE82537}" type="datetimeFigureOut">
              <a:rPr lang="en-US" smtClean="0"/>
              <a:t>5/3/16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28A9D-B9D1-4349-A65A-C5FE75DC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28A9D-B9D1-4349-A65A-C5FE75DCB6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5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E41-E2DE-48B7-AD25-2C05D8372D60}" type="datetime4">
              <a:rPr lang="en-US" smtClean="0"/>
              <a:pPr/>
              <a:t>May 3, 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May 3, 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8D1B-BB73-41B2-8202-C6678B761557}" type="datetime4">
              <a:rPr lang="en-US" smtClean="0"/>
              <a:pPr/>
              <a:t>May 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May 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May 3, 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0655-FBEF-4656-A8A9-E7D9EB4F4DEC}" type="datetime4">
              <a:rPr lang="en-US" smtClean="0"/>
              <a:pPr/>
              <a:t>May 3,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May 3,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2544D9-E8EB-4DFC-9BAC-8FC5CFB1A919}" type="datetime4">
              <a:rPr lang="en-US" smtClean="0"/>
              <a:pPr/>
              <a:t>May 3, 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904-8048-429B-BF77-F17DA8F8287B}" type="datetime4">
              <a:rPr lang="en-US" smtClean="0"/>
              <a:pPr/>
              <a:t>May 3, 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May 3, 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roduction-online.org/content/145/3/R65/F1.large.jpg" TargetMode="External"/><Relationship Id="rId4" Type="http://schemas.openxmlformats.org/officeDocument/2006/relationships/hyperlink" Target="http://blog.addgene.org/plasmids-101-the-promoter%20%09region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dermnetnz.org/immune/pemphigus-vulgari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94511" y="3588910"/>
            <a:ext cx="6400800" cy="1219200"/>
          </a:xfrm>
        </p:spPr>
        <p:txBody>
          <a:bodyPr/>
          <a:lstStyle/>
          <a:p>
            <a:pPr algn="l"/>
            <a:r>
              <a:rPr lang="en-US" dirty="0" smtClean="0"/>
              <a:t>Author: Morgan Van Driest</a:t>
            </a:r>
          </a:p>
          <a:p>
            <a:pPr algn="l"/>
            <a:r>
              <a:rPr lang="en-US" dirty="0" smtClean="0"/>
              <a:t>Mentor: Dr. Amanda Dickinson</a:t>
            </a:r>
          </a:p>
          <a:p>
            <a:pPr algn="l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1650" y="679977"/>
            <a:ext cx="8666616" cy="3518533"/>
          </a:xfrm>
        </p:spPr>
        <p:txBody>
          <a:bodyPr>
            <a:noAutofit/>
          </a:bodyPr>
          <a:lstStyle/>
          <a:p>
            <a:r>
              <a:rPr lang="en-US" sz="5000" dirty="0" smtClean="0"/>
              <a:t>The Role Of Desmoplakin During Epidermal Development</a:t>
            </a:r>
            <a:r>
              <a:rPr lang="en-US" sz="5000" dirty="0"/>
              <a:t/>
            </a:r>
            <a:br>
              <a:rPr lang="en-US" sz="5000" dirty="0"/>
            </a:b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80503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0630"/>
            <a:ext cx="82296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Once mutant gene is introduced to the nucleus of the embryo, allow for cell growth and replication.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Stain developing cells with tubulin antibodies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Visualize cell differentiation using electron microscopy.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Experimental Design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86"/>
          <a:stretch/>
        </p:blipFill>
        <p:spPr>
          <a:xfrm>
            <a:off x="3591128" y="3763947"/>
            <a:ext cx="3100139" cy="2686857"/>
          </a:xfrm>
          <a:prstGeom prst="rect">
            <a:avLst/>
          </a:prstGeom>
        </p:spPr>
      </p:pic>
      <p:pic>
        <p:nvPicPr>
          <p:cNvPr id="5" name="Picture 4" descr="Screen Shot 2016-05-03 at 12.42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7" y="3763948"/>
            <a:ext cx="2984361" cy="2686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3915" y="3969362"/>
            <a:ext cx="1795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EFAC9"/>
                </a:solidFill>
              </a:rPr>
              <a:t>Photographic representations of the desmosome and desmoplakin using EM and tubulin antibody staining. Taken from Dickinson Lab, 2016</a:t>
            </a:r>
            <a:endParaRPr lang="en-US" sz="1200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1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Expected Outcome:</a:t>
            </a:r>
            <a:endParaRPr lang="en-US" b="1" u="sng" dirty="0"/>
          </a:p>
        </p:txBody>
      </p:sp>
      <p:sp>
        <p:nvSpPr>
          <p:cNvPr id="75" name="Rectangle 74"/>
          <p:cNvSpPr/>
          <p:nvPr/>
        </p:nvSpPr>
        <p:spPr>
          <a:xfrm rot="16200000">
            <a:off x="7162381" y="879850"/>
            <a:ext cx="64892" cy="250279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Block Arc 75"/>
          <p:cNvSpPr/>
          <p:nvPr/>
        </p:nvSpPr>
        <p:spPr>
          <a:xfrm>
            <a:off x="6781626" y="2678368"/>
            <a:ext cx="516345" cy="996093"/>
          </a:xfrm>
          <a:prstGeom prst="blockArc">
            <a:avLst>
              <a:gd name="adj1" fmla="val 10800006"/>
              <a:gd name="adj2" fmla="val 0"/>
              <a:gd name="adj3" fmla="val 25000"/>
            </a:avLst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 rot="16200000">
            <a:off x="6726748" y="1855005"/>
            <a:ext cx="870628" cy="65528"/>
            <a:chOff x="27291323" y="13638402"/>
            <a:chExt cx="9437078" cy="696127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</p:grpSpPr>
        <p:sp>
          <p:nvSpPr>
            <p:cNvPr id="78" name="Rounded Rectangle 77"/>
            <p:cNvSpPr/>
            <p:nvPr/>
          </p:nvSpPr>
          <p:spPr>
            <a:xfrm>
              <a:off x="27291323" y="13645662"/>
              <a:ext cx="4853354" cy="688867"/>
            </a:xfrm>
            <a:prstGeom prst="round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2144677" y="13645662"/>
              <a:ext cx="914400" cy="688867"/>
            </a:xfrm>
            <a:prstGeom prst="round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3035631" y="13645662"/>
              <a:ext cx="914400" cy="688867"/>
            </a:xfrm>
            <a:prstGeom prst="round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33996923" y="13638402"/>
              <a:ext cx="914400" cy="688867"/>
            </a:xfrm>
            <a:prstGeom prst="round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4899601" y="13645661"/>
              <a:ext cx="914400" cy="688867"/>
            </a:xfrm>
            <a:prstGeom prst="round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5814001" y="13645660"/>
              <a:ext cx="914400" cy="688867"/>
            </a:xfrm>
            <a:prstGeom prst="round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 rot="16200000">
            <a:off x="6617562" y="1876891"/>
            <a:ext cx="936601" cy="65528"/>
            <a:chOff x="26576214" y="13638402"/>
            <a:chExt cx="10152187" cy="696127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</p:grpSpPr>
        <p:sp>
          <p:nvSpPr>
            <p:cNvPr id="85" name="Rounded Rectangle 84"/>
            <p:cNvSpPr/>
            <p:nvPr/>
          </p:nvSpPr>
          <p:spPr>
            <a:xfrm>
              <a:off x="26576214" y="13645662"/>
              <a:ext cx="5568463" cy="688867"/>
            </a:xfrm>
            <a:prstGeom prst="round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2144677" y="13645662"/>
              <a:ext cx="914400" cy="688867"/>
            </a:xfrm>
            <a:prstGeom prst="round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3035631" y="13645662"/>
              <a:ext cx="914400" cy="688867"/>
            </a:xfrm>
            <a:prstGeom prst="round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3996923" y="13638402"/>
              <a:ext cx="914400" cy="688867"/>
            </a:xfrm>
            <a:prstGeom prst="round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34899601" y="13645661"/>
              <a:ext cx="914400" cy="688867"/>
            </a:xfrm>
            <a:prstGeom prst="round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35814001" y="13645660"/>
              <a:ext cx="914400" cy="688867"/>
            </a:xfrm>
            <a:prstGeom prst="round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Oval 90"/>
          <p:cNvSpPr/>
          <p:nvPr/>
        </p:nvSpPr>
        <p:spPr>
          <a:xfrm rot="16200000">
            <a:off x="6978152" y="2177208"/>
            <a:ext cx="123294" cy="12580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gular Pentagon 91"/>
          <p:cNvSpPr/>
          <p:nvPr/>
        </p:nvSpPr>
        <p:spPr>
          <a:xfrm rot="16200000">
            <a:off x="6907372" y="2218883"/>
            <a:ext cx="139517" cy="152865"/>
          </a:xfrm>
          <a:prstGeom prst="pent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rot="16200000">
            <a:off x="6908762" y="2485885"/>
            <a:ext cx="136272" cy="5754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tint val="66000"/>
                  <a:satMod val="160000"/>
                </a:schemeClr>
              </a:gs>
              <a:gs pos="50000">
                <a:schemeClr val="tx1">
                  <a:lumMod val="85000"/>
                  <a:lumOff val="15000"/>
                  <a:tint val="44500"/>
                  <a:satMod val="160000"/>
                </a:schemeClr>
              </a:gs>
              <a:gs pos="100000">
                <a:schemeClr val="tx1">
                  <a:lumMod val="85000"/>
                  <a:lumOff val="15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rot="16200000">
            <a:off x="6915787" y="2572494"/>
            <a:ext cx="123294" cy="12580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tint val="66000"/>
                  <a:satMod val="160000"/>
                </a:schemeClr>
              </a:gs>
              <a:gs pos="50000">
                <a:schemeClr val="tx1">
                  <a:lumMod val="85000"/>
                  <a:lumOff val="15000"/>
                  <a:tint val="44500"/>
                  <a:satMod val="160000"/>
                </a:schemeClr>
              </a:gs>
              <a:gs pos="100000">
                <a:schemeClr val="tx1">
                  <a:lumMod val="85000"/>
                  <a:lumOff val="15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rot="16200000">
            <a:off x="6915787" y="2321972"/>
            <a:ext cx="123294" cy="12580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tint val="66000"/>
                  <a:satMod val="160000"/>
                </a:schemeClr>
              </a:gs>
              <a:gs pos="50000">
                <a:schemeClr val="tx1">
                  <a:lumMod val="85000"/>
                  <a:lumOff val="15000"/>
                  <a:tint val="44500"/>
                  <a:satMod val="160000"/>
                </a:schemeClr>
              </a:gs>
              <a:gs pos="100000">
                <a:schemeClr val="tx1">
                  <a:lumMod val="85000"/>
                  <a:lumOff val="15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605771" y="1517142"/>
            <a:ext cx="516985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Deletion of the tail region of desmoplakin should have a devastating affect on cell adhesion and differentiation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It </a:t>
            </a:r>
            <a:r>
              <a:rPr lang="en-US" dirty="0">
                <a:solidFill>
                  <a:schemeClr val="tx2"/>
                </a:solidFill>
              </a:rPr>
              <a:t>is thought that if desmoplakin lacks the tail region, it will no longer be able to attach to keratin </a:t>
            </a: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Embryos should exhibit signs of fragility and distortion 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346335" y="3211912"/>
            <a:ext cx="1969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EFAC9"/>
                </a:solidFill>
              </a:rPr>
              <a:t>Images by: </a:t>
            </a:r>
            <a:r>
              <a:rPr lang="en-US" sz="1200" b="1" dirty="0">
                <a:solidFill>
                  <a:srgbClr val="FEFAC9"/>
                </a:solidFill>
              </a:rPr>
              <a:t>Image by: Navaneetha Krishnan </a:t>
            </a:r>
            <a:r>
              <a:rPr lang="en-US" sz="1200" b="1" dirty="0" smtClean="0">
                <a:solidFill>
                  <a:srgbClr val="FEFAC9"/>
                </a:solidFill>
              </a:rPr>
              <a:t>Bharathan </a:t>
            </a:r>
            <a:r>
              <a:rPr lang="en-US" sz="1200" b="1" dirty="0">
                <a:solidFill>
                  <a:srgbClr val="FEFAC9"/>
                </a:solidFill>
              </a:rPr>
              <a:t>(2016</a:t>
            </a:r>
            <a:r>
              <a:rPr lang="en-US" sz="1200" b="1" dirty="0" smtClean="0">
                <a:solidFill>
                  <a:srgbClr val="FEFAC9"/>
                </a:solidFill>
              </a:rPr>
              <a:t>)</a:t>
            </a:r>
            <a:endParaRPr lang="en-US" sz="1200" b="1" dirty="0">
              <a:solidFill>
                <a:srgbClr val="FEFAC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he </a:t>
            </a:r>
            <a:r>
              <a:rPr lang="en-US" dirty="0">
                <a:solidFill>
                  <a:schemeClr val="tx2"/>
                </a:solidFill>
              </a:rPr>
              <a:t>knowledge gained from this experiment </a:t>
            </a:r>
            <a:r>
              <a:rPr lang="en-US" dirty="0" smtClean="0">
                <a:solidFill>
                  <a:schemeClr val="tx2"/>
                </a:solidFill>
              </a:rPr>
              <a:t>could potentially </a:t>
            </a:r>
            <a:r>
              <a:rPr lang="en-US" dirty="0">
                <a:solidFill>
                  <a:schemeClr val="tx2"/>
                </a:solidFill>
              </a:rPr>
              <a:t>be valuable </a:t>
            </a:r>
            <a:r>
              <a:rPr lang="en-US" dirty="0" smtClean="0">
                <a:solidFill>
                  <a:schemeClr val="tx2"/>
                </a:solidFill>
              </a:rPr>
              <a:t>in understanding how loss of desmoplakin function affects epithelial cell differentiation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With the information from this study, further </a:t>
            </a:r>
            <a:r>
              <a:rPr lang="en-US" dirty="0">
                <a:solidFill>
                  <a:schemeClr val="tx2"/>
                </a:solidFill>
              </a:rPr>
              <a:t>investigation </a:t>
            </a:r>
            <a:r>
              <a:rPr lang="en-US" dirty="0" smtClean="0">
                <a:solidFill>
                  <a:schemeClr val="tx2"/>
                </a:solidFill>
              </a:rPr>
              <a:t>of </a:t>
            </a:r>
            <a:r>
              <a:rPr lang="en-US" dirty="0">
                <a:solidFill>
                  <a:schemeClr val="tx2"/>
                </a:solidFill>
              </a:rPr>
              <a:t>how various desmoplakin related diseases </a:t>
            </a:r>
            <a:r>
              <a:rPr lang="en-US" dirty="0" smtClean="0">
                <a:solidFill>
                  <a:schemeClr val="tx2"/>
                </a:solidFill>
              </a:rPr>
              <a:t>can </a:t>
            </a:r>
            <a:r>
              <a:rPr lang="en-US" dirty="0">
                <a:solidFill>
                  <a:schemeClr val="tx2"/>
                </a:solidFill>
              </a:rPr>
              <a:t>be treated/</a:t>
            </a:r>
            <a:r>
              <a:rPr lang="en-US" dirty="0" smtClean="0">
                <a:solidFill>
                  <a:schemeClr val="tx2"/>
                </a:solidFill>
              </a:rPr>
              <a:t>prevented would be useful to enhancing the quality of life for affected individuals.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Discussion: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44171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524" y="220653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9198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7020" y="1419218"/>
            <a:ext cx="7958455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200" dirty="0" smtClean="0"/>
          </a:p>
          <a:p>
            <a:pPr marL="171450" indent="-171450">
              <a:buFont typeface="Arial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Bowes, J.B., Snyder, K.A., </a:t>
            </a:r>
            <a:r>
              <a:rPr lang="en-US" sz="1200" dirty="0" err="1">
                <a:solidFill>
                  <a:schemeClr val="tx2"/>
                </a:solidFill>
              </a:rPr>
              <a:t>Segerdell</a:t>
            </a:r>
            <a:r>
              <a:rPr lang="en-US" sz="1200" dirty="0">
                <a:solidFill>
                  <a:schemeClr val="tx2"/>
                </a:solidFill>
              </a:rPr>
              <a:t>, E., </a:t>
            </a:r>
            <a:r>
              <a:rPr lang="en-US" sz="1200" dirty="0" err="1">
                <a:solidFill>
                  <a:schemeClr val="tx2"/>
                </a:solidFill>
              </a:rPr>
              <a:t>Jarabek</a:t>
            </a:r>
            <a:r>
              <a:rPr lang="en-US" sz="1200" dirty="0">
                <a:solidFill>
                  <a:schemeClr val="tx2"/>
                </a:solidFill>
              </a:rPr>
              <a:t>, C.J., </a:t>
            </a:r>
            <a:r>
              <a:rPr lang="en-US" sz="1200" dirty="0" err="1">
                <a:solidFill>
                  <a:schemeClr val="tx2"/>
                </a:solidFill>
              </a:rPr>
              <a:t>Azam</a:t>
            </a:r>
            <a:r>
              <a:rPr lang="en-US" sz="1200" dirty="0">
                <a:solidFill>
                  <a:schemeClr val="tx2"/>
                </a:solidFill>
              </a:rPr>
              <a:t>, K., Zorn, A.M., and </a:t>
            </a:r>
          </a:p>
          <a:p>
            <a:r>
              <a:rPr lang="en-US" sz="1200" dirty="0">
                <a:solidFill>
                  <a:schemeClr val="tx2"/>
                </a:solidFill>
              </a:rPr>
              <a:t>	</a:t>
            </a:r>
            <a:r>
              <a:rPr lang="en-US" sz="1200" dirty="0" err="1">
                <a:solidFill>
                  <a:schemeClr val="tx2"/>
                </a:solidFill>
              </a:rPr>
              <a:t>Vize</a:t>
            </a:r>
            <a:r>
              <a:rPr lang="en-US" sz="1200" dirty="0">
                <a:solidFill>
                  <a:schemeClr val="tx2"/>
                </a:solidFill>
              </a:rPr>
              <a:t>, P.D., (2010), </a:t>
            </a:r>
            <a:r>
              <a:rPr lang="en-US" sz="1200" dirty="0" err="1">
                <a:solidFill>
                  <a:schemeClr val="tx2"/>
                </a:solidFill>
              </a:rPr>
              <a:t>Xenbase</a:t>
            </a:r>
            <a:r>
              <a:rPr lang="en-US" sz="1200" dirty="0">
                <a:solidFill>
                  <a:schemeClr val="tx2"/>
                </a:solidFill>
              </a:rPr>
              <a:t>: gene expression and improved integration, </a:t>
            </a:r>
            <a:r>
              <a:rPr lang="en-US" sz="1200" i="1" dirty="0">
                <a:solidFill>
                  <a:schemeClr val="tx2"/>
                </a:solidFill>
              </a:rPr>
              <a:t>Nucleic 	Acids Research</a:t>
            </a:r>
            <a:r>
              <a:rPr lang="en-US" sz="1200" dirty="0">
                <a:solidFill>
                  <a:schemeClr val="tx2"/>
                </a:solidFill>
              </a:rPr>
              <a:t>, 	Volume 38 (</a:t>
            </a:r>
            <a:r>
              <a:rPr lang="en-US" sz="1200" dirty="0" err="1">
                <a:solidFill>
                  <a:schemeClr val="tx2"/>
                </a:solidFill>
              </a:rPr>
              <a:t>suppl</a:t>
            </a:r>
            <a:r>
              <a:rPr lang="en-US" sz="1200" dirty="0">
                <a:solidFill>
                  <a:schemeClr val="tx2"/>
                </a:solidFill>
              </a:rPr>
              <a:t>) 1, pp. D607-D612, doi:10.1093/</a:t>
            </a:r>
            <a:r>
              <a:rPr lang="en-US" sz="1200" dirty="0" err="1">
                <a:solidFill>
                  <a:schemeClr val="tx2"/>
                </a:solidFill>
              </a:rPr>
              <a:t>nar</a:t>
            </a:r>
            <a:r>
              <a:rPr lang="en-US" sz="1200" dirty="0">
                <a:solidFill>
                  <a:schemeClr val="tx2"/>
                </a:solidFill>
              </a:rPr>
              <a:t>/gkp953. </a:t>
            </a:r>
            <a:endParaRPr lang="en-US" sz="1200" dirty="0" smtClean="0">
              <a:solidFill>
                <a:schemeClr val="tx2"/>
              </a:solidFill>
            </a:endParaRPr>
          </a:p>
          <a:p>
            <a:endParaRPr lang="en-US" sz="12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chemeClr val="tx2"/>
                </a:solidFill>
                <a:hlinkClick r:id="rId2"/>
              </a:rPr>
              <a:t>http://www.dermnetnz.org/immune/pemphigus-</a:t>
            </a:r>
            <a:r>
              <a:rPr lang="en-US" sz="1200" dirty="0" smtClean="0">
                <a:solidFill>
                  <a:schemeClr val="tx2"/>
                </a:solidFill>
                <a:hlinkClick r:id="rId2"/>
              </a:rPr>
              <a:t>vulgaris.html</a:t>
            </a:r>
            <a:endParaRPr lang="en-US" sz="12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chemeClr val="tx2"/>
                </a:solidFill>
                <a:hlinkClick r:id="rId3"/>
              </a:rPr>
              <a:t>http://www.reproduction-online.org/content/145/3/R65/F1.</a:t>
            </a:r>
            <a:r>
              <a:rPr lang="en-US" sz="1200" dirty="0" smtClean="0">
                <a:solidFill>
                  <a:schemeClr val="tx2"/>
                </a:solidFill>
                <a:hlinkClick r:id="rId3"/>
              </a:rPr>
              <a:t>large.jpg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McGrath</a:t>
            </a:r>
            <a:r>
              <a:rPr lang="en-US" sz="1200" dirty="0">
                <a:solidFill>
                  <a:schemeClr val="tx2"/>
                </a:solidFill>
              </a:rPr>
              <a:t>, J. A. (2005), Inherited disorders of desmosomes. Australasian Journal of Dermatology, 46: 221–229. </a:t>
            </a:r>
            <a:r>
              <a:rPr lang="en-US" sz="1200" dirty="0" err="1">
                <a:solidFill>
                  <a:schemeClr val="tx2"/>
                </a:solidFill>
              </a:rPr>
              <a:t>doi</a:t>
            </a:r>
            <a:r>
              <a:rPr lang="en-US" sz="1200" dirty="0">
                <a:solidFill>
                  <a:schemeClr val="tx2"/>
                </a:solidFill>
              </a:rPr>
              <a:t>: 10.1111/j.1440-0960.2005.00188.x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  Morgan</a:t>
            </a:r>
            <a:r>
              <a:rPr lang="en-US" sz="1200" dirty="0">
                <a:solidFill>
                  <a:schemeClr val="tx2"/>
                </a:solidFill>
              </a:rPr>
              <a:t>, K., &amp; </a:t>
            </a:r>
            <a:r>
              <a:rPr lang="en-US" sz="1200" dirty="0" err="1">
                <a:solidFill>
                  <a:schemeClr val="tx2"/>
                </a:solidFill>
              </a:rPr>
              <a:t>Juchheim</a:t>
            </a:r>
            <a:r>
              <a:rPr lang="en-US" sz="1200" dirty="0">
                <a:solidFill>
                  <a:schemeClr val="tx2"/>
                </a:solidFill>
              </a:rPr>
              <a:t>, M. (2014). Plasmids 101: The promoter region - let's go!  Retrieved 5/1, 2016, Retrieved </a:t>
            </a:r>
          </a:p>
          <a:p>
            <a:r>
              <a:rPr lang="en-US" sz="1200" dirty="0">
                <a:solidFill>
                  <a:schemeClr val="tx2"/>
                </a:solidFill>
              </a:rPr>
              <a:t>	from </a:t>
            </a:r>
            <a:r>
              <a:rPr lang="en-US" sz="1200" u="sng" dirty="0">
                <a:solidFill>
                  <a:srgbClr val="FEFAC9"/>
                </a:solidFill>
                <a:hlinkClick r:id="rId4"/>
              </a:rPr>
              <a:t>http://blog.addgene.org/plasmids-101-the-promoter region</a:t>
            </a:r>
            <a:endParaRPr lang="en-US" sz="1200" dirty="0">
              <a:solidFill>
                <a:srgbClr val="FEFAC9"/>
              </a:solidFill>
            </a:endParaRPr>
          </a:p>
          <a:p>
            <a:endParaRPr lang="en-US" sz="1200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Navaneetha Krishnan Bharathan, Virginia Commonwealth University, Department of Human and Molecular 	Genetics. Dickinson Lab (2016)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Whittock, Neil </a:t>
            </a:r>
            <a:r>
              <a:rPr lang="en-US" sz="1200" dirty="0" err="1">
                <a:solidFill>
                  <a:schemeClr val="tx2"/>
                </a:solidFill>
              </a:rPr>
              <a:t>V.Morley</a:t>
            </a:r>
            <a:r>
              <a:rPr lang="en-US" sz="1200" dirty="0">
                <a:solidFill>
                  <a:schemeClr val="tx2"/>
                </a:solidFill>
              </a:rPr>
              <a:t>, Susan M. et al. Compound </a:t>
            </a:r>
            <a:r>
              <a:rPr lang="en-US" sz="1200" dirty="0" err="1">
                <a:solidFill>
                  <a:schemeClr val="tx2"/>
                </a:solidFill>
              </a:rPr>
              <a:t>Heterozygosity</a:t>
            </a:r>
            <a:r>
              <a:rPr lang="en-US" sz="1200" dirty="0">
                <a:solidFill>
                  <a:schemeClr val="tx2"/>
                </a:solidFill>
              </a:rPr>
              <a:t> for </a:t>
            </a:r>
            <a:r>
              <a:rPr lang="en-US" sz="1200" dirty="0" smtClean="0">
                <a:solidFill>
                  <a:schemeClr val="tx2"/>
                </a:solidFill>
              </a:rPr>
              <a:t>Non-Sense </a:t>
            </a:r>
            <a:r>
              <a:rPr lang="en-US" sz="1200" dirty="0">
                <a:solidFill>
                  <a:schemeClr val="tx2"/>
                </a:solidFill>
              </a:rPr>
              <a:t>and </a:t>
            </a:r>
            <a:r>
              <a:rPr lang="en-US" sz="1200" dirty="0" err="1">
                <a:solidFill>
                  <a:schemeClr val="tx2"/>
                </a:solidFill>
              </a:rPr>
              <a:t>Mis</a:t>
            </a:r>
            <a:r>
              <a:rPr lang="en-US" sz="1200" dirty="0">
                <a:solidFill>
                  <a:schemeClr val="tx2"/>
                </a:solidFill>
              </a:rPr>
              <a:t>-Sense Mutations in </a:t>
            </a:r>
            <a:r>
              <a:rPr lang="en-US" sz="1200" dirty="0" smtClean="0">
                <a:solidFill>
                  <a:schemeClr val="tx2"/>
                </a:solidFill>
              </a:rPr>
              <a:t>	Desmoplakin </a:t>
            </a:r>
            <a:r>
              <a:rPr lang="en-US" sz="1200" dirty="0">
                <a:solidFill>
                  <a:schemeClr val="tx2"/>
                </a:solidFill>
              </a:rPr>
              <a:t>Underlies Skin </a:t>
            </a:r>
            <a:r>
              <a:rPr lang="en-US" sz="1200" dirty="0" smtClean="0">
                <a:solidFill>
                  <a:schemeClr val="tx2"/>
                </a:solidFill>
              </a:rPr>
              <a:t>Fragility</a:t>
            </a:r>
            <a:r>
              <a:rPr lang="en-US" sz="1200" dirty="0">
                <a:solidFill>
                  <a:schemeClr val="tx2"/>
                </a:solidFill>
              </a:rPr>
              <a:t>/Woolly </a:t>
            </a:r>
            <a:r>
              <a:rPr lang="en-US" sz="1200" dirty="0" smtClean="0">
                <a:solidFill>
                  <a:schemeClr val="tx2"/>
                </a:solidFill>
              </a:rPr>
              <a:t>Hair </a:t>
            </a:r>
            <a:r>
              <a:rPr lang="en-US" sz="1200" dirty="0">
                <a:solidFill>
                  <a:schemeClr val="tx2"/>
                </a:solidFill>
              </a:rPr>
              <a:t>Syndrome Journal of Investigative </a:t>
            </a:r>
            <a:r>
              <a:rPr lang="en-US" sz="1200" dirty="0" smtClean="0">
                <a:solidFill>
                  <a:schemeClr val="tx2"/>
                </a:solidFill>
              </a:rPr>
              <a:t>Dermatology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smtClean="0">
                <a:solidFill>
                  <a:schemeClr val="tx2"/>
                </a:solidFill>
              </a:rPr>
              <a:t>	Volume </a:t>
            </a:r>
            <a:r>
              <a:rPr lang="en-US" sz="1200" dirty="0">
                <a:solidFill>
                  <a:schemeClr val="tx2"/>
                </a:solidFill>
              </a:rPr>
              <a:t>118 , Issue 2 , 232 </a:t>
            </a:r>
            <a:r>
              <a:rPr lang="en-US" sz="1200" dirty="0" smtClean="0">
                <a:solidFill>
                  <a:schemeClr val="tx2"/>
                </a:solidFill>
              </a:rPr>
              <a:t>– 238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 smtClean="0">
                <a:solidFill>
                  <a:schemeClr val="tx2"/>
                </a:solidFill>
              </a:rPr>
              <a:t>Xenbase.org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171450" indent="-1714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444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Project Overview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855" y="1371600"/>
            <a:ext cx="7593932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b="1" dirty="0" smtClean="0">
                <a:solidFill>
                  <a:srgbClr val="FEFAC9"/>
                </a:solidFill>
              </a:rPr>
              <a:t>Background</a:t>
            </a:r>
            <a:r>
              <a:rPr lang="en-US" sz="2800" dirty="0" smtClean="0">
                <a:solidFill>
                  <a:srgbClr val="FEFAC9"/>
                </a:solidFill>
              </a:rPr>
              <a:t>: What is a desmosome? Why does it matter? What am I interested in?</a:t>
            </a:r>
          </a:p>
          <a:p>
            <a:endParaRPr lang="en-US" sz="2800" dirty="0" smtClean="0">
              <a:solidFill>
                <a:srgbClr val="FEFAC9"/>
              </a:solidFill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b="1" dirty="0" smtClean="0">
                <a:solidFill>
                  <a:srgbClr val="FEFAC9"/>
                </a:solidFill>
              </a:rPr>
              <a:t>Project aim</a:t>
            </a:r>
            <a:r>
              <a:rPr lang="en-US" sz="2800" dirty="0" smtClean="0">
                <a:solidFill>
                  <a:srgbClr val="FEFAC9"/>
                </a:solidFill>
              </a:rPr>
              <a:t>: To  determine how the loss of function of desmoplakin affects embryonic epidermal development</a:t>
            </a:r>
          </a:p>
          <a:p>
            <a:pPr marL="457200" indent="-457200">
              <a:buFont typeface="Wingdings" charset="2"/>
              <a:buChar char="Ø"/>
            </a:pPr>
            <a:endParaRPr lang="en-US" sz="2800" dirty="0">
              <a:solidFill>
                <a:srgbClr val="FEFAC9"/>
              </a:solidFill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b="1" dirty="0" smtClean="0">
                <a:solidFill>
                  <a:srgbClr val="FEFAC9"/>
                </a:solidFill>
              </a:rPr>
              <a:t>Previous knowledge</a:t>
            </a:r>
            <a:endParaRPr lang="en-US" sz="2800" dirty="0">
              <a:solidFill>
                <a:srgbClr val="FEFAC9"/>
              </a:solidFill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b="1" dirty="0" smtClean="0">
                <a:solidFill>
                  <a:srgbClr val="FEFAC9"/>
                </a:solidFill>
              </a:rPr>
              <a:t>Experiment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800" b="1" dirty="0" smtClean="0">
                <a:solidFill>
                  <a:srgbClr val="FEFAC9"/>
                </a:solidFill>
              </a:rPr>
              <a:t>Expected Outcome</a:t>
            </a:r>
            <a:endParaRPr lang="en-US" sz="2800" dirty="0">
              <a:solidFill>
                <a:srgbClr val="FEFAC9"/>
              </a:solidFill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b="1" dirty="0" smtClean="0">
                <a:solidFill>
                  <a:srgbClr val="FEFAC9"/>
                </a:solidFill>
              </a:rPr>
              <a:t>Discussion</a:t>
            </a:r>
            <a:endParaRPr lang="en-US" sz="2800" b="1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501" y="537632"/>
            <a:ext cx="8242299" cy="605368"/>
          </a:xfrm>
        </p:spPr>
        <p:txBody>
          <a:bodyPr>
            <a:noAutofit/>
          </a:bodyPr>
          <a:lstStyle/>
          <a:p>
            <a:r>
              <a:rPr lang="en-US" sz="2800" u="sng" dirty="0" smtClean="0">
                <a:solidFill>
                  <a:srgbClr val="FFFFFF"/>
                </a:solidFill>
                <a:latin typeface="+mj-lt"/>
                <a:cs typeface="Constantia (Body)"/>
              </a:rPr>
              <a:t>Background: What is a desmosome?</a:t>
            </a:r>
            <a:endParaRPr lang="en-US" sz="2800" u="sng" dirty="0">
              <a:solidFill>
                <a:srgbClr val="FFFFFF"/>
              </a:solidFill>
              <a:latin typeface="+mj-lt"/>
              <a:cs typeface="Constantia (Body)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4957232" y="1706040"/>
            <a:ext cx="3729567" cy="213145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 cell-to-cell junction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Serves to maintain structural integrity of cells in the skin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Consists of three main proteins-desmocollin, desmoglein, and desmoplakin</a:t>
            </a:r>
          </a:p>
        </p:txBody>
      </p:sp>
      <p:pic>
        <p:nvPicPr>
          <p:cNvPr id="2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03"/>
          <a:stretch/>
        </p:blipFill>
        <p:spPr>
          <a:xfrm>
            <a:off x="4809063" y="3894667"/>
            <a:ext cx="2112436" cy="622208"/>
          </a:xfrm>
          <a:prstGeom prst="rect">
            <a:avLst/>
          </a:prstGeom>
          <a:solidFill>
            <a:schemeClr val="tx2">
              <a:tint val="40000"/>
            </a:schemeClr>
          </a:solidFill>
          <a:effectLst>
            <a:softEdge rad="127000"/>
          </a:effectLst>
        </p:spPr>
      </p:pic>
      <p:pic>
        <p:nvPicPr>
          <p:cNvPr id="2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1" b="50000"/>
          <a:stretch/>
        </p:blipFill>
        <p:spPr>
          <a:xfrm>
            <a:off x="4893735" y="4538042"/>
            <a:ext cx="1905000" cy="83493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0331"/>
          <a:stretch/>
        </p:blipFill>
        <p:spPr>
          <a:xfrm>
            <a:off x="4902203" y="5418886"/>
            <a:ext cx="1905000" cy="60982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18"/>
          <a:stretch/>
        </p:blipFill>
        <p:spPr>
          <a:xfrm>
            <a:off x="6921499" y="4496076"/>
            <a:ext cx="1905000" cy="87689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pSp>
        <p:nvGrpSpPr>
          <p:cNvPr id="30" name="Group 29"/>
          <p:cNvGrpSpPr/>
          <p:nvPr/>
        </p:nvGrpSpPr>
        <p:grpSpPr>
          <a:xfrm>
            <a:off x="444501" y="1678905"/>
            <a:ext cx="4364561" cy="4353599"/>
            <a:chOff x="5098494" y="2074229"/>
            <a:chExt cx="3312777" cy="3176641"/>
          </a:xfrm>
        </p:grpSpPr>
        <p:grpSp>
          <p:nvGrpSpPr>
            <p:cNvPr id="31" name="Group 30"/>
            <p:cNvGrpSpPr/>
            <p:nvPr/>
          </p:nvGrpSpPr>
          <p:grpSpPr>
            <a:xfrm>
              <a:off x="5098494" y="2074229"/>
              <a:ext cx="3312777" cy="3176641"/>
              <a:chOff x="3886200" y="1447800"/>
              <a:chExt cx="4465368" cy="3796144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6200" y="1447800"/>
                <a:ext cx="4329589" cy="3796144"/>
              </a:xfrm>
              <a:prstGeom prst="rect">
                <a:avLst/>
              </a:prstGeom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</p:pic>
          <p:cxnSp>
            <p:nvCxnSpPr>
              <p:cNvPr id="36" name="Straight Arrow Connector 35"/>
              <p:cNvCxnSpPr/>
              <p:nvPr/>
            </p:nvCxnSpPr>
            <p:spPr>
              <a:xfrm>
                <a:off x="6050992" y="2616810"/>
                <a:ext cx="1" cy="380967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5098493" y="2065112"/>
                <a:ext cx="1905000" cy="551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Calcium binding region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992278" y="2255595"/>
                <a:ext cx="1359290" cy="551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Cell membrane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9" name="Straight Arrow Connector 38"/>
              <p:cNvCxnSpPr>
                <a:stCxn id="38" idx="0"/>
              </p:cNvCxnSpPr>
              <p:nvPr/>
            </p:nvCxnSpPr>
            <p:spPr>
              <a:xfrm flipH="1" flipV="1">
                <a:off x="7055419" y="2067303"/>
                <a:ext cx="616505" cy="188292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5334000" y="2181950"/>
              <a:ext cx="5114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IC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48779" y="2180461"/>
              <a:ext cx="5114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E</a:t>
              </a:r>
              <a:r>
                <a:rPr lang="en-US" sz="1400" dirty="0" smtClean="0">
                  <a:solidFill>
                    <a:schemeClr val="bg1"/>
                  </a:solidFill>
                </a:rPr>
                <a:t>C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49514" y="2180460"/>
              <a:ext cx="5114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IC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37066" y="6028715"/>
            <a:ext cx="472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Desmosome-intermediate filament complex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438902" y="6061429"/>
            <a:ext cx="29844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by: Navaneetha </a:t>
            </a:r>
            <a:r>
              <a:rPr lang="en-US" sz="1200" dirty="0"/>
              <a:t>Krishnan </a:t>
            </a:r>
            <a:r>
              <a:rPr lang="en-US" sz="1200" dirty="0" smtClean="0"/>
              <a:t>Bharathan (2016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847667" y="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EFAC9"/>
                </a:solidFill>
              </a:rPr>
              <a:t>Without proper function of the desmosome and its </a:t>
            </a:r>
            <a:r>
              <a:rPr lang="en-US" dirty="0" smtClean="0">
                <a:solidFill>
                  <a:srgbClr val="FEFAC9"/>
                </a:solidFill>
              </a:rPr>
              <a:t>protein componenets, </a:t>
            </a:r>
            <a:r>
              <a:rPr lang="en-US" dirty="0">
                <a:solidFill>
                  <a:srgbClr val="FEFAC9"/>
                </a:solidFill>
              </a:rPr>
              <a:t>the skin can become blistered, abnormally calloused and vulnerable to </a:t>
            </a:r>
            <a:r>
              <a:rPr lang="en-US" dirty="0" smtClean="0">
                <a:solidFill>
                  <a:srgbClr val="FEFAC9"/>
                </a:solidFill>
              </a:rPr>
              <a:t>infection and disease (Whittock, 2012 et al). </a:t>
            </a:r>
            <a:endParaRPr lang="en-US" dirty="0">
              <a:solidFill>
                <a:srgbClr val="FEFAC9"/>
              </a:solidFill>
            </a:endParaRPr>
          </a:p>
        </p:txBody>
      </p:sp>
      <p:pic>
        <p:nvPicPr>
          <p:cNvPr id="17" name="Picture 16" descr="Screen Shot 2016-05-02 at 9.37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 r="7817"/>
          <a:stretch/>
        </p:blipFill>
        <p:spPr>
          <a:xfrm>
            <a:off x="3026836" y="3407952"/>
            <a:ext cx="2497663" cy="2688047"/>
          </a:xfrm>
          <a:prstGeom prst="rect">
            <a:avLst/>
          </a:prstGeom>
        </p:spPr>
      </p:pic>
      <p:pic>
        <p:nvPicPr>
          <p:cNvPr id="10" name="Picture 9" descr="Screen Shot 2016-05-02 at 9.08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6" y="3407952"/>
            <a:ext cx="2247900" cy="268804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4" name="Picture 13" descr="Screen Shot 2016-05-02 at 9.23.34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5940" r="55754" b="6601"/>
          <a:stretch/>
        </p:blipFill>
        <p:spPr>
          <a:xfrm>
            <a:off x="5524499" y="3407951"/>
            <a:ext cx="1460500" cy="26880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5834" y="6138332"/>
            <a:ext cx="6963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Images by Whittock et al (2012) </a:t>
            </a:r>
            <a:r>
              <a:rPr lang="en-US" sz="1200" dirty="0"/>
              <a:t>&amp; http://</a:t>
            </a:r>
            <a:r>
              <a:rPr lang="en-US" sz="1200" dirty="0" err="1"/>
              <a:t>www.dermnetnz.org</a:t>
            </a:r>
            <a:r>
              <a:rPr lang="en-US" sz="1200" dirty="0"/>
              <a:t>/immune/pemphigus-</a:t>
            </a:r>
            <a:r>
              <a:rPr lang="en-US" sz="1200" dirty="0" err="1"/>
              <a:t>vulgaris.html</a:t>
            </a:r>
            <a:endParaRPr lang="en-US" sz="1200" dirty="0"/>
          </a:p>
        </p:txBody>
      </p:sp>
      <p:pic>
        <p:nvPicPr>
          <p:cNvPr id="15" name="Picture 14" descr="Screen Shot 2016-05-02 at 9.23.34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3" t="6584" r="5108" b="7096"/>
          <a:stretch/>
        </p:blipFill>
        <p:spPr>
          <a:xfrm>
            <a:off x="6836832" y="3407951"/>
            <a:ext cx="1693335" cy="26880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" y="677334"/>
            <a:ext cx="7560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FFFF"/>
                </a:solidFill>
              </a:rPr>
              <a:t>Background: Why does it matter?</a:t>
            </a:r>
            <a:endParaRPr lang="en-US" sz="2800" b="1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the three major proteins that make up the desmosome, I am interested in desmoplakin.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635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FFFF"/>
                </a:solidFill>
              </a:rPr>
              <a:t>Background</a:t>
            </a:r>
            <a:r>
              <a:rPr lang="en-US" sz="2800" b="1" u="sng" dirty="0" smtClean="0">
                <a:solidFill>
                  <a:srgbClr val="FFFFFF"/>
                </a:solidFill>
              </a:rPr>
              <a:t>: What am I interested in?</a:t>
            </a:r>
            <a:endParaRPr lang="en-US" sz="2800" b="1" u="sng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0776" y="2689181"/>
            <a:ext cx="3380421" cy="3335370"/>
            <a:chOff x="5098494" y="2074229"/>
            <a:chExt cx="3312777" cy="3176641"/>
          </a:xfrm>
        </p:grpSpPr>
        <p:grpSp>
          <p:nvGrpSpPr>
            <p:cNvPr id="6" name="Group 5"/>
            <p:cNvGrpSpPr/>
            <p:nvPr/>
          </p:nvGrpSpPr>
          <p:grpSpPr>
            <a:xfrm>
              <a:off x="5098494" y="2074229"/>
              <a:ext cx="3312777" cy="3176641"/>
              <a:chOff x="3886200" y="1447800"/>
              <a:chExt cx="4465368" cy="379614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6200" y="1447800"/>
                <a:ext cx="4329589" cy="3796144"/>
              </a:xfrm>
              <a:prstGeom prst="rect">
                <a:avLst/>
              </a:prstGeom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>
                <a:off x="6050992" y="2616810"/>
                <a:ext cx="1" cy="380967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5098493" y="2065112"/>
                <a:ext cx="1905000" cy="551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Calcium binding region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992278" y="2255595"/>
                <a:ext cx="1359290" cy="551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Cell membrane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4" name="Straight Arrow Connector 13"/>
              <p:cNvCxnSpPr>
                <a:stCxn id="13" idx="0"/>
              </p:cNvCxnSpPr>
              <p:nvPr/>
            </p:nvCxnSpPr>
            <p:spPr>
              <a:xfrm flipH="1" flipV="1">
                <a:off x="7055419" y="2067303"/>
                <a:ext cx="616505" cy="188292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5334000" y="2181950"/>
              <a:ext cx="5114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IC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48779" y="2180461"/>
              <a:ext cx="5114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E</a:t>
              </a:r>
              <a:r>
                <a:rPr lang="en-US" sz="1400" dirty="0" smtClean="0">
                  <a:solidFill>
                    <a:schemeClr val="bg1"/>
                  </a:solidFill>
                </a:rPr>
                <a:t>C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49514" y="2180460"/>
              <a:ext cx="5114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IC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 flipV="1">
            <a:off x="3496047" y="4423835"/>
            <a:ext cx="685150" cy="133349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0331"/>
          <a:stretch/>
        </p:blipFill>
        <p:spPr>
          <a:xfrm>
            <a:off x="4181197" y="5452418"/>
            <a:ext cx="1905000" cy="60982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6" name="TextBox 25"/>
          <p:cNvSpPr txBox="1"/>
          <p:nvPr/>
        </p:nvSpPr>
        <p:spPr>
          <a:xfrm>
            <a:off x="800776" y="4593786"/>
            <a:ext cx="737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EFAC9"/>
                </a:solidFill>
              </a:rPr>
              <a:t>Desmoplakin contains 3 critical protein domains: The </a:t>
            </a:r>
            <a:r>
              <a:rPr lang="en-US" dirty="0" err="1" smtClean="0">
                <a:solidFill>
                  <a:srgbClr val="FEFAC9"/>
                </a:solidFill>
              </a:rPr>
              <a:t>plakin</a:t>
            </a:r>
            <a:r>
              <a:rPr lang="en-US" dirty="0" smtClean="0">
                <a:solidFill>
                  <a:srgbClr val="FEFAC9"/>
                </a:solidFill>
              </a:rPr>
              <a:t> domain, the rod domain, and the tail domain. </a:t>
            </a:r>
            <a:r>
              <a:rPr lang="en-US" dirty="0">
                <a:solidFill>
                  <a:srgbClr val="FEFAC9"/>
                </a:solidFill>
              </a:rPr>
              <a:t>The tail region of desmoplakin is particularly important because it directly associates itself with </a:t>
            </a:r>
            <a:r>
              <a:rPr lang="en-US" dirty="0" smtClean="0">
                <a:solidFill>
                  <a:srgbClr val="FEFAC9"/>
                </a:solidFill>
              </a:rPr>
              <a:t>keratin. </a:t>
            </a:r>
            <a:endParaRPr lang="en-US" dirty="0">
              <a:solidFill>
                <a:srgbClr val="FEFAC9"/>
              </a:solidFill>
            </a:endParaRPr>
          </a:p>
        </p:txBody>
      </p:sp>
      <p:pic>
        <p:nvPicPr>
          <p:cNvPr id="24" name="Picture 23" descr="Screen Shot 2016-05-02 at 10.15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5" y="1468787"/>
            <a:ext cx="7956802" cy="2955048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18" r="50000"/>
          <a:stretch/>
        </p:blipFill>
        <p:spPr>
          <a:xfrm rot="10800000">
            <a:off x="7660300" y="1942494"/>
            <a:ext cx="700357" cy="876899"/>
          </a:xfrm>
          <a:prstGeom prst="rect">
            <a:avLst/>
          </a:prstGeom>
          <a:effectLst/>
        </p:spPr>
      </p:pic>
      <p:sp>
        <p:nvSpPr>
          <p:cNvPr id="29" name="TextBox 28"/>
          <p:cNvSpPr txBox="1"/>
          <p:nvPr/>
        </p:nvSpPr>
        <p:spPr>
          <a:xfrm>
            <a:off x="800776" y="5992966"/>
            <a:ext cx="196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by: Navaneetha Krishnan </a:t>
            </a:r>
            <a:r>
              <a:rPr lang="en-US" sz="1000" dirty="0"/>
              <a:t>Bharathan (2016)</a:t>
            </a:r>
          </a:p>
        </p:txBody>
      </p:sp>
    </p:spTree>
    <p:extLst>
      <p:ext uri="{BB962C8B-B14F-4D97-AF65-F5344CB8AC3E}">
        <p14:creationId xmlns:p14="http://schemas.microsoft.com/office/powerpoint/2010/main" val="13511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5147" y="171074"/>
            <a:ext cx="8229600" cy="121920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Previous knowledge about the role of desmoplakin in desmosomal disease: </a:t>
            </a:r>
            <a:endParaRPr lang="en-US" sz="2800" b="1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541579" y="1661979"/>
            <a:ext cx="7152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Improper desmoplakin function has been associated with an early onset of skin fragility and blistering on areas of the body that receive the most mechanical stress (Whittock </a:t>
            </a:r>
            <a:r>
              <a:rPr lang="en-US" dirty="0">
                <a:solidFill>
                  <a:schemeClr val="tx2"/>
                </a:solidFill>
              </a:rPr>
              <a:t>et all, </a:t>
            </a:r>
            <a:r>
              <a:rPr lang="en-US" dirty="0" smtClean="0">
                <a:solidFill>
                  <a:schemeClr val="tx2"/>
                </a:solidFill>
              </a:rPr>
              <a:t>2002).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23" y="2884093"/>
            <a:ext cx="2480743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220667" y="2884093"/>
            <a:ext cx="3865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What isn’t known however, is how the improper  function of desmoplakin affects the developing  human embryo.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8" name="Picture 37" descr="Screen Shot 2016-05-02 at 10.51.1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r="6232"/>
          <a:stretch/>
        </p:blipFill>
        <p:spPr>
          <a:xfrm>
            <a:off x="4220667" y="4390653"/>
            <a:ext cx="2091659" cy="1831953"/>
          </a:xfrm>
          <a:prstGeom prst="rect">
            <a:avLst/>
          </a:prstGeom>
        </p:spPr>
      </p:pic>
      <p:pic>
        <p:nvPicPr>
          <p:cNvPr id="39" name="Picture 38" descr="Screen Shot 2016-05-02 at 10.53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25" y="4412245"/>
            <a:ext cx="2048926" cy="181036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08479" y="6276513"/>
            <a:ext cx="687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Images by: McGrath (2005) and http</a:t>
            </a:r>
            <a:r>
              <a:rPr lang="en-US" sz="1200" dirty="0"/>
              <a:t>://</a:t>
            </a:r>
            <a:r>
              <a:rPr lang="en-US" sz="1200" dirty="0" err="1"/>
              <a:t>www.reproduction-online.org</a:t>
            </a:r>
            <a:r>
              <a:rPr lang="en-US" sz="1200" dirty="0"/>
              <a:t>/content/145/3/R65/F1.large.jpg</a:t>
            </a:r>
          </a:p>
        </p:txBody>
      </p:sp>
    </p:spTree>
    <p:extLst>
      <p:ext uri="{BB962C8B-B14F-4D97-AF65-F5344CB8AC3E}">
        <p14:creationId xmlns:p14="http://schemas.microsoft.com/office/powerpoint/2010/main" val="429108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Through the use of X</a:t>
            </a:r>
            <a:r>
              <a:rPr lang="en-US" i="1" dirty="0" smtClean="0">
                <a:solidFill>
                  <a:schemeClr val="tx2"/>
                </a:solidFill>
              </a:rPr>
              <a:t>enopus </a:t>
            </a:r>
            <a:r>
              <a:rPr lang="en-US" dirty="0" smtClean="0">
                <a:solidFill>
                  <a:schemeClr val="tx2"/>
                </a:solidFill>
              </a:rPr>
              <a:t>laevis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(African </a:t>
            </a:r>
            <a:r>
              <a:rPr lang="en-US" dirty="0">
                <a:solidFill>
                  <a:schemeClr val="tx2"/>
                </a:solidFill>
              </a:rPr>
              <a:t>clawed </a:t>
            </a:r>
            <a:r>
              <a:rPr lang="en-US" dirty="0" smtClean="0">
                <a:solidFill>
                  <a:schemeClr val="tx2"/>
                </a:solidFill>
              </a:rPr>
              <a:t>frog)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It is an </a:t>
            </a:r>
            <a:r>
              <a:rPr lang="en-US" dirty="0">
                <a:solidFill>
                  <a:schemeClr val="tx2"/>
                </a:solidFill>
              </a:rPr>
              <a:t>innovative and tractable system, with free-living embryos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Its epidermal development is very similar to the epidermal development in mammals.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How can desmoplakin be studied during epidermal  development?</a:t>
            </a:r>
            <a:endParaRPr lang="en-US" sz="2800" b="1" u="sng" dirty="0"/>
          </a:p>
        </p:txBody>
      </p:sp>
      <p:pic>
        <p:nvPicPr>
          <p:cNvPr id="7" name="Picture 2" descr="http://clawedfrogs.tripod.com/webonmediacontents/1154165.jpg?13339788783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59" y="4218802"/>
            <a:ext cx="2552728" cy="1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xenbase.org/anatomy/static/intro/XenCycleH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362" y="3686488"/>
            <a:ext cx="2967005" cy="25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2961" y="4108262"/>
            <a:ext cx="23530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Advantages include easy embryonic manipulation, cost efficiency and easy access to desmosomal gene annotations (</a:t>
            </a:r>
            <a:r>
              <a:rPr lang="en-US" dirty="0"/>
              <a:t>Bowes et al, </a:t>
            </a:r>
            <a:r>
              <a:rPr lang="en-US" dirty="0" smtClean="0"/>
              <a:t>2010).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06894" y="6228222"/>
            <a:ext cx="253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by: </a:t>
            </a:r>
            <a:r>
              <a:rPr lang="en-US" dirty="0" err="1" smtClean="0"/>
              <a:t>Xenbase.org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8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o </a:t>
            </a:r>
            <a:r>
              <a:rPr lang="en-US" dirty="0">
                <a:solidFill>
                  <a:schemeClr val="tx2"/>
                </a:solidFill>
              </a:rPr>
              <a:t>determine how a deletion in the desmoplakin tail domain affects its affinity to bind with </a:t>
            </a:r>
            <a:r>
              <a:rPr lang="en-US" dirty="0" smtClean="0">
                <a:solidFill>
                  <a:schemeClr val="tx2"/>
                </a:solidFill>
              </a:rPr>
              <a:t>keratin in the developing epidermis of </a:t>
            </a:r>
            <a:r>
              <a:rPr lang="en-US" i="1" dirty="0" smtClean="0">
                <a:solidFill>
                  <a:schemeClr val="tx2"/>
                </a:solidFill>
              </a:rPr>
              <a:t>Xenopus</a:t>
            </a:r>
            <a:r>
              <a:rPr lang="en-US" dirty="0" smtClean="0">
                <a:solidFill>
                  <a:schemeClr val="tx2"/>
                </a:solidFill>
              </a:rPr>
              <a:t> embryos.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0826"/>
            <a:ext cx="8229600" cy="886078"/>
          </a:xfrm>
        </p:spPr>
        <p:txBody>
          <a:bodyPr/>
          <a:lstStyle/>
          <a:p>
            <a:r>
              <a:rPr lang="en-US" b="1" u="sng" dirty="0" smtClean="0"/>
              <a:t>Project Aim:</a:t>
            </a:r>
            <a:endParaRPr lang="en-US" b="1" u="sng" dirty="0"/>
          </a:p>
        </p:txBody>
      </p:sp>
      <p:pic>
        <p:nvPicPr>
          <p:cNvPr id="4" name="Picture 3" descr="Screen Shot 2016-05-02 at 10.15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3" y="2972886"/>
            <a:ext cx="7956802" cy="2955048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4930336" y="2819763"/>
            <a:ext cx="3326927" cy="2753366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14984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Experimental Design:</a:t>
            </a:r>
            <a:endParaRPr lang="en-US" b="1" u="sng" dirty="0"/>
          </a:p>
        </p:txBody>
      </p:sp>
      <p:pic>
        <p:nvPicPr>
          <p:cNvPr id="8" name="Picture 7" descr="Screen Shot 2016-05-02 at 11.4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01" y="1528555"/>
            <a:ext cx="4427155" cy="39975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2317" y="1509881"/>
            <a:ext cx="339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20666" y="5900961"/>
            <a:ext cx="431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03008" y="56034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A schematic of a plasmid vector. The mutant desmoplakin gene is inserted into the plasmid, and replicated upon insertion into the host cell. Taken from (Morgan &amp; </a:t>
            </a:r>
            <a:r>
              <a:rPr lang="en-US" sz="1200" b="1" dirty="0" err="1">
                <a:solidFill>
                  <a:schemeClr val="tx2"/>
                </a:solidFill>
              </a:rPr>
              <a:t>Juchheim</a:t>
            </a:r>
            <a:r>
              <a:rPr lang="en-US" sz="1200" b="1" dirty="0">
                <a:solidFill>
                  <a:schemeClr val="tx2"/>
                </a:solidFill>
              </a:rPr>
              <a:t>, 2014)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2317" y="1493912"/>
            <a:ext cx="339894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Obtain a mutant construct of the desmoplakin gene (missing the tail region). 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Subclone mutant gene into a plasmid vector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Insert vector into </a:t>
            </a:r>
            <a:r>
              <a:rPr lang="en-US" i="1" dirty="0" smtClean="0">
                <a:solidFill>
                  <a:schemeClr val="tx2"/>
                </a:solidFill>
              </a:rPr>
              <a:t>Xenopus </a:t>
            </a:r>
            <a:r>
              <a:rPr lang="en-US" dirty="0" smtClean="0">
                <a:solidFill>
                  <a:schemeClr val="tx2"/>
                </a:solidFill>
              </a:rPr>
              <a:t>embryos at the one cell stage via microinjection.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18" name="Picture 17" descr="Screen Shot 2016-05-03 at 12.19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1" y="4580323"/>
            <a:ext cx="3741949" cy="18736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7395" y="4580323"/>
            <a:ext cx="252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Image by: http</a:t>
            </a:r>
            <a:r>
              <a:rPr lang="en-US" sz="800" b="1" dirty="0">
                <a:solidFill>
                  <a:schemeClr val="bg1"/>
                </a:solidFill>
              </a:rPr>
              <a:t>://</a:t>
            </a:r>
            <a:r>
              <a:rPr lang="en-US" sz="800" b="1" dirty="0" err="1">
                <a:solidFill>
                  <a:schemeClr val="bg1"/>
                </a:solidFill>
              </a:rPr>
              <a:t>www.biotecharticles.com</a:t>
            </a:r>
            <a:r>
              <a:rPr lang="en-US" sz="800" b="1" dirty="0">
                <a:solidFill>
                  <a:schemeClr val="bg1"/>
                </a:solidFill>
              </a:rPr>
              <a:t>/Biotech-Research-Article/Genetic-Transformation-Using-Microinjection-2993.html</a:t>
            </a:r>
          </a:p>
        </p:txBody>
      </p:sp>
    </p:spTree>
    <p:extLst>
      <p:ext uri="{BB962C8B-B14F-4D97-AF65-F5344CB8AC3E}">
        <p14:creationId xmlns:p14="http://schemas.microsoft.com/office/powerpoint/2010/main" val="42182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880</TotalTime>
  <Words>754</Words>
  <Application>Microsoft Macintosh PowerPoint</Application>
  <PresentationFormat>On-screen Show (4:3)</PresentationFormat>
  <Paragraphs>95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The Role Of Desmoplakin During Epidermal Development </vt:lpstr>
      <vt:lpstr>Project Overview</vt:lpstr>
      <vt:lpstr>Background: What is a desmosome?</vt:lpstr>
      <vt:lpstr>PowerPoint Presentation</vt:lpstr>
      <vt:lpstr>PowerPoint Presentation</vt:lpstr>
      <vt:lpstr>Previous knowledge about the role of desmoplakin in desmosomal disease: </vt:lpstr>
      <vt:lpstr>How can desmoplakin be studied during epidermal  development?</vt:lpstr>
      <vt:lpstr>Project Aim:</vt:lpstr>
      <vt:lpstr>Experimental Design:</vt:lpstr>
      <vt:lpstr>Experimental Design</vt:lpstr>
      <vt:lpstr>Expected Outcome:</vt:lpstr>
      <vt:lpstr>Discussion:</vt:lpstr>
      <vt:lpstr>Questions?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DESMOPLAKIN DURING EPIDERMAL DEVELOPMENT </dc:title>
  <dc:creator>Morgan Van Driest</dc:creator>
  <cp:lastModifiedBy>Morgan Van Driest</cp:lastModifiedBy>
  <cp:revision>48</cp:revision>
  <dcterms:created xsi:type="dcterms:W3CDTF">2016-05-02T15:50:51Z</dcterms:created>
  <dcterms:modified xsi:type="dcterms:W3CDTF">2016-05-03T12:32:09Z</dcterms:modified>
</cp:coreProperties>
</file>