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28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419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46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53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772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047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191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4480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5715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56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23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3E2F-EE89-4CCD-B658-4B9CD72FD8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31CD-1AB4-47E4-838C-4C323749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9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1156220-overview" TargetMode="External"/><Relationship Id="rId2" Type="http://schemas.openxmlformats.org/officeDocument/2006/relationships/hyperlink" Target="https://www.google.com/search?q=crispr+cas9&amp;source=lnms&amp;tbm=isch&amp;sa=X&amp;ved=0ahUKEwj0jqu9o8HMAhXFVz4KHeD2DLYQ_AUICSgD&amp;biw=1920&amp;bih=1003#imgrc=czdWDDU_aEl5TM%3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0196" cy="685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090" y="407468"/>
            <a:ext cx="10147069" cy="23876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5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CRISPR/Cas9 </a:t>
            </a:r>
            <a:r>
              <a:rPr lang="en-US" sz="5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5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5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creation of</a:t>
            </a:r>
            <a:br>
              <a:rPr lang="en-US" sz="5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p53 knock-outs in </a:t>
            </a:r>
            <a:r>
              <a:rPr lang="en-US" sz="5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US" sz="5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glioma </a:t>
            </a:r>
            <a:r>
              <a:rPr lang="en-US" sz="5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0625" y="5084222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lackadder ITC" panose="04020505051007020D02" pitchFamily="82" charset="0"/>
              </a:rPr>
              <a:t>a</a:t>
            </a:r>
            <a:r>
              <a:rPr lang="en-US" sz="48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 research proposal by </a:t>
            </a:r>
            <a:r>
              <a:rPr lang="en-US" sz="4800" dirty="0" err="1" smtClean="0">
                <a:solidFill>
                  <a:schemeClr val="bg1"/>
                </a:solidFill>
                <a:latin typeface="Blackadder ITC" panose="04020505051007020D02" pitchFamily="82" charset="0"/>
              </a:rPr>
              <a:t>gus</a:t>
            </a:r>
            <a:r>
              <a:rPr lang="en-US" sz="48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Blackadder ITC" panose="04020505051007020D02" pitchFamily="82" charset="0"/>
              </a:rPr>
              <a:t>thomas</a:t>
            </a:r>
            <a:endParaRPr lang="en-US" sz="48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5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12519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and Introduction: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39840"/>
            <a:ext cx="6443749" cy="349452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gency FB" panose="020B0503020202020204" pitchFamily="34" charset="0"/>
              </a:rPr>
              <a:t>Glioblastoma Multiforme:</a:t>
            </a:r>
          </a:p>
          <a:p>
            <a:pPr lvl="1"/>
            <a:r>
              <a:rPr lang="en-US" sz="4400" dirty="0" smtClean="0">
                <a:latin typeface="Agency FB" panose="020B0503020202020204" pitchFamily="34" charset="0"/>
              </a:rPr>
              <a:t>Aggressive brain cancer</a:t>
            </a:r>
          </a:p>
          <a:p>
            <a:pPr lvl="1"/>
            <a:r>
              <a:rPr lang="en-US" sz="4400" dirty="0" smtClean="0">
                <a:latin typeface="Agency FB" panose="020B0503020202020204" pitchFamily="34" charset="0"/>
              </a:rPr>
              <a:t>Very poor prognosis</a:t>
            </a:r>
          </a:p>
          <a:p>
            <a:pPr lvl="1"/>
            <a:r>
              <a:rPr lang="en-US" sz="4400" dirty="0" smtClean="0">
                <a:latin typeface="Agency FB" panose="020B0503020202020204" pitchFamily="34" charset="0"/>
              </a:rPr>
              <a:t>Often includes mutated/defective p53 gene</a:t>
            </a:r>
            <a:endParaRPr lang="en-US" sz="4400" dirty="0"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8" y="1450758"/>
            <a:ext cx="4145401" cy="50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21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4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and Introduction: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941" y="1728688"/>
            <a:ext cx="7165571" cy="41448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p</a:t>
            </a:r>
            <a:r>
              <a:rPr lang="en-US" sz="4800" dirty="0" smtClean="0">
                <a:latin typeface="Agency FB" panose="020B0503020202020204" pitchFamily="34" charset="0"/>
              </a:rPr>
              <a:t>53 Gene:</a:t>
            </a:r>
          </a:p>
          <a:p>
            <a:pPr lvl="1"/>
            <a:r>
              <a:rPr lang="en-US" sz="4300" dirty="0" smtClean="0">
                <a:latin typeface="Agency FB" panose="020B0503020202020204" pitchFamily="34" charset="0"/>
              </a:rPr>
              <a:t>Protein product first step in a cascade of intracellular interactions</a:t>
            </a:r>
          </a:p>
          <a:p>
            <a:pPr lvl="1"/>
            <a:r>
              <a:rPr lang="en-US" sz="4300" dirty="0" smtClean="0">
                <a:latin typeface="Agency FB" panose="020B0503020202020204" pitchFamily="34" charset="0"/>
              </a:rPr>
              <a:t>Mutant p53 promotes angiogenesis</a:t>
            </a:r>
          </a:p>
          <a:p>
            <a:pPr lvl="2"/>
            <a:r>
              <a:rPr lang="en-US" sz="3900" dirty="0">
                <a:latin typeface="Agency FB" panose="020B0503020202020204" pitchFamily="34" charset="0"/>
              </a:rPr>
              <a:t>p</a:t>
            </a:r>
            <a:r>
              <a:rPr lang="en-US" sz="3900" dirty="0" smtClean="0">
                <a:latin typeface="Agency FB" panose="020B0503020202020204" pitchFamily="34" charset="0"/>
              </a:rPr>
              <a:t>21 gene and associated protein prevents tumors</a:t>
            </a:r>
          </a:p>
          <a:p>
            <a:pPr lvl="2"/>
            <a:endParaRPr lang="en-US" sz="3200" dirty="0">
              <a:latin typeface="Agency FB" panose="020B0503020202020204" pitchFamily="34" charset="0"/>
            </a:endParaRPr>
          </a:p>
          <a:p>
            <a:pPr lvl="2"/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12" y="1690688"/>
            <a:ext cx="4556859" cy="46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5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8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Biddlestone-Thorpe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(2013)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836" y="1910548"/>
            <a:ext cx="7890164" cy="435133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gency FB" panose="020B0503020202020204" pitchFamily="34" charset="0"/>
              </a:rPr>
              <a:t>Human glioma cell - mp53 versus wtp53:</a:t>
            </a:r>
          </a:p>
          <a:p>
            <a:pPr lvl="1"/>
            <a:r>
              <a:rPr lang="en-US" sz="4000" dirty="0" smtClean="0">
                <a:latin typeface="Agency FB" panose="020B0503020202020204" pitchFamily="34" charset="0"/>
              </a:rPr>
              <a:t>Gene responsible for p53 easily </a:t>
            </a:r>
            <a:r>
              <a:rPr lang="en-US" sz="4000" u="sng" dirty="0" smtClean="0">
                <a:latin typeface="Agency FB" panose="020B0503020202020204" pitchFamily="34" charset="0"/>
              </a:rPr>
              <a:t>radiosensitized</a:t>
            </a:r>
            <a:r>
              <a:rPr lang="en-US" sz="4000" dirty="0" smtClean="0">
                <a:latin typeface="Agency FB" panose="020B0503020202020204" pitchFamily="34" charset="0"/>
              </a:rPr>
              <a:t> in mp53</a:t>
            </a:r>
          </a:p>
          <a:p>
            <a:pPr lvl="2"/>
            <a:r>
              <a:rPr lang="en-US" sz="3600" dirty="0" smtClean="0">
                <a:latin typeface="Agency FB" panose="020B0503020202020204" pitchFamily="34" charset="0"/>
              </a:rPr>
              <a:t>Use of a kinase inhibitor on ATM</a:t>
            </a:r>
          </a:p>
          <a:p>
            <a:pPr lvl="1"/>
            <a:r>
              <a:rPr lang="en-US" sz="4000" dirty="0" smtClean="0">
                <a:latin typeface="Agency FB" panose="020B0503020202020204" pitchFamily="34" charset="0"/>
              </a:rPr>
              <a:t>Expression of mp53: no physiological effects</a:t>
            </a:r>
            <a:endParaRPr lang="en-US" sz="4000" dirty="0"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6" y="2154021"/>
            <a:ext cx="3708780" cy="3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8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CRISPR/Cas9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5" y="1325563"/>
            <a:ext cx="7281949" cy="5303520"/>
          </a:xfrm>
        </p:spPr>
        <p:txBody>
          <a:bodyPr>
            <a:normAutofit fontScale="92500"/>
          </a:bodyPr>
          <a:lstStyle/>
          <a:p>
            <a:r>
              <a:rPr lang="en-US" sz="4100" dirty="0" smtClean="0">
                <a:latin typeface="Agency FB" panose="020B0503020202020204" pitchFamily="34" charset="0"/>
              </a:rPr>
              <a:t>gRNA + Cas9 protein = endonuclease with high specificity</a:t>
            </a:r>
          </a:p>
          <a:p>
            <a:pPr lvl="1"/>
            <a:r>
              <a:rPr lang="en-US" sz="4100" dirty="0" smtClean="0">
                <a:latin typeface="Agency FB" panose="020B0503020202020204" pitchFamily="34" charset="0"/>
              </a:rPr>
              <a:t>Target determined by gRNA oligonucleotide sequence</a:t>
            </a:r>
          </a:p>
          <a:p>
            <a:pPr lvl="1"/>
            <a:r>
              <a:rPr lang="en-US" sz="4100" dirty="0" smtClean="0">
                <a:latin typeface="Agency FB" panose="020B0503020202020204" pitchFamily="34" charset="0"/>
              </a:rPr>
              <a:t>Delivery of endonuclease to nucleus of target cell </a:t>
            </a:r>
            <a:r>
              <a:rPr lang="en-US" sz="41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 DNA complement is excised  NHEJ  KO cell line created</a:t>
            </a:r>
            <a:endParaRPr lang="en-US" sz="4100" dirty="0" smtClean="0">
              <a:latin typeface="Agency FB" panose="020B0503020202020204" pitchFamily="34" charset="0"/>
            </a:endParaRPr>
          </a:p>
          <a:p>
            <a:r>
              <a:rPr lang="en-US" sz="4100" dirty="0" smtClean="0">
                <a:latin typeface="Agency FB" panose="020B0503020202020204" pitchFamily="34" charset="0"/>
              </a:rPr>
              <a:t>Risks:</a:t>
            </a:r>
          </a:p>
          <a:p>
            <a:pPr lvl="1"/>
            <a:r>
              <a:rPr lang="en-US" sz="4100" dirty="0" smtClean="0">
                <a:latin typeface="Agency FB" panose="020B0503020202020204" pitchFamily="34" charset="0"/>
              </a:rPr>
              <a:t>Off-target effects and/or failure</a:t>
            </a:r>
            <a:endParaRPr lang="en-US" sz="4100" dirty="0">
              <a:latin typeface="Agency FB" panose="020B0503020202020204" pitchFamily="34" charset="0"/>
            </a:endParaRP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84" y="1035303"/>
            <a:ext cx="4134528" cy="56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34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2025745" cy="1325563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CRISPR/Cas9 Design &amp; Expression: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66862" cy="4351338"/>
          </a:xfrm>
        </p:spPr>
        <p:txBody>
          <a:bodyPr/>
          <a:lstStyle/>
          <a:p>
            <a:r>
              <a:rPr lang="en-US" sz="4800" dirty="0" smtClean="0">
                <a:latin typeface="Agency FB" panose="020B0503020202020204" pitchFamily="34" charset="0"/>
              </a:rPr>
              <a:t>BLAST used to identify unique p53 sequences</a:t>
            </a:r>
          </a:p>
          <a:p>
            <a:r>
              <a:rPr lang="en-US" sz="4800" dirty="0" smtClean="0">
                <a:latin typeface="Agency FB" panose="020B0503020202020204" pitchFamily="34" charset="0"/>
              </a:rPr>
              <a:t>Identification of best gRNA/Cas9 complexes</a:t>
            </a:r>
          </a:p>
          <a:p>
            <a:r>
              <a:rPr lang="en-US" sz="4800" dirty="0" smtClean="0">
                <a:latin typeface="Agency FB" panose="020B0503020202020204" pitchFamily="34" charset="0"/>
              </a:rPr>
              <a:t>Three trials for best 5 complex candidates:</a:t>
            </a:r>
          </a:p>
          <a:p>
            <a:pPr lvl="1"/>
            <a:r>
              <a:rPr lang="en-US" sz="4400" dirty="0" smtClean="0">
                <a:latin typeface="Agency FB" panose="020B0503020202020204" pitchFamily="34" charset="0"/>
              </a:rPr>
              <a:t>No transfection</a:t>
            </a:r>
          </a:p>
          <a:p>
            <a:pPr lvl="1"/>
            <a:r>
              <a:rPr lang="en-US" sz="4400" dirty="0" smtClean="0">
                <a:latin typeface="Agency FB" panose="020B0503020202020204" pitchFamily="34" charset="0"/>
              </a:rPr>
              <a:t>1µg of endonuclease vectors</a:t>
            </a:r>
          </a:p>
          <a:p>
            <a:pPr lvl="1"/>
            <a:r>
              <a:rPr lang="en-US" sz="4400" dirty="0">
                <a:latin typeface="Agency FB" panose="020B0503020202020204" pitchFamily="34" charset="0"/>
              </a:rPr>
              <a:t>3</a:t>
            </a:r>
            <a:r>
              <a:rPr lang="en-US" sz="4400" dirty="0" smtClean="0">
                <a:latin typeface="Agency FB" panose="020B0503020202020204" pitchFamily="34" charset="0"/>
              </a:rPr>
              <a:t>µg of endonuclease vectors</a:t>
            </a:r>
          </a:p>
          <a:p>
            <a:pPr lvl="1"/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38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Determination of Off-Target Effects: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46233" cy="435133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gency FB" panose="020B0503020202020204" pitchFamily="34" charset="0"/>
              </a:rPr>
              <a:t>All cell lines incubated</a:t>
            </a:r>
          </a:p>
          <a:p>
            <a:r>
              <a:rPr lang="en-US" sz="4400" dirty="0" smtClean="0">
                <a:latin typeface="Agency FB" panose="020B0503020202020204" pitchFamily="34" charset="0"/>
              </a:rPr>
              <a:t>High-throughput DNA sequencing to determine  genotypic differences/off-target effects</a:t>
            </a:r>
          </a:p>
          <a:p>
            <a:r>
              <a:rPr lang="en-US" sz="4400" dirty="0" smtClean="0">
                <a:latin typeface="Agency FB" panose="020B0503020202020204" pitchFamily="34" charset="0"/>
              </a:rPr>
              <a:t>Western Blot protein analysis</a:t>
            </a:r>
            <a:endParaRPr lang="en-US" sz="4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935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Results: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5" y="1825625"/>
            <a:ext cx="11257613" cy="43513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gency FB" panose="020B0503020202020204" pitchFamily="34" charset="0"/>
              </a:rPr>
              <a:t>Hoping for &gt;1 case with full knockout, few off-target effects</a:t>
            </a:r>
          </a:p>
          <a:p>
            <a:r>
              <a:rPr lang="en-US" sz="4000" dirty="0" smtClean="0">
                <a:latin typeface="Agency FB" panose="020B0503020202020204" pitchFamily="34" charset="0"/>
              </a:rPr>
              <a:t>I tentatively conclude that, by looking for protein products of ATM, that radiosensitization can be achieved only alongside mp53</a:t>
            </a:r>
          </a:p>
          <a:p>
            <a:r>
              <a:rPr lang="en-US" sz="4000" dirty="0" smtClean="0">
                <a:latin typeface="Agency FB" panose="020B0503020202020204" pitchFamily="34" charset="0"/>
              </a:rPr>
              <a:t>This opens the door for additional research into p53; how might p53 be manipulated to make tumor cells more radiosensitive?</a:t>
            </a:r>
          </a:p>
          <a:p>
            <a:pPr lvl="1"/>
            <a:r>
              <a:rPr lang="en-US" sz="3600" dirty="0" smtClean="0">
                <a:latin typeface="Agency FB" panose="020B0503020202020204" pitchFamily="34" charset="0"/>
              </a:rPr>
              <a:t>Implications for the future of radiotherapy + genetic therapy</a:t>
            </a:r>
            <a:endParaRPr lang="en-US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6908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802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gency FB" panose="020B0503020202020204" pitchFamily="34" charset="0"/>
              </a:rPr>
              <a:t>Articles</a:t>
            </a:r>
            <a:r>
              <a:rPr lang="en-US" sz="2400" dirty="0" smtClean="0">
                <a:latin typeface="Agency FB" panose="020B0503020202020204" pitchFamily="34" charset="0"/>
              </a:rPr>
              <a:t>:</a:t>
            </a:r>
          </a:p>
          <a:p>
            <a:pPr lvl="1"/>
            <a:r>
              <a:rPr lang="en-US" sz="1800" dirty="0">
                <a:latin typeface="Agency FB" panose="020B0503020202020204" pitchFamily="34" charset="0"/>
              </a:rPr>
              <a:t>L. </a:t>
            </a:r>
            <a:r>
              <a:rPr lang="en-US" sz="1800" dirty="0" err="1">
                <a:latin typeface="Agency FB" panose="020B0503020202020204" pitchFamily="34" charset="0"/>
              </a:rPr>
              <a:t>Biddlestone</a:t>
            </a:r>
            <a:r>
              <a:rPr lang="en-US" sz="1800" dirty="0">
                <a:latin typeface="Agency FB" panose="020B0503020202020204" pitchFamily="34" charset="0"/>
              </a:rPr>
              <a:t>-Thorpe, M. </a:t>
            </a:r>
            <a:r>
              <a:rPr lang="en-US" sz="1800" dirty="0" err="1">
                <a:latin typeface="Agency FB" panose="020B0503020202020204" pitchFamily="34" charset="0"/>
              </a:rPr>
              <a:t>Sajjad</a:t>
            </a:r>
            <a:r>
              <a:rPr lang="en-US" sz="1800" dirty="0">
                <a:latin typeface="Agency FB" panose="020B0503020202020204" pitchFamily="34" charset="0"/>
              </a:rPr>
              <a:t>, E. Rosenberg, J.M. </a:t>
            </a:r>
            <a:r>
              <a:rPr lang="en-US" sz="1800" dirty="0" err="1">
                <a:latin typeface="Agency FB" panose="020B0503020202020204" pitchFamily="34" charset="0"/>
              </a:rPr>
              <a:t>Beckta</a:t>
            </a:r>
            <a:r>
              <a:rPr lang="en-US" sz="1800" dirty="0">
                <a:latin typeface="Agency FB" panose="020B0503020202020204" pitchFamily="34" charset="0"/>
              </a:rPr>
              <a:t>, N.C.K. Valerie, M. </a:t>
            </a:r>
            <a:r>
              <a:rPr lang="en-US" sz="1800" dirty="0" err="1">
                <a:latin typeface="Agency FB" panose="020B0503020202020204" pitchFamily="34" charset="0"/>
              </a:rPr>
              <a:t>Tokarz</a:t>
            </a:r>
            <a:r>
              <a:rPr lang="en-US" sz="1800" dirty="0">
                <a:latin typeface="Agency FB" panose="020B0503020202020204" pitchFamily="34" charset="0"/>
              </a:rPr>
              <a:t>, B.R. Adams, A.F. Wagner, A. Khalil, D. </a:t>
            </a:r>
            <a:r>
              <a:rPr lang="en-US" sz="1800" dirty="0" err="1">
                <a:latin typeface="Agency FB" panose="020B0503020202020204" pitchFamily="34" charset="0"/>
              </a:rPr>
              <a:t>Gilfor</a:t>
            </a:r>
            <a:r>
              <a:rPr lang="en-US" sz="1800" dirty="0">
                <a:latin typeface="Agency FB" panose="020B0503020202020204" pitchFamily="34" charset="0"/>
              </a:rPr>
              <a:t>, S.E. Golding, S. Deb, D.G. </a:t>
            </a:r>
            <a:r>
              <a:rPr lang="en-US" sz="1800" dirty="0" err="1">
                <a:latin typeface="Agency FB" panose="020B0503020202020204" pitchFamily="34" charset="0"/>
              </a:rPr>
              <a:t>Temesi</a:t>
            </a:r>
            <a:r>
              <a:rPr lang="en-US" sz="1800" dirty="0">
                <a:latin typeface="Agency FB" panose="020B0503020202020204" pitchFamily="34" charset="0"/>
              </a:rPr>
              <a:t>, A. Lau, M.J. O’Connor, K.S. </a:t>
            </a:r>
            <a:r>
              <a:rPr lang="en-US" sz="1800" dirty="0" err="1">
                <a:latin typeface="Agency FB" panose="020B0503020202020204" pitchFamily="34" charset="0"/>
              </a:rPr>
              <a:t>Choe</a:t>
            </a:r>
            <a:r>
              <a:rPr lang="en-US" sz="1800" dirty="0">
                <a:latin typeface="Agency FB" panose="020B0503020202020204" pitchFamily="34" charset="0"/>
              </a:rPr>
              <a:t>, L.F. </a:t>
            </a:r>
            <a:r>
              <a:rPr lang="en-US" sz="1800" dirty="0" err="1">
                <a:latin typeface="Agency FB" panose="020B0503020202020204" pitchFamily="34" charset="0"/>
              </a:rPr>
              <a:t>Parada</a:t>
            </a:r>
            <a:r>
              <a:rPr lang="en-US" sz="1800" dirty="0">
                <a:latin typeface="Agency FB" panose="020B0503020202020204" pitchFamily="34" charset="0"/>
              </a:rPr>
              <a:t>, S.K. Lim, N.D. </a:t>
            </a:r>
            <a:r>
              <a:rPr lang="en-US" sz="1800" dirty="0" err="1">
                <a:latin typeface="Agency FB" panose="020B0503020202020204" pitchFamily="34" charset="0"/>
              </a:rPr>
              <a:t>Mukhopadhyay</a:t>
            </a:r>
            <a:r>
              <a:rPr lang="en-US" sz="1800" dirty="0">
                <a:latin typeface="Agency FB" panose="020B0503020202020204" pitchFamily="34" charset="0"/>
              </a:rPr>
              <a:t>, and K. Valerie. ATM Kinase Inhibition Preferentially Sensitizes p53-Mutant </a:t>
            </a:r>
            <a:r>
              <a:rPr lang="en-US" sz="1800" dirty="0" err="1">
                <a:latin typeface="Agency FB" panose="020B0503020202020204" pitchFamily="34" charset="0"/>
              </a:rPr>
              <a:t>Glioma</a:t>
            </a:r>
            <a:r>
              <a:rPr lang="en-US" sz="1800" dirty="0">
                <a:latin typeface="Agency FB" panose="020B0503020202020204" pitchFamily="34" charset="0"/>
              </a:rPr>
              <a:t> to Ionizing Radiation. 2013. Clinical Cancer Research. 19(12): 3189-3200.</a:t>
            </a:r>
          </a:p>
          <a:p>
            <a:pPr lvl="1"/>
            <a:r>
              <a:rPr lang="en-US" sz="1800" dirty="0">
                <a:latin typeface="Agency FB" panose="020B0503020202020204" pitchFamily="34" charset="0"/>
              </a:rPr>
              <a:t>Zhen, S., Ling, H., </a:t>
            </a:r>
            <a:r>
              <a:rPr lang="en-US" sz="1800" dirty="0" err="1">
                <a:latin typeface="Agency FB" panose="020B0503020202020204" pitchFamily="34" charset="0"/>
              </a:rPr>
              <a:t>Takahasi</a:t>
            </a:r>
            <a:r>
              <a:rPr lang="en-US" sz="1800" dirty="0">
                <a:latin typeface="Agency FB" panose="020B0503020202020204" pitchFamily="34" charset="0"/>
              </a:rPr>
              <a:t>, Y., Narita, S., Yun-</a:t>
            </a:r>
            <a:r>
              <a:rPr lang="en-US" sz="1800" dirty="0" err="1">
                <a:latin typeface="Agency FB" panose="020B0503020202020204" pitchFamily="34" charset="0"/>
              </a:rPr>
              <a:t>Hui</a:t>
            </a:r>
            <a:r>
              <a:rPr lang="en-US" sz="1800" dirty="0">
                <a:latin typeface="Agency FB" panose="020B0503020202020204" pitchFamily="34" charset="0"/>
              </a:rPr>
              <a:t>, L., and Yan, L. 2014. In Vitro and in Vivo Growth Suppression of Human Papillomavirus 16-Positive Cervical Cancer Cells by CRISPR/Cas9. Biochemical and Biophysical Research Communications. 450(4): 1422-1426</a:t>
            </a:r>
            <a:r>
              <a:rPr lang="en-US" sz="1800" dirty="0" smtClean="0">
                <a:latin typeface="Agency FB" panose="020B0503020202020204" pitchFamily="34" charset="0"/>
              </a:rPr>
              <a:t>.</a:t>
            </a:r>
          </a:p>
          <a:p>
            <a:pPr lvl="1"/>
            <a:r>
              <a:rPr lang="en-US" sz="1800" dirty="0">
                <a:latin typeface="Agency FB" panose="020B0503020202020204" pitchFamily="34" charset="0"/>
              </a:rPr>
              <a:t>Golding S.E., E. Rosenberg, N., Valerie, I. </a:t>
            </a:r>
            <a:r>
              <a:rPr lang="en-US" sz="1800" dirty="0" err="1">
                <a:latin typeface="Agency FB" panose="020B0503020202020204" pitchFamily="34" charset="0"/>
              </a:rPr>
              <a:t>Hussaini</a:t>
            </a:r>
            <a:r>
              <a:rPr lang="en-US" sz="1800" dirty="0">
                <a:latin typeface="Agency FB" panose="020B0503020202020204" pitchFamily="34" charset="0"/>
              </a:rPr>
              <a:t>, M. </a:t>
            </a:r>
            <a:r>
              <a:rPr lang="en-US" sz="1800" dirty="0" err="1">
                <a:latin typeface="Agency FB" panose="020B0503020202020204" pitchFamily="34" charset="0"/>
              </a:rPr>
              <a:t>Frigerio</a:t>
            </a:r>
            <a:r>
              <a:rPr lang="en-US" sz="1800" dirty="0">
                <a:latin typeface="Agency FB" panose="020B0503020202020204" pitchFamily="34" charset="0"/>
              </a:rPr>
              <a:t>, X.F. Cockcroft, et al. 2009. Improved ATM kinase inhibitor KU-60019 </a:t>
            </a:r>
            <a:r>
              <a:rPr lang="en-US" sz="1800" dirty="0" err="1">
                <a:latin typeface="Agency FB" panose="020B0503020202020204" pitchFamily="34" charset="0"/>
              </a:rPr>
              <a:t>radiosensitizes</a:t>
            </a:r>
            <a:r>
              <a:rPr lang="en-US" sz="1800" dirty="0">
                <a:latin typeface="Agency FB" panose="020B0503020202020204" pitchFamily="34" charset="0"/>
              </a:rPr>
              <a:t> </a:t>
            </a:r>
            <a:r>
              <a:rPr lang="en-US" sz="1800" dirty="0" err="1">
                <a:latin typeface="Agency FB" panose="020B0503020202020204" pitchFamily="34" charset="0"/>
              </a:rPr>
              <a:t>glioma</a:t>
            </a:r>
            <a:r>
              <a:rPr lang="en-US" sz="1800" dirty="0">
                <a:latin typeface="Agency FB" panose="020B0503020202020204" pitchFamily="34" charset="0"/>
              </a:rPr>
              <a:t> cells, compromises insulin, AKT and ERK </a:t>
            </a:r>
            <a:r>
              <a:rPr lang="en-US" sz="1800" dirty="0" err="1">
                <a:latin typeface="Agency FB" panose="020B0503020202020204" pitchFamily="34" charset="0"/>
              </a:rPr>
              <a:t>prosurvival</a:t>
            </a:r>
            <a:r>
              <a:rPr lang="en-US" sz="1800" dirty="0">
                <a:latin typeface="Agency FB" panose="020B0503020202020204" pitchFamily="34" charset="0"/>
              </a:rPr>
              <a:t> signaling, and inhibits migration and invasion. </a:t>
            </a:r>
            <a:r>
              <a:rPr lang="en-US" sz="1800" dirty="0" err="1">
                <a:latin typeface="Agency FB" panose="020B0503020202020204" pitchFamily="34" charset="0"/>
              </a:rPr>
              <a:t>Mol</a:t>
            </a:r>
            <a:r>
              <a:rPr lang="en-US" sz="1800" dirty="0">
                <a:latin typeface="Agency FB" panose="020B0503020202020204" pitchFamily="34" charset="0"/>
              </a:rPr>
              <a:t> Cancer Therapy. 8:2894–902.</a:t>
            </a:r>
          </a:p>
          <a:p>
            <a:pPr lvl="1"/>
            <a:r>
              <a:rPr lang="en-US" sz="1800" dirty="0" err="1">
                <a:latin typeface="Agency FB" panose="020B0503020202020204" pitchFamily="34" charset="0"/>
              </a:rPr>
              <a:t>Doench</a:t>
            </a:r>
            <a:r>
              <a:rPr lang="en-US" sz="1800" dirty="0">
                <a:latin typeface="Agency FB" panose="020B0503020202020204" pitchFamily="34" charset="0"/>
              </a:rPr>
              <a:t>, J.G., </a:t>
            </a:r>
            <a:r>
              <a:rPr lang="en-US" sz="1800" dirty="0" err="1">
                <a:latin typeface="Agency FB" panose="020B0503020202020204" pitchFamily="34" charset="0"/>
              </a:rPr>
              <a:t>Hartentian</a:t>
            </a:r>
            <a:r>
              <a:rPr lang="en-US" sz="1800" dirty="0">
                <a:latin typeface="Agency FB" panose="020B0503020202020204" pitchFamily="34" charset="0"/>
              </a:rPr>
              <a:t>, E., Graham, D.B., </a:t>
            </a:r>
            <a:r>
              <a:rPr lang="en-US" sz="1800" dirty="0" err="1">
                <a:latin typeface="Agency FB" panose="020B0503020202020204" pitchFamily="34" charset="0"/>
              </a:rPr>
              <a:t>Tothova</a:t>
            </a:r>
            <a:r>
              <a:rPr lang="en-US" sz="1800" dirty="0">
                <a:latin typeface="Agency FB" panose="020B0503020202020204" pitchFamily="34" charset="0"/>
              </a:rPr>
              <a:t>, Z., </a:t>
            </a:r>
            <a:r>
              <a:rPr lang="en-US" sz="1800" dirty="0" err="1">
                <a:latin typeface="Agency FB" panose="020B0503020202020204" pitchFamily="34" charset="0"/>
              </a:rPr>
              <a:t>Hegde</a:t>
            </a:r>
            <a:r>
              <a:rPr lang="en-US" sz="1800" dirty="0">
                <a:latin typeface="Agency FB" panose="020B0503020202020204" pitchFamily="34" charset="0"/>
              </a:rPr>
              <a:t>, M., Smith, I., </a:t>
            </a:r>
            <a:r>
              <a:rPr lang="en-US" sz="1800" dirty="0" err="1">
                <a:latin typeface="Agency FB" panose="020B0503020202020204" pitchFamily="34" charset="0"/>
              </a:rPr>
              <a:t>Sullender</a:t>
            </a:r>
            <a:r>
              <a:rPr lang="en-US" sz="1800" dirty="0">
                <a:latin typeface="Agency FB" panose="020B0503020202020204" pitchFamily="34" charset="0"/>
              </a:rPr>
              <a:t>, M., Ebert, B.L., Xavier, R.J., and Root, D.E. 2014. Rational Design of Highly Active </a:t>
            </a:r>
            <a:r>
              <a:rPr lang="en-US" sz="1800" dirty="0" err="1">
                <a:latin typeface="Agency FB" panose="020B0503020202020204" pitchFamily="34" charset="0"/>
              </a:rPr>
              <a:t>gRNAs</a:t>
            </a:r>
            <a:r>
              <a:rPr lang="en-US" sz="1800" dirty="0">
                <a:latin typeface="Agency FB" panose="020B0503020202020204" pitchFamily="34" charset="0"/>
              </a:rPr>
              <a:t> for CRISPR-Cas9-Mediated Gene Inactivation. 2014. Nature Biotechnology. 32(12): 1262-1267. http://</a:t>
            </a:r>
            <a:r>
              <a:rPr lang="en-US" sz="1800" dirty="0" smtClean="0">
                <a:latin typeface="Agency FB" panose="020B0503020202020204" pitchFamily="34" charset="0"/>
              </a:rPr>
              <a:t>www.nature.com/nbt/journal/v32/n12/full/nbt.3026.html</a:t>
            </a:r>
            <a:endParaRPr lang="en-US" sz="1800" dirty="0" smtClean="0">
              <a:latin typeface="Agency FB" panose="020B0503020202020204" pitchFamily="34" charset="0"/>
            </a:endParaRPr>
          </a:p>
          <a:p>
            <a:r>
              <a:rPr lang="en-US" sz="2400" dirty="0" smtClean="0">
                <a:latin typeface="Agency FB" panose="020B0503020202020204" pitchFamily="34" charset="0"/>
              </a:rPr>
              <a:t>Images:</a:t>
            </a:r>
          </a:p>
          <a:p>
            <a:pPr lvl="1"/>
            <a:r>
              <a:rPr lang="en-US" sz="1800" dirty="0" smtClean="0">
                <a:latin typeface="Agency FB" panose="020B0503020202020204" pitchFamily="34" charset="0"/>
                <a:hlinkClick r:id="rId2"/>
              </a:rPr>
              <a:t>https://www.google.com/search?q=crispr+cas9&amp;source=lnms&amp;tbm=isch&amp;sa=X&amp;ved=0ahUKEwj0jqu9o8HMAhXFVz4KHeD2DLYQ_AUICSgD&amp;biw=1920&amp;bih=1003#imgrc=czdWDDU_aEl5TM%3A</a:t>
            </a:r>
            <a:r>
              <a:rPr lang="en-US" sz="1800" dirty="0" smtClean="0">
                <a:latin typeface="Agency FB" panose="020B0503020202020204" pitchFamily="34" charset="0"/>
              </a:rPr>
              <a:t> </a:t>
            </a:r>
          </a:p>
          <a:p>
            <a:pPr lvl="1"/>
            <a:r>
              <a:rPr lang="en-US" sz="1800" dirty="0" smtClean="0">
                <a:latin typeface="Agency FB" panose="020B0503020202020204" pitchFamily="34" charset="0"/>
                <a:hlinkClick r:id="rId3"/>
              </a:rPr>
              <a:t>http://</a:t>
            </a:r>
            <a:r>
              <a:rPr lang="en-US" sz="1800" dirty="0" smtClean="0">
                <a:latin typeface="Agency FB" panose="020B0503020202020204" pitchFamily="34" charset="0"/>
                <a:hlinkClick r:id="rId3"/>
              </a:rPr>
              <a:t>emedicine.medscape.com/article/1156220-overview</a:t>
            </a:r>
            <a:endParaRPr lang="en-US" sz="1800" dirty="0" smtClean="0">
              <a:latin typeface="Agency FB" panose="020B0503020202020204" pitchFamily="34" charset="0"/>
            </a:endParaRPr>
          </a:p>
          <a:p>
            <a:pPr lvl="1"/>
            <a:r>
              <a:rPr lang="en-US" sz="1800" dirty="0">
                <a:latin typeface="Agency FB" panose="020B0503020202020204" pitchFamily="34" charset="0"/>
              </a:rPr>
              <a:t>CRISPR/Cas9 Guide: </a:t>
            </a:r>
            <a:r>
              <a:rPr lang="en-US" sz="1800" dirty="0" err="1">
                <a:latin typeface="Agency FB" panose="020B0503020202020204" pitchFamily="34" charset="0"/>
              </a:rPr>
              <a:t>addgene</a:t>
            </a:r>
            <a:r>
              <a:rPr lang="en-US" sz="1800" dirty="0">
                <a:latin typeface="Agency FB" panose="020B0503020202020204" pitchFamily="34" charset="0"/>
              </a:rPr>
              <a:t> – the nonprofit plasmid repository. (https://www.addgene.org/crispr/guide/; Accessed April 2016).</a:t>
            </a:r>
          </a:p>
          <a:p>
            <a:pPr lvl="1"/>
            <a:endParaRPr lang="en-US" sz="1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68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571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Agency FB</vt:lpstr>
      <vt:lpstr>Arial</vt:lpstr>
      <vt:lpstr>Blackadder ITC</vt:lpstr>
      <vt:lpstr>Calibri</vt:lpstr>
      <vt:lpstr>Calibri Light</vt:lpstr>
      <vt:lpstr>Times New Roman</vt:lpstr>
      <vt:lpstr>Wingdings</vt:lpstr>
      <vt:lpstr>Office Theme</vt:lpstr>
      <vt:lpstr>  CRISPR/Cas9 as a tool for creation of p53 knock-outs in human glioma cells: </vt:lpstr>
      <vt:lpstr>Overview and Introduction:</vt:lpstr>
      <vt:lpstr>Overview and Introduction:</vt:lpstr>
      <vt:lpstr>Biddlestone-Thorpe et al. (2013)</vt:lpstr>
      <vt:lpstr>Overview of CRISPR/Cas9</vt:lpstr>
      <vt:lpstr>Experiment: CRISPR/Cas9 Design &amp; Expression:</vt:lpstr>
      <vt:lpstr>Experiment: Determination of Off-Target Effects:</vt:lpstr>
      <vt:lpstr>Expected Results:</vt:lpstr>
      <vt:lpstr>References: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CRISPR/Cas9 as a tool for creation of p53 knock-outs in human glioma cells: </dc:title>
  <dc:creator>Gus Thomas</dc:creator>
  <cp:lastModifiedBy>August W Thomas</cp:lastModifiedBy>
  <cp:revision>20</cp:revision>
  <dcterms:created xsi:type="dcterms:W3CDTF">2016-05-04T20:38:20Z</dcterms:created>
  <dcterms:modified xsi:type="dcterms:W3CDTF">2016-05-05T13:24:46Z</dcterms:modified>
</cp:coreProperties>
</file>