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3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5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1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8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9F5-5414-4E03-ABE5-468722992C0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1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EA9F5-5414-4E03-ABE5-468722992C0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B946-8B85-4E6E-87F0-158B2E87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3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316" y="748291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Measurement of the expression of the ALOX15 gene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latin typeface="Century Gothic" panose="020B0502020202020204" pitchFamily="34" charset="0"/>
              </a:rPr>
              <a:t>in wounds undergoing negative pressure wound 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3877" y="4096011"/>
            <a:ext cx="9144000" cy="1655762"/>
          </a:xfrm>
        </p:spPr>
        <p:txBody>
          <a:bodyPr/>
          <a:lstStyle/>
          <a:p>
            <a:r>
              <a:rPr lang="en-US" b="1" dirty="0"/>
              <a:t>Nate </a:t>
            </a:r>
            <a:r>
              <a:rPr lang="en-US" b="1" dirty="0" err="1"/>
              <a:t>Stearrett</a:t>
            </a:r>
            <a:endParaRPr lang="en-US" b="1" dirty="0"/>
          </a:p>
          <a:p>
            <a:r>
              <a:rPr lang="en-US" b="1" dirty="0"/>
              <a:t>(presentation format shamelessly stolen from Jeff </a:t>
            </a:r>
            <a:r>
              <a:rPr lang="en-US" b="1" dirty="0" err="1"/>
              <a:t>Elhai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686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Cell Lysis and RNA Isolation</a:t>
            </a:r>
          </a:p>
        </p:txBody>
      </p:sp>
      <p:pic>
        <p:nvPicPr>
          <p:cNvPr id="4" name="Picture 3" descr="RNeasy Mini procedure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32" y="1576994"/>
            <a:ext cx="1581136" cy="45929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660967" y="6276109"/>
            <a:ext cx="2327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Qiagen</a:t>
            </a:r>
          </a:p>
        </p:txBody>
      </p:sp>
    </p:spTree>
    <p:extLst>
      <p:ext uri="{BB962C8B-B14F-4D97-AF65-F5344CB8AC3E}">
        <p14:creationId xmlns:p14="http://schemas.microsoft.com/office/powerpoint/2010/main" val="2304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qPCR Amplifies Transcripts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28779" y="6178727"/>
            <a:ext cx="590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http://www.bio-rad.com/en-us/product/cell-lysis-rt-qpcr-kits</a:t>
            </a:r>
          </a:p>
        </p:txBody>
      </p:sp>
      <p:pic>
        <p:nvPicPr>
          <p:cNvPr id="8194" name="Picture 2" descr="https://i.gyazo.com/8afb207689e2558b4f8fd4d4e727ac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07" y="1690688"/>
            <a:ext cx="7742786" cy="37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41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47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Quantifying Gene Expression</a:t>
            </a:r>
          </a:p>
        </p:txBody>
      </p:sp>
      <p:pic>
        <p:nvPicPr>
          <p:cNvPr id="7170" name="Picture 2" descr="https://i.gyazo.com/7ac81585f1b5925f99bc74b589aad4d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47" y="1371600"/>
            <a:ext cx="9690305" cy="49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83529" y="6361607"/>
            <a:ext cx="4970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http://www.mypols.de/qpcr-probe-2x-master-mix/</a:t>
            </a:r>
          </a:p>
        </p:txBody>
      </p:sp>
    </p:spTree>
    <p:extLst>
      <p:ext uri="{BB962C8B-B14F-4D97-AF65-F5344CB8AC3E}">
        <p14:creationId xmlns:p14="http://schemas.microsoft.com/office/powerpoint/2010/main" val="3027517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Quantifying Protein Levels</a:t>
            </a:r>
          </a:p>
        </p:txBody>
      </p:sp>
      <p:pic>
        <p:nvPicPr>
          <p:cNvPr id="9218" name="Picture 2" descr="https://www.activemotif.com/images/products/nr_sandw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26" y="1440224"/>
            <a:ext cx="3039948" cy="42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99266" y="59876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https://www.activemotif.com/catalog/249/nr-sandwich-ar-elisa</a:t>
            </a:r>
          </a:p>
        </p:txBody>
      </p:sp>
    </p:spTree>
    <p:extLst>
      <p:ext uri="{BB962C8B-B14F-4D97-AF65-F5344CB8AC3E}">
        <p14:creationId xmlns:p14="http://schemas.microsoft.com/office/powerpoint/2010/main" val="60885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Color Change Indicates Presence</a:t>
            </a:r>
          </a:p>
        </p:txBody>
      </p:sp>
      <p:pic>
        <p:nvPicPr>
          <p:cNvPr id="11266" name="Picture 2" descr="http://vetsci.co.uk/wp-content/uploads/2011/01/per1elis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70" y="1492156"/>
            <a:ext cx="5810530" cy="38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38735" y="57575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http://vetsci.co.uk/2011/01/07/diagnostic-tests-used-for-viruses/</a:t>
            </a:r>
          </a:p>
        </p:txBody>
      </p:sp>
    </p:spTree>
    <p:extLst>
      <p:ext uri="{BB962C8B-B14F-4D97-AF65-F5344CB8AC3E}">
        <p14:creationId xmlns:p14="http://schemas.microsoft.com/office/powerpoint/2010/main" val="76423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Quantifying Protein Levels</a:t>
            </a:r>
          </a:p>
        </p:txBody>
      </p:sp>
      <p:pic>
        <p:nvPicPr>
          <p:cNvPr id="10242" name="Picture 2" descr="https://i.gyazo.com/16d61c1cd9d84af411abaa6d19022a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38" y="1557811"/>
            <a:ext cx="5311723" cy="36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6072" y="5371189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Concentration (ng/mL)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836187" y="3347313"/>
            <a:ext cx="261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Density  (450nm)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60568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http://www.abcam.com/protocols/calculating-and-evaluating-elisa-data</a:t>
            </a:r>
          </a:p>
        </p:txBody>
      </p:sp>
    </p:spTree>
    <p:extLst>
      <p:ext uri="{BB962C8B-B14F-4D97-AF65-F5344CB8AC3E}">
        <p14:creationId xmlns:p14="http://schemas.microsoft.com/office/powerpoint/2010/main" val="91983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6892"/>
            <a:ext cx="10515600" cy="77371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Ideal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8709"/>
            <a:ext cx="10515600" cy="120852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If NPT does effect gene expression of ALOX15, there should be elevated mRNA transcript and protein levels observed.</a:t>
            </a:r>
          </a:p>
        </p:txBody>
      </p:sp>
    </p:spTree>
    <p:extLst>
      <p:ext uri="{BB962C8B-B14F-4D97-AF65-F5344CB8AC3E}">
        <p14:creationId xmlns:p14="http://schemas.microsoft.com/office/powerpoint/2010/main" val="291592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Why We Care</a:t>
            </a:r>
          </a:p>
        </p:txBody>
      </p:sp>
      <p:pic>
        <p:nvPicPr>
          <p:cNvPr id="12290" name="Picture 2" descr="https://i.gyazo.com/787ace2af59f730b89f03433886a87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1803838"/>
            <a:ext cx="48196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7454" y="59841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http://www.onegoodthingbyjillee.com/2016/03/home-remedies-to-heal-scars-naturally.html</a:t>
            </a:r>
          </a:p>
        </p:txBody>
      </p:sp>
    </p:spTree>
    <p:extLst>
      <p:ext uri="{BB962C8B-B14F-4D97-AF65-F5344CB8AC3E}">
        <p14:creationId xmlns:p14="http://schemas.microsoft.com/office/powerpoint/2010/main" val="298842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513" y="412462"/>
            <a:ext cx="10515600" cy="709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 panose="020B0502020202020204" pitchFamily="34" charset="0"/>
              </a:rPr>
              <a:t>Chronic Wounds</a:t>
            </a:r>
          </a:p>
        </p:txBody>
      </p:sp>
      <p:pic>
        <p:nvPicPr>
          <p:cNvPr id="1026" name="Picture 2" descr="https://static-content.springer.com/image/art%3A10.1186%2F1749-7922-2-10/MediaObjects/13017_2007_Article_47_Fig5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57" y="1362903"/>
            <a:ext cx="5988312" cy="44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07578" y="59820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http://wjes.biomedcentral.com/articles/10.1186/1749-7922-2-10</a:t>
            </a:r>
          </a:p>
        </p:txBody>
      </p:sp>
    </p:spTree>
    <p:extLst>
      <p:ext uri="{BB962C8B-B14F-4D97-AF65-F5344CB8AC3E}">
        <p14:creationId xmlns:p14="http://schemas.microsoft.com/office/powerpoint/2010/main" val="95675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540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Phases of Wound Healing</a:t>
            </a:r>
          </a:p>
        </p:txBody>
      </p:sp>
      <p:pic>
        <p:nvPicPr>
          <p:cNvPr id="2050" name="Picture 2" descr="http://skinqd.com/wp-content/uploads/2013/06/4-phases-wound-hea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55" y="1695798"/>
            <a:ext cx="6673242" cy="41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80176" y="60901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https://healthbenefitsfor.wordpress.com/2015/11/09/what-is-the-process-of-wound-healing/</a:t>
            </a:r>
          </a:p>
        </p:txBody>
      </p:sp>
    </p:spTree>
    <p:extLst>
      <p:ext uri="{BB962C8B-B14F-4D97-AF65-F5344CB8AC3E}">
        <p14:creationId xmlns:p14="http://schemas.microsoft.com/office/powerpoint/2010/main" val="141258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Lipoxin Role in Resolution</a:t>
            </a:r>
          </a:p>
        </p:txBody>
      </p:sp>
      <p:pic>
        <p:nvPicPr>
          <p:cNvPr id="4" name="Picture 3" descr="https://i.gyazo.com/55370c5f874c1d6a834ddef70d2d3ec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67" y="1522008"/>
            <a:ext cx="7504266" cy="3399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949141" y="540405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Glass, G., Murphy, G., </a:t>
            </a:r>
            <a:r>
              <a:rPr lang="en-US" sz="16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Esmaeili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Lai, L., &amp; </a:t>
            </a:r>
            <a:r>
              <a:rPr lang="en-US" sz="16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Nanchahal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(2014). Systematic review of molecular mechanism of action of negative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Cambria Math" panose="02040503050406030204" pitchFamily="18" charset="0"/>
              </a:rPr>
              <a:t>‐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pressure wound therapy. </a:t>
            </a:r>
            <a:r>
              <a:rPr lang="en-US" sz="1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 Journal of Surgery,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(13), 1627-1636.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6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Lipoxin Biosynthesis via 15-LO</a:t>
            </a:r>
          </a:p>
        </p:txBody>
      </p:sp>
      <p:pic>
        <p:nvPicPr>
          <p:cNvPr id="3078" name="Picture 6" descr="https://i.gyazo.com/2cf29cb010ae299b236222f2e2658f0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29" y="1126128"/>
            <a:ext cx="8672542" cy="43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58196" y="56211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Gilroy, D., Lawrence, T., </a:t>
            </a:r>
            <a:r>
              <a:rPr lang="en-US" dirty="0" err="1">
                <a:latin typeface="Century Gothic" panose="020B0502020202020204" pitchFamily="34" charset="0"/>
              </a:rPr>
              <a:t>Perretti</a:t>
            </a:r>
            <a:r>
              <a:rPr lang="en-US" dirty="0">
                <a:latin typeface="Century Gothic" panose="020B0502020202020204" pitchFamily="34" charset="0"/>
              </a:rPr>
              <a:t>, M., &amp; Rossi, A. (2004). Inflammatory Resolution: New Opportunities for Drug </a:t>
            </a:r>
            <a:r>
              <a:rPr lang="en-US" dirty="0" err="1">
                <a:latin typeface="Century Gothic" panose="020B0502020202020204" pitchFamily="34" charset="0"/>
              </a:rPr>
              <a:t>Discovery.</a:t>
            </a:r>
            <a:r>
              <a:rPr lang="en-US" i="1" dirty="0" err="1">
                <a:latin typeface="Century Gothic" panose="020B0502020202020204" pitchFamily="34" charset="0"/>
              </a:rPr>
              <a:t>Nature</a:t>
            </a:r>
            <a:r>
              <a:rPr lang="en-US" i="1" dirty="0">
                <a:latin typeface="Century Gothic" panose="020B0502020202020204" pitchFamily="34" charset="0"/>
              </a:rPr>
              <a:t> Reviews: Drug Discovery,</a:t>
            </a:r>
            <a:r>
              <a:rPr lang="en-US" dirty="0">
                <a:latin typeface="Century Gothic" panose="020B0502020202020204" pitchFamily="34" charset="0"/>
              </a:rPr>
              <a:t> </a:t>
            </a:r>
            <a:r>
              <a:rPr lang="en-US" i="1" dirty="0">
                <a:latin typeface="Century Gothic" panose="020B0502020202020204" pitchFamily="34" charset="0"/>
              </a:rPr>
              <a:t>3</a:t>
            </a:r>
            <a:r>
              <a:rPr lang="en-US" dirty="0">
                <a:latin typeface="Century Gothic" panose="020B0502020202020204" pitchFamily="34" charset="0"/>
              </a:rPr>
              <a:t>(5), 401-416.</a:t>
            </a:r>
          </a:p>
        </p:txBody>
      </p:sp>
    </p:spTree>
    <p:extLst>
      <p:ext uri="{BB962C8B-B14F-4D97-AF65-F5344CB8AC3E}">
        <p14:creationId xmlns:p14="http://schemas.microsoft.com/office/powerpoint/2010/main" val="315352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734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Negative Pressure Wound Therapy</a:t>
            </a:r>
          </a:p>
        </p:txBody>
      </p:sp>
      <p:pic>
        <p:nvPicPr>
          <p:cNvPr id="4098" name="Picture 2" descr="http://www.npwtindia.com/images/pop%20up/pop%20img%204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77" y="1521504"/>
            <a:ext cx="7110845" cy="39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74327" y="60144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http://www.npwtindia.com/npwt%20hands%20on%20applications.html</a:t>
            </a:r>
          </a:p>
        </p:txBody>
      </p:sp>
    </p:spTree>
    <p:extLst>
      <p:ext uri="{BB962C8B-B14F-4D97-AF65-F5344CB8AC3E}">
        <p14:creationId xmlns:p14="http://schemas.microsoft.com/office/powerpoint/2010/main" val="209698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Effect on Gene Expression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8364" y="5721189"/>
            <a:ext cx="7273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Hsu, C. (2013). Negative pressure accelerated monolayer keratinocyte healing involves Cdc42 mediated cell podia formation. </a:t>
            </a:r>
            <a:r>
              <a:rPr lang="en-US" sz="1600" i="1" dirty="0">
                <a:latin typeface="Century Gothic" panose="020B0502020202020204" pitchFamily="34" charset="0"/>
              </a:rPr>
              <a:t>Journal of Dermatological Science,</a:t>
            </a:r>
            <a:r>
              <a:rPr lang="en-US" sz="1600" dirty="0">
                <a:latin typeface="Century Gothic" panose="020B0502020202020204" pitchFamily="34" charset="0"/>
              </a:rPr>
              <a:t> </a:t>
            </a:r>
            <a:r>
              <a:rPr lang="en-US" sz="1600" i="1" dirty="0">
                <a:latin typeface="Century Gothic" panose="020B0502020202020204" pitchFamily="34" charset="0"/>
              </a:rPr>
              <a:t>70</a:t>
            </a:r>
            <a:r>
              <a:rPr lang="en-US" sz="1600" dirty="0">
                <a:latin typeface="Century Gothic" panose="020B0502020202020204" pitchFamily="34" charset="0"/>
              </a:rPr>
              <a:t>(3), 196-203.</a:t>
            </a:r>
          </a:p>
        </p:txBody>
      </p:sp>
      <p:pic>
        <p:nvPicPr>
          <p:cNvPr id="5128" name="Picture 8" descr="https://i.gyazo.com/70eec948b255923f2c76aa103b5233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1156053"/>
            <a:ext cx="57816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2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23647"/>
            <a:ext cx="10515600" cy="1740535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The purpose of this experiment is to discover whether NPWT effects the gene expression of ALOX15, whose protein product controls biosynthesis of the lipoxins directly involved in wound resolution. </a:t>
            </a:r>
          </a:p>
        </p:txBody>
      </p:sp>
    </p:spTree>
    <p:extLst>
      <p:ext uri="{BB962C8B-B14F-4D97-AF65-F5344CB8AC3E}">
        <p14:creationId xmlns:p14="http://schemas.microsoft.com/office/powerpoint/2010/main" val="8124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09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Sampling</a:t>
            </a:r>
          </a:p>
        </p:txBody>
      </p:sp>
      <p:pic>
        <p:nvPicPr>
          <p:cNvPr id="6146" name="Picture 2" descr="https://i.gyazo.com/1b375ab2a9bd0b934be91eb909550a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67" y="1350547"/>
            <a:ext cx="6548265" cy="41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41323" y="560552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latin typeface="Century Gothic" panose="020B0502020202020204" pitchFamily="34" charset="0"/>
              </a:rPr>
              <a:t>Zenke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Inokuchi</a:t>
            </a:r>
            <a:r>
              <a:rPr lang="en-US" sz="1600" dirty="0">
                <a:latin typeface="Century Gothic" panose="020B0502020202020204" pitchFamily="34" charset="0"/>
              </a:rPr>
              <a:t>, Okada, </a:t>
            </a:r>
            <a:r>
              <a:rPr lang="en-US" sz="1600" dirty="0" err="1">
                <a:latin typeface="Century Gothic" panose="020B0502020202020204" pitchFamily="34" charset="0"/>
              </a:rPr>
              <a:t>Ooae</a:t>
            </a:r>
            <a:r>
              <a:rPr lang="en-US" sz="1600" dirty="0">
                <a:latin typeface="Century Gothic" panose="020B0502020202020204" pitchFamily="34" charset="0"/>
              </a:rPr>
              <a:t>, Matsui, &amp; Sakai. (2014). Useful technique using negative pressure wound therapy on postoperative lower leg open wounds with compartment syndrome. </a:t>
            </a:r>
            <a:r>
              <a:rPr lang="en-US" sz="1600" i="1" dirty="0">
                <a:latin typeface="Century Gothic" panose="020B0502020202020204" pitchFamily="34" charset="0"/>
              </a:rPr>
              <a:t>Injury Extra,</a:t>
            </a:r>
            <a:r>
              <a:rPr lang="en-US" sz="1600" dirty="0">
                <a:latin typeface="Century Gothic" panose="020B0502020202020204" pitchFamily="34" charset="0"/>
              </a:rPr>
              <a:t> </a:t>
            </a:r>
            <a:r>
              <a:rPr lang="en-US" sz="1600" i="1" dirty="0">
                <a:latin typeface="Century Gothic" panose="020B0502020202020204" pitchFamily="34" charset="0"/>
              </a:rPr>
              <a:t>45</a:t>
            </a:r>
            <a:r>
              <a:rPr lang="en-US" sz="1600" dirty="0">
                <a:latin typeface="Century Gothic" panose="020B0502020202020204" pitchFamily="34" charset="0"/>
              </a:rPr>
              <a:t>(9), 83-87.</a:t>
            </a:r>
          </a:p>
        </p:txBody>
      </p:sp>
    </p:spTree>
    <p:extLst>
      <p:ext uri="{BB962C8B-B14F-4D97-AF65-F5344CB8AC3E}">
        <p14:creationId xmlns:p14="http://schemas.microsoft.com/office/powerpoint/2010/main" val="123649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1310</TotalTime>
  <Words>289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Century Gothic</vt:lpstr>
      <vt:lpstr>Times New Roman</vt:lpstr>
      <vt:lpstr>Office Theme</vt:lpstr>
      <vt:lpstr>Measurement of the expression of the ALOX15 gene in wounds undergoing negative pressure wound therapy</vt:lpstr>
      <vt:lpstr>PowerPoint Presentation</vt:lpstr>
      <vt:lpstr>Phases of Wound Healing</vt:lpstr>
      <vt:lpstr>Lipoxin Role in Resolution</vt:lpstr>
      <vt:lpstr>Lipoxin Biosynthesis via 15-LO</vt:lpstr>
      <vt:lpstr>Negative Pressure Wound Therapy</vt:lpstr>
      <vt:lpstr>Effect on Gene Expression</vt:lpstr>
      <vt:lpstr>Hypothesis</vt:lpstr>
      <vt:lpstr>Sampling</vt:lpstr>
      <vt:lpstr>Cell Lysis and RNA Isolation</vt:lpstr>
      <vt:lpstr>qPCR Amplifies Transcripts</vt:lpstr>
      <vt:lpstr>Quantifying Gene Expression</vt:lpstr>
      <vt:lpstr>Quantifying Protein Levels</vt:lpstr>
      <vt:lpstr>Color Change Indicates Presence</vt:lpstr>
      <vt:lpstr>Quantifying Protein Levels</vt:lpstr>
      <vt:lpstr>Ideal Results</vt:lpstr>
      <vt:lpstr>Why We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expression of the ALOX15 gene in wounds undergoing negative pressure wound therapy</dc:title>
  <dc:creator>Nate S.</dc:creator>
  <cp:lastModifiedBy>Nate S.</cp:lastModifiedBy>
  <cp:revision>36</cp:revision>
  <dcterms:created xsi:type="dcterms:W3CDTF">2016-05-04T19:01:31Z</dcterms:created>
  <dcterms:modified xsi:type="dcterms:W3CDTF">2016-05-05T16:51:33Z</dcterms:modified>
</cp:coreProperties>
</file>