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6" r:id="rId3"/>
    <p:sldId id="265" r:id="rId4"/>
    <p:sldId id="263" r:id="rId5"/>
    <p:sldId id="259" r:id="rId6"/>
    <p:sldId id="264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DF836-BD9B-489F-8B7F-FDED7994CF5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DF5F3-884F-4983-B19C-7D064F92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Shiga</a:t>
            </a:r>
            <a:r>
              <a:rPr lang="en-US" baseline="0" dirty="0" smtClean="0"/>
              <a:t> toxin e coli found in meat and dairy. You eat infected meat and dairy. You get sick. No way of actually treating.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F5F3-884F-4983-B19C-7D064F929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4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describe the construction of </a:t>
            </a:r>
            <a:r>
              <a:rPr lang="en-US" dirty="0" err="1" smtClean="0"/>
              <a:t>tetR</a:t>
            </a:r>
            <a:r>
              <a:rPr lang="en-US" baseline="0" dirty="0" smtClean="0"/>
              <a:t> containing plasmid, </a:t>
            </a:r>
            <a:r>
              <a:rPr lang="en-US" baseline="0" dirty="0" err="1" smtClean="0"/>
              <a:t>Crispr</a:t>
            </a:r>
            <a:r>
              <a:rPr lang="en-US" baseline="0" dirty="0" smtClean="0"/>
              <a:t> containing </a:t>
            </a:r>
            <a:r>
              <a:rPr lang="en-US" baseline="0" dirty="0" err="1" smtClean="0"/>
              <a:t>cosmid</a:t>
            </a:r>
            <a:r>
              <a:rPr lang="en-US" baseline="0" dirty="0" smtClean="0"/>
              <a:t>, and use of modified lambda to package </a:t>
            </a:r>
            <a:r>
              <a:rPr lang="en-US" baseline="0" dirty="0" err="1" smtClean="0"/>
              <a:t>cosmid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F5F3-884F-4983-B19C-7D064F929A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0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Become </a:t>
            </a:r>
            <a:r>
              <a:rPr lang="en-US" dirty="0" err="1" smtClean="0"/>
              <a:t>shiga</a:t>
            </a:r>
            <a:r>
              <a:rPr lang="en-US" dirty="0" smtClean="0"/>
              <a:t> toxin producing</a:t>
            </a:r>
            <a:r>
              <a:rPr lang="en-US" baseline="0" dirty="0" smtClean="0"/>
              <a:t> when undergo </a:t>
            </a:r>
            <a:r>
              <a:rPr lang="en-US" baseline="0" dirty="0" err="1" smtClean="0"/>
              <a:t>lysogenesis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shiga</a:t>
            </a:r>
            <a:r>
              <a:rPr lang="en-US" baseline="0" dirty="0" smtClean="0"/>
              <a:t> toxin encoding phage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F5F3-884F-4983-B19C-7D064F929A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7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2482EE-04C6-4A57-A223-3345A142E04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C6899A-DB5C-41C3-AFB7-1ED358EB34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effectLst/>
              </a:rPr>
              <a:t>Lysis</a:t>
            </a:r>
            <a:r>
              <a:rPr lang="en-US" sz="2800" b="1" dirty="0">
                <a:effectLst/>
              </a:rPr>
              <a:t> of </a:t>
            </a:r>
            <a:r>
              <a:rPr lang="en-US" sz="2800" b="1" dirty="0" err="1">
                <a:effectLst/>
              </a:rPr>
              <a:t>shiga</a:t>
            </a:r>
            <a:r>
              <a:rPr lang="en-US" sz="2800" b="1" dirty="0">
                <a:effectLst/>
              </a:rPr>
              <a:t> toxin-producing Escherichia coli by delivery of </a:t>
            </a:r>
            <a:r>
              <a:rPr lang="en-US" sz="2800" b="1" dirty="0" err="1">
                <a:effectLst/>
              </a:rPr>
              <a:t>Crispr</a:t>
            </a:r>
            <a:r>
              <a:rPr lang="en-US" sz="2800" b="1" dirty="0">
                <a:effectLst/>
              </a:rPr>
              <a:t>/Cas9 cascade coding </a:t>
            </a:r>
            <a:r>
              <a:rPr lang="en-US" sz="2800" b="1" dirty="0" err="1">
                <a:effectLst/>
              </a:rPr>
              <a:t>cosmid</a:t>
            </a:r>
            <a:r>
              <a:rPr lang="en-US" sz="2800" b="1" dirty="0">
                <a:effectLst/>
              </a:rPr>
              <a:t> targeting </a:t>
            </a:r>
            <a:r>
              <a:rPr lang="en-US" sz="2800" b="1" dirty="0" err="1">
                <a:effectLst/>
              </a:rPr>
              <a:t>Stx</a:t>
            </a:r>
            <a:r>
              <a:rPr lang="en-US" sz="2800" b="1" dirty="0">
                <a:effectLst/>
              </a:rPr>
              <a:t> 1 and </a:t>
            </a:r>
            <a:r>
              <a:rPr lang="en-US" sz="2800" b="1" dirty="0" err="1">
                <a:effectLst/>
              </a:rPr>
              <a:t>Stx</a:t>
            </a:r>
            <a:r>
              <a:rPr lang="en-US" sz="2800" b="1" dirty="0">
                <a:effectLst/>
              </a:rPr>
              <a:t> 2 genes via lambda phage delivery </a:t>
            </a:r>
            <a:r>
              <a:rPr lang="en-US" sz="2800" b="1" dirty="0" smtClean="0">
                <a:effectLst/>
              </a:rPr>
              <a:t>system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Rutledge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2487386"/>
            <a:ext cx="3965218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343400" y="3670187"/>
            <a:ext cx="838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26544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3622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41148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>
            <a:off x="838200" y="3670187"/>
            <a:ext cx="0" cy="558914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38200" y="3886201"/>
            <a:ext cx="2743200" cy="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222095" y="3670187"/>
            <a:ext cx="0" cy="21601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8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24" y="16002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4815" y="2667000"/>
            <a:ext cx="2286000" cy="1295400"/>
            <a:chOff x="1905000" y="3200400"/>
            <a:chExt cx="4953000" cy="2133600"/>
          </a:xfrm>
        </p:grpSpPr>
        <p:sp>
          <p:nvSpPr>
            <p:cNvPr id="6" name="Rounded Rectangle 5"/>
            <p:cNvSpPr/>
            <p:nvPr/>
          </p:nvSpPr>
          <p:spPr>
            <a:xfrm>
              <a:off x="1905000" y="3200400"/>
              <a:ext cx="4953000" cy="2133600"/>
            </a:xfrm>
            <a:prstGeom prst="roundRect">
              <a:avLst/>
            </a:prstGeom>
            <a:ln w="762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4114800"/>
              <a:ext cx="3962400" cy="914400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87262" y="4114664"/>
              <a:ext cx="1442916" cy="35305"/>
            </a:xfrm>
            <a:custGeom>
              <a:avLst/>
              <a:gdLst>
                <a:gd name="connsiteX0" fmla="*/ 0 w 1442916"/>
                <a:gd name="connsiteY0" fmla="*/ 35305 h 35305"/>
                <a:gd name="connsiteX1" fmla="*/ 650630 w 1442916"/>
                <a:gd name="connsiteY1" fmla="*/ 136 h 35305"/>
                <a:gd name="connsiteX2" fmla="*/ 1371600 w 1442916"/>
                <a:gd name="connsiteY2" fmla="*/ 23582 h 35305"/>
                <a:gd name="connsiteX3" fmla="*/ 1377461 w 1442916"/>
                <a:gd name="connsiteY3" fmla="*/ 35305 h 3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2916" h="35305">
                  <a:moveTo>
                    <a:pt x="0" y="35305"/>
                  </a:moveTo>
                  <a:cubicBezTo>
                    <a:pt x="211015" y="18697"/>
                    <a:pt x="422030" y="2090"/>
                    <a:pt x="650630" y="136"/>
                  </a:cubicBezTo>
                  <a:cubicBezTo>
                    <a:pt x="879230" y="-1818"/>
                    <a:pt x="1250461" y="17720"/>
                    <a:pt x="1371600" y="23582"/>
                  </a:cubicBezTo>
                  <a:cubicBezTo>
                    <a:pt x="1492739" y="29444"/>
                    <a:pt x="1435100" y="32374"/>
                    <a:pt x="1377461" y="3530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88900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514600" y="3298288"/>
            <a:ext cx="914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3487615" y="2688688"/>
            <a:ext cx="2286000" cy="1295400"/>
            <a:chOff x="4419600" y="2688688"/>
            <a:chExt cx="2286000" cy="1295400"/>
          </a:xfrm>
        </p:grpSpPr>
        <p:grpSp>
          <p:nvGrpSpPr>
            <p:cNvPr id="11" name="Group 10"/>
            <p:cNvGrpSpPr/>
            <p:nvPr/>
          </p:nvGrpSpPr>
          <p:grpSpPr>
            <a:xfrm>
              <a:off x="4419600" y="2688688"/>
              <a:ext cx="2286000" cy="1295400"/>
              <a:chOff x="1905000" y="3200400"/>
              <a:chExt cx="4953000" cy="21336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905000" y="3200400"/>
                <a:ext cx="4953000" cy="2133600"/>
              </a:xfrm>
              <a:prstGeom prst="roundRect">
                <a:avLst/>
              </a:prstGeom>
              <a:ln w="7620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4114800"/>
                <a:ext cx="3962400" cy="914400"/>
              </a:xfrm>
              <a:prstGeom prst="ellips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587262" y="4114664"/>
                <a:ext cx="1442916" cy="35305"/>
              </a:xfrm>
              <a:custGeom>
                <a:avLst/>
                <a:gdLst>
                  <a:gd name="connsiteX0" fmla="*/ 0 w 1442916"/>
                  <a:gd name="connsiteY0" fmla="*/ 35305 h 35305"/>
                  <a:gd name="connsiteX1" fmla="*/ 650630 w 1442916"/>
                  <a:gd name="connsiteY1" fmla="*/ 136 h 35305"/>
                  <a:gd name="connsiteX2" fmla="*/ 1371600 w 1442916"/>
                  <a:gd name="connsiteY2" fmla="*/ 23582 h 35305"/>
                  <a:gd name="connsiteX3" fmla="*/ 1377461 w 1442916"/>
                  <a:gd name="connsiteY3" fmla="*/ 35305 h 35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2916" h="35305">
                    <a:moveTo>
                      <a:pt x="0" y="35305"/>
                    </a:moveTo>
                    <a:cubicBezTo>
                      <a:pt x="211015" y="18697"/>
                      <a:pt x="422030" y="2090"/>
                      <a:pt x="650630" y="136"/>
                    </a:cubicBezTo>
                    <a:cubicBezTo>
                      <a:pt x="879230" y="-1818"/>
                      <a:pt x="1250461" y="17720"/>
                      <a:pt x="1371600" y="23582"/>
                    </a:cubicBezTo>
                    <a:cubicBezTo>
                      <a:pt x="1492739" y="29444"/>
                      <a:pt x="1435100" y="32374"/>
                      <a:pt x="1377461" y="3530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8890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630615" y="2895600"/>
              <a:ext cx="398585" cy="35889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5867400" y="3276014"/>
            <a:ext cx="914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811944" y="2688688"/>
            <a:ext cx="2286000" cy="12954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40544" y="3336388"/>
            <a:ext cx="1828800" cy="555171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621963" y="3336388"/>
            <a:ext cx="665961" cy="21435"/>
          </a:xfrm>
          <a:custGeom>
            <a:avLst/>
            <a:gdLst>
              <a:gd name="connsiteX0" fmla="*/ 0 w 1442916"/>
              <a:gd name="connsiteY0" fmla="*/ 35305 h 35305"/>
              <a:gd name="connsiteX1" fmla="*/ 650630 w 1442916"/>
              <a:gd name="connsiteY1" fmla="*/ 136 h 35305"/>
              <a:gd name="connsiteX2" fmla="*/ 1371600 w 1442916"/>
              <a:gd name="connsiteY2" fmla="*/ 23582 h 35305"/>
              <a:gd name="connsiteX3" fmla="*/ 1377461 w 1442916"/>
              <a:gd name="connsiteY3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916" h="35305">
                <a:moveTo>
                  <a:pt x="0" y="35305"/>
                </a:moveTo>
                <a:cubicBezTo>
                  <a:pt x="211015" y="18697"/>
                  <a:pt x="422030" y="2090"/>
                  <a:pt x="650630" y="136"/>
                </a:cubicBezTo>
                <a:cubicBezTo>
                  <a:pt x="879230" y="-1818"/>
                  <a:pt x="1250461" y="17720"/>
                  <a:pt x="1371600" y="23582"/>
                </a:cubicBezTo>
                <a:cubicBezTo>
                  <a:pt x="1492739" y="29444"/>
                  <a:pt x="1435100" y="32374"/>
                  <a:pt x="1377461" y="353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88900">
                <a:solidFill>
                  <a:schemeClr val="tx1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81092" y="2917120"/>
            <a:ext cx="398585" cy="35889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43800" y="3249050"/>
            <a:ext cx="304800" cy="179447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" dirty="0"/>
          </a:p>
        </p:txBody>
      </p:sp>
      <p:sp>
        <p:nvSpPr>
          <p:cNvPr id="18" name="Rectangle 17"/>
          <p:cNvSpPr/>
          <p:nvPr/>
        </p:nvSpPr>
        <p:spPr>
          <a:xfrm>
            <a:off x="7332960" y="3060570"/>
            <a:ext cx="7264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err="1" smtClean="0"/>
              <a:t>Crispr</a:t>
            </a:r>
            <a:r>
              <a:rPr lang="en-US" sz="800" dirty="0" smtClean="0"/>
              <a:t>/Cas9</a:t>
            </a:r>
            <a:endParaRPr lang="en-US" sz="8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907405" y="4114800"/>
            <a:ext cx="944544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257800" y="5116285"/>
            <a:ext cx="2286000" cy="12954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75030" y="5197761"/>
            <a:ext cx="398585" cy="35889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659" y="5556655"/>
            <a:ext cx="1971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flipH="1">
            <a:off x="3897922" y="5763985"/>
            <a:ext cx="1131278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1371600" y="5061773"/>
            <a:ext cx="2171700" cy="13335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7" name="Picture 9" descr="https://encrypted-tbn1.gstatic.com/images?q=tbn:ANd9GcRlpFjRnkaB5Hym4cXlXbjRHccHrSKCwugZX7FEzwxO5J-yl2hsV__XeSc3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5282972"/>
            <a:ext cx="9620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9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worry?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009650" y="3514725"/>
            <a:ext cx="762000" cy="304800"/>
          </a:xfrm>
          <a:prstGeom prst="roundRect">
            <a:avLst/>
          </a:prstGeom>
          <a:solidFill>
            <a:srgbClr val="FDAA3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38200" y="2733675"/>
            <a:ext cx="990600" cy="685800"/>
            <a:chOff x="838200" y="2362200"/>
            <a:chExt cx="9906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1066800" y="2552700"/>
              <a:ext cx="609600" cy="342900"/>
            </a:xfrm>
            <a:prstGeom prst="roundRect">
              <a:avLst/>
            </a:prstGeom>
            <a:ln w="762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0"/>
            </p:cNvCxnSpPr>
            <p:nvPr/>
          </p:nvCxnSpPr>
          <p:spPr>
            <a:xfrm flipV="1">
              <a:off x="1371600" y="2362200"/>
              <a:ext cx="0" cy="19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3"/>
            </p:cNvCxnSpPr>
            <p:nvPr/>
          </p:nvCxnSpPr>
          <p:spPr>
            <a:xfrm>
              <a:off x="1676400" y="272415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1"/>
            </p:cNvCxnSpPr>
            <p:nvPr/>
          </p:nvCxnSpPr>
          <p:spPr>
            <a:xfrm flipH="1">
              <a:off x="838200" y="272415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2"/>
            </p:cNvCxnSpPr>
            <p:nvPr/>
          </p:nvCxnSpPr>
          <p:spPr>
            <a:xfrm>
              <a:off x="1371600" y="2895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676400" y="2457450"/>
              <a:ext cx="152400" cy="95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76400" y="28956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952500" y="2457450"/>
              <a:ext cx="114300" cy="95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952500" y="2895600"/>
              <a:ext cx="1143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952500" y="2188114"/>
            <a:ext cx="838200" cy="381000"/>
            <a:chOff x="1524000" y="2020474"/>
            <a:chExt cx="762000" cy="381000"/>
          </a:xfrm>
        </p:grpSpPr>
        <p:grpSp>
          <p:nvGrpSpPr>
            <p:cNvPr id="37" name="Group 36"/>
            <p:cNvGrpSpPr/>
            <p:nvPr/>
          </p:nvGrpSpPr>
          <p:grpSpPr>
            <a:xfrm>
              <a:off x="1524000" y="2020474"/>
              <a:ext cx="762000" cy="381000"/>
              <a:chOff x="2057400" y="1921412"/>
              <a:chExt cx="762000" cy="3810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057400" y="1921412"/>
                <a:ext cx="762000" cy="381000"/>
              </a:xfrm>
              <a:prstGeom prst="ellipse">
                <a:avLst/>
              </a:prstGeom>
              <a:solidFill>
                <a:srgbClr val="FDAA3B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415540" y="202047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209800" y="206619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057400" y="218811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2362200" y="30956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207000" y="3045576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81250"/>
            <a:ext cx="15240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20195"/>
            <a:ext cx="15240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2.77556E-17 0.08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0208 -0.056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proposed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281112"/>
            <a:ext cx="68865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057400" y="3200400"/>
            <a:ext cx="0" cy="68580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57400" y="3543300"/>
            <a:ext cx="4953000" cy="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72000" y="3200400"/>
            <a:ext cx="0" cy="3429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537499" y="2773918"/>
            <a:ext cx="472901" cy="769383"/>
            <a:chOff x="6537499" y="2773918"/>
            <a:chExt cx="472901" cy="769383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010400" y="3371850"/>
              <a:ext cx="0" cy="171451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30655" y="309504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C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 flipV="1">
              <a:off x="6766099" y="2773918"/>
              <a:ext cx="22860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537499" y="2773918"/>
              <a:ext cx="22860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3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E. coli become Shiga toxin-producing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3200400"/>
            <a:ext cx="4953000" cy="21336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4114800"/>
            <a:ext cx="3962400" cy="91440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7665" y="560653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Escherichia coli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87665" y="1123950"/>
            <a:ext cx="1008135" cy="1276350"/>
            <a:chOff x="3487665" y="1771650"/>
            <a:chExt cx="1008135" cy="1276350"/>
          </a:xfrm>
        </p:grpSpPr>
        <p:sp>
          <p:nvSpPr>
            <p:cNvPr id="8" name="Hexagon 7"/>
            <p:cNvSpPr/>
            <p:nvPr/>
          </p:nvSpPr>
          <p:spPr>
            <a:xfrm rot="5400000">
              <a:off x="3581400" y="1828800"/>
              <a:ext cx="800100" cy="685800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8" idx="2"/>
              <a:endCxn id="8" idx="4"/>
            </p:cNvCxnSpPr>
            <p:nvPr/>
          </p:nvCxnSpPr>
          <p:spPr>
            <a:xfrm>
              <a:off x="3638550" y="19431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1"/>
              <a:endCxn id="8" idx="5"/>
            </p:cNvCxnSpPr>
            <p:nvPr/>
          </p:nvCxnSpPr>
          <p:spPr>
            <a:xfrm>
              <a:off x="3638550" y="24003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0"/>
            </p:cNvCxnSpPr>
            <p:nvPr/>
          </p:nvCxnSpPr>
          <p:spPr>
            <a:xfrm flipV="1">
              <a:off x="3981450" y="2400300"/>
              <a:ext cx="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1450" y="1943100"/>
              <a:ext cx="1333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5"/>
            </p:cNvCxnSpPr>
            <p:nvPr/>
          </p:nvCxnSpPr>
          <p:spPr>
            <a:xfrm flipH="1" flipV="1">
              <a:off x="4114800" y="1943100"/>
              <a:ext cx="2095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1"/>
            </p:cNvCxnSpPr>
            <p:nvPr/>
          </p:nvCxnSpPr>
          <p:spPr>
            <a:xfrm flipV="1">
              <a:off x="363855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381000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8" idx="3"/>
            </p:cNvCxnSpPr>
            <p:nvPr/>
          </p:nvCxnSpPr>
          <p:spPr>
            <a:xfrm flipV="1">
              <a:off x="3810000" y="1771650"/>
              <a:ext cx="1714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8" idx="3"/>
            </p:cNvCxnSpPr>
            <p:nvPr/>
          </p:nvCxnSpPr>
          <p:spPr>
            <a:xfrm flipH="1" flipV="1">
              <a:off x="3981450" y="1771650"/>
              <a:ext cx="1333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911112" y="2571750"/>
              <a:ext cx="152400" cy="47625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7" idx="2"/>
            </p:cNvCxnSpPr>
            <p:nvPr/>
          </p:nvCxnSpPr>
          <p:spPr>
            <a:xfrm flipV="1">
              <a:off x="3987312" y="2809875"/>
              <a:ext cx="232263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2"/>
            </p:cNvCxnSpPr>
            <p:nvPr/>
          </p:nvCxnSpPr>
          <p:spPr>
            <a:xfrm flipH="1" flipV="1">
              <a:off x="3724275" y="2809875"/>
              <a:ext cx="263037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5" name="Straight Connector 1024"/>
            <p:cNvCxnSpPr/>
            <p:nvPr/>
          </p:nvCxnSpPr>
          <p:spPr>
            <a:xfrm>
              <a:off x="4219575" y="2809875"/>
              <a:ext cx="276225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0" name="Straight Connector 1029"/>
            <p:cNvCxnSpPr/>
            <p:nvPr/>
          </p:nvCxnSpPr>
          <p:spPr>
            <a:xfrm flipH="1">
              <a:off x="3487665" y="2809875"/>
              <a:ext cx="236610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Freeform 22"/>
          <p:cNvSpPr/>
          <p:nvPr/>
        </p:nvSpPr>
        <p:spPr>
          <a:xfrm>
            <a:off x="3815412" y="3171092"/>
            <a:ext cx="297106" cy="715108"/>
          </a:xfrm>
          <a:custGeom>
            <a:avLst/>
            <a:gdLst>
              <a:gd name="connsiteX0" fmla="*/ 170434 w 297106"/>
              <a:gd name="connsiteY0" fmla="*/ 0 h 715108"/>
              <a:gd name="connsiteX1" fmla="*/ 18034 w 297106"/>
              <a:gd name="connsiteY1" fmla="*/ 193431 h 715108"/>
              <a:gd name="connsiteX2" fmla="*/ 223188 w 297106"/>
              <a:gd name="connsiteY2" fmla="*/ 339970 h 715108"/>
              <a:gd name="connsiteX3" fmla="*/ 223188 w 297106"/>
              <a:gd name="connsiteY3" fmla="*/ 474785 h 715108"/>
              <a:gd name="connsiteX4" fmla="*/ 41480 w 297106"/>
              <a:gd name="connsiteY4" fmla="*/ 533400 h 715108"/>
              <a:gd name="connsiteX5" fmla="*/ 18034 w 297106"/>
              <a:gd name="connsiteY5" fmla="*/ 650631 h 715108"/>
              <a:gd name="connsiteX6" fmla="*/ 264219 w 297106"/>
              <a:gd name="connsiteY6" fmla="*/ 703385 h 715108"/>
              <a:gd name="connsiteX7" fmla="*/ 287665 w 297106"/>
              <a:gd name="connsiteY7" fmla="*/ 715108 h 71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106" h="715108">
                <a:moveTo>
                  <a:pt x="170434" y="0"/>
                </a:moveTo>
                <a:cubicBezTo>
                  <a:pt x="89838" y="68384"/>
                  <a:pt x="9242" y="136769"/>
                  <a:pt x="18034" y="193431"/>
                </a:cubicBezTo>
                <a:cubicBezTo>
                  <a:pt x="26826" y="250093"/>
                  <a:pt x="188996" y="293078"/>
                  <a:pt x="223188" y="339970"/>
                </a:cubicBezTo>
                <a:cubicBezTo>
                  <a:pt x="257380" y="386862"/>
                  <a:pt x="253473" y="442547"/>
                  <a:pt x="223188" y="474785"/>
                </a:cubicBezTo>
                <a:cubicBezTo>
                  <a:pt x="192903" y="507023"/>
                  <a:pt x="75672" y="504092"/>
                  <a:pt x="41480" y="533400"/>
                </a:cubicBezTo>
                <a:cubicBezTo>
                  <a:pt x="7288" y="562708"/>
                  <a:pt x="-19089" y="622300"/>
                  <a:pt x="18034" y="650631"/>
                </a:cubicBezTo>
                <a:cubicBezTo>
                  <a:pt x="55157" y="678962"/>
                  <a:pt x="219281" y="692639"/>
                  <a:pt x="264219" y="703385"/>
                </a:cubicBezTo>
                <a:cubicBezTo>
                  <a:pt x="309157" y="714131"/>
                  <a:pt x="298411" y="714619"/>
                  <a:pt x="287665" y="71510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8200" y="17526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 toxin-encoding phage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(such as 933W)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19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0313 0.12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E. coli become Shiga toxin-producing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7665" y="560653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Escherichia coli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05000" y="3200400"/>
            <a:ext cx="4953000" cy="2133600"/>
            <a:chOff x="1905000" y="3200400"/>
            <a:chExt cx="4953000" cy="2133600"/>
          </a:xfrm>
        </p:grpSpPr>
        <p:sp>
          <p:nvSpPr>
            <p:cNvPr id="4" name="Rounded Rectangle 3"/>
            <p:cNvSpPr/>
            <p:nvPr/>
          </p:nvSpPr>
          <p:spPr>
            <a:xfrm>
              <a:off x="1905000" y="3200400"/>
              <a:ext cx="4953000" cy="2133600"/>
            </a:xfrm>
            <a:prstGeom prst="roundRect">
              <a:avLst/>
            </a:prstGeom>
            <a:ln w="762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362200" y="4114800"/>
              <a:ext cx="3962400" cy="914400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87262" y="4114664"/>
              <a:ext cx="1442916" cy="35305"/>
            </a:xfrm>
            <a:custGeom>
              <a:avLst/>
              <a:gdLst>
                <a:gd name="connsiteX0" fmla="*/ 0 w 1442916"/>
                <a:gd name="connsiteY0" fmla="*/ 35305 h 35305"/>
                <a:gd name="connsiteX1" fmla="*/ 650630 w 1442916"/>
                <a:gd name="connsiteY1" fmla="*/ 136 h 35305"/>
                <a:gd name="connsiteX2" fmla="*/ 1371600 w 1442916"/>
                <a:gd name="connsiteY2" fmla="*/ 23582 h 35305"/>
                <a:gd name="connsiteX3" fmla="*/ 1377461 w 1442916"/>
                <a:gd name="connsiteY3" fmla="*/ 35305 h 3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2916" h="35305">
                  <a:moveTo>
                    <a:pt x="0" y="35305"/>
                  </a:moveTo>
                  <a:cubicBezTo>
                    <a:pt x="211015" y="18697"/>
                    <a:pt x="422030" y="2090"/>
                    <a:pt x="650630" y="136"/>
                  </a:cubicBezTo>
                  <a:cubicBezTo>
                    <a:pt x="879230" y="-1818"/>
                    <a:pt x="1250461" y="17720"/>
                    <a:pt x="1371600" y="23582"/>
                  </a:cubicBezTo>
                  <a:cubicBezTo>
                    <a:pt x="1492739" y="29444"/>
                    <a:pt x="1435100" y="32374"/>
                    <a:pt x="1377461" y="3530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889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450308" y="1962150"/>
            <a:ext cx="1008135" cy="1276350"/>
            <a:chOff x="3487665" y="1771650"/>
            <a:chExt cx="1008135" cy="1276350"/>
          </a:xfrm>
        </p:grpSpPr>
        <p:sp>
          <p:nvSpPr>
            <p:cNvPr id="30" name="Hexagon 29"/>
            <p:cNvSpPr/>
            <p:nvPr/>
          </p:nvSpPr>
          <p:spPr>
            <a:xfrm rot="5400000">
              <a:off x="3581400" y="1828800"/>
              <a:ext cx="800100" cy="685800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0" idx="2"/>
              <a:endCxn id="30" idx="4"/>
            </p:cNvCxnSpPr>
            <p:nvPr/>
          </p:nvCxnSpPr>
          <p:spPr>
            <a:xfrm>
              <a:off x="3638550" y="19431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1"/>
              <a:endCxn id="30" idx="5"/>
            </p:cNvCxnSpPr>
            <p:nvPr/>
          </p:nvCxnSpPr>
          <p:spPr>
            <a:xfrm>
              <a:off x="3638550" y="24003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0" idx="0"/>
            </p:cNvCxnSpPr>
            <p:nvPr/>
          </p:nvCxnSpPr>
          <p:spPr>
            <a:xfrm flipV="1">
              <a:off x="3981450" y="2400300"/>
              <a:ext cx="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981450" y="1943100"/>
              <a:ext cx="1333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0" idx="5"/>
            </p:cNvCxnSpPr>
            <p:nvPr/>
          </p:nvCxnSpPr>
          <p:spPr>
            <a:xfrm flipH="1" flipV="1">
              <a:off x="4114800" y="1943100"/>
              <a:ext cx="2095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V="1">
              <a:off x="363855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381000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0" idx="3"/>
            </p:cNvCxnSpPr>
            <p:nvPr/>
          </p:nvCxnSpPr>
          <p:spPr>
            <a:xfrm flipV="1">
              <a:off x="3810000" y="1771650"/>
              <a:ext cx="1714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0" idx="3"/>
            </p:cNvCxnSpPr>
            <p:nvPr/>
          </p:nvCxnSpPr>
          <p:spPr>
            <a:xfrm flipH="1" flipV="1">
              <a:off x="3981450" y="1771650"/>
              <a:ext cx="1333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911112" y="2571750"/>
              <a:ext cx="152400" cy="47625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2"/>
            </p:cNvCxnSpPr>
            <p:nvPr/>
          </p:nvCxnSpPr>
          <p:spPr>
            <a:xfrm flipV="1">
              <a:off x="3987312" y="2809875"/>
              <a:ext cx="232263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2"/>
            </p:cNvCxnSpPr>
            <p:nvPr/>
          </p:nvCxnSpPr>
          <p:spPr>
            <a:xfrm flipH="1" flipV="1">
              <a:off x="3724275" y="2809875"/>
              <a:ext cx="263037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219575" y="2809875"/>
              <a:ext cx="276225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487665" y="2809875"/>
              <a:ext cx="236610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47800" y="2362199"/>
            <a:ext cx="5724139" cy="685801"/>
            <a:chOff x="1447800" y="2362199"/>
            <a:chExt cx="5724139" cy="685801"/>
          </a:xfrm>
        </p:grpSpPr>
        <p:cxnSp>
          <p:nvCxnSpPr>
            <p:cNvPr id="47" name="Curved Connector 46"/>
            <p:cNvCxnSpPr/>
            <p:nvPr/>
          </p:nvCxnSpPr>
          <p:spPr>
            <a:xfrm rot="16200000" flipH="1">
              <a:off x="1447800" y="2362200"/>
              <a:ext cx="685800" cy="685800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/>
            <p:nvPr/>
          </p:nvCxnSpPr>
          <p:spPr>
            <a:xfrm rot="16200000" flipH="1">
              <a:off x="2247900" y="2362199"/>
              <a:ext cx="685800" cy="685800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/>
            <p:nvPr/>
          </p:nvCxnSpPr>
          <p:spPr>
            <a:xfrm rot="5400000">
              <a:off x="6522720" y="2398781"/>
              <a:ext cx="670559" cy="627879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/>
            <p:nvPr/>
          </p:nvCxnSpPr>
          <p:spPr>
            <a:xfrm rot="5400000">
              <a:off x="5894841" y="2398781"/>
              <a:ext cx="670559" cy="627879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648200" y="17526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 toxin-encoding phage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(such as 933W)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00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14288 -0.07454 C -0.17274 -0.0912 -0.21753 -0.1 -0.26423 -0.1 C -0.31736 -0.1 -0.35989 -0.0912 -0.38976 -0.07454 L -0.53229 -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-5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E. coli become Shiga toxin-producing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0" y="3200400"/>
            <a:ext cx="4953000" cy="21336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4114800"/>
            <a:ext cx="3962400" cy="91440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7665" y="560653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Escherichia coli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587262" y="4114664"/>
            <a:ext cx="1442916" cy="35305"/>
          </a:xfrm>
          <a:custGeom>
            <a:avLst/>
            <a:gdLst>
              <a:gd name="connsiteX0" fmla="*/ 0 w 1442916"/>
              <a:gd name="connsiteY0" fmla="*/ 35305 h 35305"/>
              <a:gd name="connsiteX1" fmla="*/ 650630 w 1442916"/>
              <a:gd name="connsiteY1" fmla="*/ 136 h 35305"/>
              <a:gd name="connsiteX2" fmla="*/ 1371600 w 1442916"/>
              <a:gd name="connsiteY2" fmla="*/ 23582 h 35305"/>
              <a:gd name="connsiteX3" fmla="*/ 1377461 w 1442916"/>
              <a:gd name="connsiteY3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916" h="35305">
                <a:moveTo>
                  <a:pt x="0" y="35305"/>
                </a:moveTo>
                <a:cubicBezTo>
                  <a:pt x="211015" y="18697"/>
                  <a:pt x="422030" y="2090"/>
                  <a:pt x="650630" y="136"/>
                </a:cubicBezTo>
                <a:cubicBezTo>
                  <a:pt x="879230" y="-1818"/>
                  <a:pt x="1250461" y="17720"/>
                  <a:pt x="1371600" y="23582"/>
                </a:cubicBezTo>
                <a:cubicBezTo>
                  <a:pt x="1492739" y="29444"/>
                  <a:pt x="1435100" y="32374"/>
                  <a:pt x="1377461" y="353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88900">
                <a:solidFill>
                  <a:schemeClr val="tx1"/>
                </a:solidFill>
              </a:ln>
            </a:endParaRPr>
          </a:p>
        </p:txBody>
      </p:sp>
      <p:sp>
        <p:nvSpPr>
          <p:cNvPr id="3" name="Oval 2"/>
          <p:cNvSpPr/>
          <p:nvPr/>
        </p:nvSpPr>
        <p:spPr>
          <a:xfrm>
            <a:off x="2590800" y="4162669"/>
            <a:ext cx="304800" cy="304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7-Point Star 4"/>
          <p:cNvSpPr/>
          <p:nvPr/>
        </p:nvSpPr>
        <p:spPr>
          <a:xfrm>
            <a:off x="27432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7-Point Star 30"/>
          <p:cNvSpPr/>
          <p:nvPr/>
        </p:nvSpPr>
        <p:spPr>
          <a:xfrm>
            <a:off x="3200400" y="33528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7-Point Star 51"/>
          <p:cNvSpPr/>
          <p:nvPr/>
        </p:nvSpPr>
        <p:spPr>
          <a:xfrm>
            <a:off x="36576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7-Point Star 52"/>
          <p:cNvSpPr/>
          <p:nvPr/>
        </p:nvSpPr>
        <p:spPr>
          <a:xfrm>
            <a:off x="4140943" y="33528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7-Point Star 53"/>
          <p:cNvSpPr/>
          <p:nvPr/>
        </p:nvSpPr>
        <p:spPr>
          <a:xfrm>
            <a:off x="46482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7-Point Star 54"/>
          <p:cNvSpPr/>
          <p:nvPr/>
        </p:nvSpPr>
        <p:spPr>
          <a:xfrm>
            <a:off x="5137122" y="33528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7-Point Star 55"/>
          <p:cNvSpPr/>
          <p:nvPr/>
        </p:nvSpPr>
        <p:spPr>
          <a:xfrm>
            <a:off x="55626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695 L 0.07135 -0.02361 C 0.08646 -0.02732 0.10885 -0.02917 0.13212 -0.02917 C 0.15885 -0.02917 0.18003 -0.02732 0.19514 -0.02361 L 0.26667 -0.00695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1112 L 0.03333 -0.155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722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1111 L 0.04653 -0.2333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1111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2222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1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1111 L -0.01111 -0.2222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-10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2 L 0.01666 -0.2333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111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1 L -0.00834 -0.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944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2 L -0.03334 -0.1666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31" grpId="0" animBg="1"/>
      <p:bldP spid="3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pACYC184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981200"/>
            <a:ext cx="1905000" cy="1752600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pACYC184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1981200"/>
            <a:ext cx="1524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09800" y="3505200"/>
            <a:ext cx="1524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73086" y="16118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HindIII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3086" y="3810000"/>
            <a:ext cx="64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AvaI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24200" y="2857500"/>
            <a:ext cx="9906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1981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175" y="2733675"/>
            <a:ext cx="5048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6705600" y="3200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324600" y="1905000"/>
            <a:ext cx="139498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3409">
            <a:off x="7828868" y="1155244"/>
            <a:ext cx="5048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549891" y="930424"/>
            <a:ext cx="1621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</a:t>
            </a:r>
            <a:r>
              <a:rPr lang="en-US" dirty="0" smtClean="0"/>
              <a:t> Repressor</a:t>
            </a:r>
          </a:p>
          <a:p>
            <a:pPr algn="r"/>
            <a:r>
              <a:rPr lang="en-US" dirty="0" smtClean="0"/>
              <a:t>Gene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791200" y="3994666"/>
            <a:ext cx="762000" cy="65353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52800" y="4354090"/>
            <a:ext cx="1905000" cy="1752600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pACYC184</a:t>
            </a:r>
            <a:endParaRPr lang="en-US" sz="1400" dirty="0">
              <a:solidFill>
                <a:schemeClr val="accent1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58865"/>
            <a:ext cx="5048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0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pUC18 </a:t>
            </a:r>
            <a:r>
              <a:rPr lang="en-US" dirty="0" err="1" smtClean="0"/>
              <a:t>cosmid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1981200"/>
            <a:ext cx="1905000" cy="1752600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pUC18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38400" y="2133600"/>
            <a:ext cx="228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1557" y="2857500"/>
            <a:ext cx="310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2362200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lacZ</a:t>
            </a:r>
            <a:r>
              <a:rPr lang="el-GR" dirty="0" smtClean="0"/>
              <a:t>α</a:t>
            </a:r>
            <a:r>
              <a:rPr lang="en-US" dirty="0" smtClean="0"/>
              <a:t> gene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14" y="1746766"/>
            <a:ext cx="8572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32034" y="156210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Crispr</a:t>
            </a:r>
            <a:r>
              <a:rPr lang="en-US" dirty="0"/>
              <a:t> </a:t>
            </a:r>
            <a:r>
              <a:rPr lang="en-US" dirty="0" smtClean="0"/>
              <a:t>cascade genes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23622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Cos</a:t>
            </a:r>
            <a:r>
              <a:rPr lang="en-US" dirty="0" smtClean="0"/>
              <a:t> site</a:t>
            </a:r>
            <a:endParaRPr lang="en-US" dirty="0"/>
          </a:p>
        </p:txBody>
      </p:sp>
      <p:cxnSp>
        <p:nvCxnSpPr>
          <p:cNvPr id="17" name="Curved Connector 16"/>
          <p:cNvCxnSpPr/>
          <p:nvPr/>
        </p:nvCxnSpPr>
        <p:spPr>
          <a:xfrm rot="10800000" flipV="1">
            <a:off x="2971800" y="2133600"/>
            <a:ext cx="1524000" cy="2286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84807" y="3505200"/>
            <a:ext cx="477593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211" y="3755571"/>
            <a:ext cx="2743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503405" y="490440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pUC18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71912" y="2286000"/>
            <a:ext cx="6752574" cy="2296495"/>
            <a:chOff x="914400" y="1567934"/>
            <a:chExt cx="6752574" cy="229649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1076325" cy="121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752600" y="1676400"/>
              <a:ext cx="14478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1752600" y="2133600"/>
              <a:ext cx="1219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057" y="1883229"/>
              <a:ext cx="2057400" cy="198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648199" y="1567934"/>
              <a:ext cx="3018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Kanamycin resistance gene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21811" y="2602468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Split </a:t>
              </a:r>
              <a:r>
                <a:rPr lang="en-US" dirty="0" err="1" smtClean="0"/>
                <a:t>cos</a:t>
              </a:r>
              <a:r>
                <a:rPr lang="en-US" dirty="0" smtClean="0"/>
                <a:t> site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343400" y="20574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724400" y="2362200"/>
              <a:ext cx="277303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63051" y="1883229"/>
              <a:ext cx="0" cy="1741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01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396</TotalTime>
  <Words>179</Words>
  <Application>Microsoft Office PowerPoint</Application>
  <PresentationFormat>On-screen Show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Lysis of shiga toxin-producing Escherichia coli by delivery of Crispr/Cas9 cascade coding cosmid targeting Stx 1 and Stx 2 genes via lambda phage delivery system</vt:lpstr>
      <vt:lpstr>What’s the worry?</vt:lpstr>
      <vt:lpstr>Preview of proposed experiment</vt:lpstr>
      <vt:lpstr>How E. coli become Shiga toxin-producing</vt:lpstr>
      <vt:lpstr>How E. coli become Shiga toxin-producing</vt:lpstr>
      <vt:lpstr>How E. coli become Shiga toxin-producing</vt:lpstr>
      <vt:lpstr>Construction of pACYC184</vt:lpstr>
      <vt:lpstr>Construction of pUC18 cosmid</vt:lpstr>
      <vt:lpstr>Modified Lambda</vt:lpstr>
      <vt:lpstr>PowerPoint Presentation</vt:lpstr>
      <vt:lpstr>PowerPoint Presentation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Lysis of shiga toxin-producing Escherichia coli by delivery of Crispr/Cas9 cascade coding cosmid targeting Stx 1 and Stx 2 genes via lambda phage delivery system</dc:title>
  <dc:creator>Amanda</dc:creator>
  <cp:lastModifiedBy>Amanda</cp:lastModifiedBy>
  <cp:revision>22</cp:revision>
  <dcterms:created xsi:type="dcterms:W3CDTF">2016-05-03T05:39:47Z</dcterms:created>
  <dcterms:modified xsi:type="dcterms:W3CDTF">2016-05-03T12:16:26Z</dcterms:modified>
</cp:coreProperties>
</file>