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8097" autoAdjust="0"/>
  </p:normalViewPr>
  <p:slideViewPr>
    <p:cSldViewPr snapToGrid="0">
      <p:cViewPr>
        <p:scale>
          <a:sx n="74" d="100"/>
          <a:sy n="74" d="100"/>
        </p:scale>
        <p:origin x="5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59247-19C6-4D1D-9DD7-12C7FCE1EC75}" type="datetimeFigureOut">
              <a:rPr lang="en-US" smtClean="0"/>
              <a:t>5/5/2016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99D0F-EA58-494C-B83D-AE58E4197325}" type="slidenum">
              <a:rPr lang="en-US" smtClean="0"/>
              <a:t>‹#›</a:t>
            </a:fld>
            <a:endParaRPr lang="en-US"/>
          </a:p>
        </p:txBody>
      </p:sp>
    </p:spTree>
    <p:extLst>
      <p:ext uri="{BB962C8B-B14F-4D97-AF65-F5344CB8AC3E}">
        <p14:creationId xmlns:p14="http://schemas.microsoft.com/office/powerpoint/2010/main" val="243228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topic I</a:t>
            </a:r>
            <a:r>
              <a:rPr lang="en-US" baseline="0" dirty="0" smtClean="0"/>
              <a:t> chose was studying DVT in pregnancy. </a:t>
            </a:r>
            <a:endParaRPr lang="en-US" dirty="0"/>
          </a:p>
        </p:txBody>
      </p:sp>
      <p:sp>
        <p:nvSpPr>
          <p:cNvPr id="4" name="Slide Number Placeholder 3"/>
          <p:cNvSpPr>
            <a:spLocks noGrp="1"/>
          </p:cNvSpPr>
          <p:nvPr>
            <p:ph type="sldNum" sz="quarter" idx="10"/>
          </p:nvPr>
        </p:nvSpPr>
        <p:spPr/>
        <p:txBody>
          <a:bodyPr/>
          <a:lstStyle/>
          <a:p>
            <a:fld id="{F1699D0F-EA58-494C-B83D-AE58E4197325}" type="slidenum">
              <a:rPr lang="en-US" smtClean="0"/>
              <a:t>1</a:t>
            </a:fld>
            <a:endParaRPr lang="en-US"/>
          </a:p>
        </p:txBody>
      </p:sp>
    </p:spTree>
    <p:extLst>
      <p:ext uri="{BB962C8B-B14F-4D97-AF65-F5344CB8AC3E}">
        <p14:creationId xmlns:p14="http://schemas.microsoft.com/office/powerpoint/2010/main" val="325926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Deep Vein Thrombosis or DVT is a condition which causes blood clots or a thrombus to form in multiple places deep within veins. According to the CDC, venous thromboembolism occur in around 2 in every thousand people in the United states each year. This number is even higher in pregnant women,</a:t>
            </a:r>
            <a:r>
              <a:rPr lang="en-US" sz="1200" kern="1200" baseline="0" dirty="0" smtClean="0">
                <a:solidFill>
                  <a:schemeClr val="tx1"/>
                </a:solidFill>
                <a:effectLst/>
                <a:latin typeface="+mn-lt"/>
                <a:ea typeface="+mn-ea"/>
                <a:cs typeface="+mn-cs"/>
              </a:rPr>
              <a:t> and why it’s thought to be so is to limit bleeding during birth. Vessels are more fragile and can induce clotting and initiate the coagulation cascade much easier. On the left you can see how clotting will look like and how parts can become loose and travel towards the heart, which can cause pulmonary issues, even death.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On the right, is the coagulation cascade shown within the vessel. There’s an extrinsic and intrinsic pathway that meet up towards the end with the activation of Factor 5 which is the start of the creation of a fibrin mesh that will plug the damage.</a:t>
            </a:r>
            <a:endParaRPr lang="en-US" dirty="0" smtClean="0"/>
          </a:p>
        </p:txBody>
      </p:sp>
      <p:sp>
        <p:nvSpPr>
          <p:cNvPr id="4" name="Slide Number Placeholder 3"/>
          <p:cNvSpPr>
            <a:spLocks noGrp="1"/>
          </p:cNvSpPr>
          <p:nvPr>
            <p:ph type="sldNum" sz="quarter" idx="10"/>
          </p:nvPr>
        </p:nvSpPr>
        <p:spPr/>
        <p:txBody>
          <a:bodyPr/>
          <a:lstStyle/>
          <a:p>
            <a:fld id="{F1699D0F-EA58-494C-B83D-AE58E4197325}" type="slidenum">
              <a:rPr lang="en-US" smtClean="0"/>
              <a:t>2</a:t>
            </a:fld>
            <a:endParaRPr lang="en-US"/>
          </a:p>
        </p:txBody>
      </p:sp>
    </p:spTree>
    <p:extLst>
      <p:ext uri="{BB962C8B-B14F-4D97-AF65-F5344CB8AC3E}">
        <p14:creationId xmlns:p14="http://schemas.microsoft.com/office/powerpoint/2010/main" val="139595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my question is… Why I chose</a:t>
            </a:r>
            <a:r>
              <a:rPr lang="en-US" baseline="0" dirty="0" smtClean="0"/>
              <a:t> overweight pregnancy was due to the</a:t>
            </a:r>
            <a:endParaRPr lang="en-US" dirty="0"/>
          </a:p>
        </p:txBody>
      </p:sp>
      <p:sp>
        <p:nvSpPr>
          <p:cNvPr id="4" name="Slide Number Placeholder 3"/>
          <p:cNvSpPr>
            <a:spLocks noGrp="1"/>
          </p:cNvSpPr>
          <p:nvPr>
            <p:ph type="sldNum" sz="quarter" idx="10"/>
          </p:nvPr>
        </p:nvSpPr>
        <p:spPr/>
        <p:txBody>
          <a:bodyPr/>
          <a:lstStyle/>
          <a:p>
            <a:fld id="{F1699D0F-EA58-494C-B83D-AE58E4197325}" type="slidenum">
              <a:rPr lang="en-US" smtClean="0"/>
              <a:t>3</a:t>
            </a:fld>
            <a:endParaRPr lang="en-US"/>
          </a:p>
        </p:txBody>
      </p:sp>
    </p:spTree>
    <p:extLst>
      <p:ext uri="{BB962C8B-B14F-4D97-AF65-F5344CB8AC3E}">
        <p14:creationId xmlns:p14="http://schemas.microsoft.com/office/powerpoint/2010/main" val="112439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 5 </a:t>
            </a:r>
            <a:r>
              <a:rPr lang="en-US" dirty="0" err="1" smtClean="0"/>
              <a:t>leiden</a:t>
            </a:r>
            <a:r>
              <a:rPr lang="en-US" dirty="0" smtClean="0"/>
              <a:t> is a mutation of the F5 gene, and increases hypercoagulability. How this happens is due to its inability to recognize</a:t>
            </a:r>
            <a:r>
              <a:rPr lang="en-US" baseline="0" dirty="0" smtClean="0"/>
              <a:t> anticoagulants such as </a:t>
            </a:r>
            <a:r>
              <a:rPr lang="en-US" baseline="0" smtClean="0"/>
              <a:t>activated Protein C</a:t>
            </a:r>
            <a:endParaRPr lang="en-US" dirty="0"/>
          </a:p>
        </p:txBody>
      </p:sp>
      <p:sp>
        <p:nvSpPr>
          <p:cNvPr id="4" name="Slide Number Placeholder 3"/>
          <p:cNvSpPr>
            <a:spLocks noGrp="1"/>
          </p:cNvSpPr>
          <p:nvPr>
            <p:ph type="sldNum" sz="quarter" idx="10"/>
          </p:nvPr>
        </p:nvSpPr>
        <p:spPr/>
        <p:txBody>
          <a:bodyPr/>
          <a:lstStyle/>
          <a:p>
            <a:fld id="{F1699D0F-EA58-494C-B83D-AE58E4197325}" type="slidenum">
              <a:rPr lang="en-US" smtClean="0"/>
              <a:t>4</a:t>
            </a:fld>
            <a:endParaRPr lang="en-US"/>
          </a:p>
        </p:txBody>
      </p:sp>
    </p:spTree>
    <p:extLst>
      <p:ext uri="{BB962C8B-B14F-4D97-AF65-F5344CB8AC3E}">
        <p14:creationId xmlns:p14="http://schemas.microsoft.com/office/powerpoint/2010/main" val="3677306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 black mouse would be used due to its ability</a:t>
            </a:r>
            <a:r>
              <a:rPr lang="en-US" baseline="0" dirty="0" smtClean="0"/>
              <a:t> to show expression of genes rapidly, and reproduce fast as well.</a:t>
            </a:r>
          </a:p>
          <a:p>
            <a:endParaRPr lang="en-US" dirty="0" smtClean="0"/>
          </a:p>
          <a:p>
            <a:r>
              <a:rPr lang="en-US" dirty="0" smtClean="0"/>
              <a:t>To induce an increased weight,</a:t>
            </a:r>
            <a:r>
              <a:rPr lang="en-US" baseline="0" dirty="0" smtClean="0"/>
              <a:t> a high cholesterol diet will be given from when they can start eating.</a:t>
            </a:r>
          </a:p>
          <a:p>
            <a:r>
              <a:rPr lang="en-US" baseline="0" dirty="0" smtClean="0"/>
              <a:t>To induce deep vein thrombosis, a lentiviral construct will be used to induce expression of Factor V Leiden (the mutated normal human FV) . How this will work, is the construct will be used to transduce the </a:t>
            </a:r>
            <a:r>
              <a:rPr lang="en-US" baseline="0" dirty="0" err="1" smtClean="0"/>
              <a:t>the</a:t>
            </a:r>
            <a:r>
              <a:rPr lang="en-US" baseline="0" dirty="0" smtClean="0"/>
              <a:t> mutated gene into the bone marrow cells, and these will produce a mutated FV.</a:t>
            </a:r>
          </a:p>
          <a:p>
            <a:endParaRPr lang="en-US" baseline="0" dirty="0" smtClean="0"/>
          </a:p>
          <a:p>
            <a:r>
              <a:rPr lang="en-US" baseline="0" dirty="0" smtClean="0"/>
              <a:t>To measure FV levels, liver cells will be extracted and treated with </a:t>
            </a:r>
            <a:r>
              <a:rPr lang="en-US" baseline="0" dirty="0" err="1" smtClean="0"/>
              <a:t>thrombopoietin</a:t>
            </a:r>
            <a:r>
              <a:rPr lang="en-US" baseline="0" dirty="0" smtClean="0"/>
              <a:t> to induce platelet growth through megakaryocyte growth. Factor 10 and calcium will be used to activate this factor.</a:t>
            </a:r>
          </a:p>
          <a:p>
            <a:endParaRPr lang="en-US" baseline="0" dirty="0" smtClean="0"/>
          </a:p>
          <a:p>
            <a:r>
              <a:rPr lang="en-US" baseline="0" dirty="0" smtClean="0"/>
              <a:t>A western blot will be used to measure these levels.</a:t>
            </a:r>
          </a:p>
          <a:p>
            <a:endParaRPr lang="en-US" baseline="0" dirty="0" smtClean="0"/>
          </a:p>
          <a:p>
            <a:r>
              <a:rPr lang="en-US" baseline="0" dirty="0" smtClean="0"/>
              <a:t>Severity of DVT by looking at the inferior vena cava</a:t>
            </a:r>
            <a:endParaRPr lang="en-US" dirty="0"/>
          </a:p>
        </p:txBody>
      </p:sp>
      <p:sp>
        <p:nvSpPr>
          <p:cNvPr id="4" name="Slide Number Placeholder 3"/>
          <p:cNvSpPr>
            <a:spLocks noGrp="1"/>
          </p:cNvSpPr>
          <p:nvPr>
            <p:ph type="sldNum" sz="quarter" idx="10"/>
          </p:nvPr>
        </p:nvSpPr>
        <p:spPr/>
        <p:txBody>
          <a:bodyPr/>
          <a:lstStyle/>
          <a:p>
            <a:fld id="{F1699D0F-EA58-494C-B83D-AE58E4197325}" type="slidenum">
              <a:rPr lang="en-US" smtClean="0"/>
              <a:t>6</a:t>
            </a:fld>
            <a:endParaRPr lang="en-US"/>
          </a:p>
        </p:txBody>
      </p:sp>
    </p:spTree>
    <p:extLst>
      <p:ext uri="{BB962C8B-B14F-4D97-AF65-F5344CB8AC3E}">
        <p14:creationId xmlns:p14="http://schemas.microsoft.com/office/powerpoint/2010/main" val="259399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I’m proposing is</a:t>
            </a:r>
            <a:r>
              <a:rPr lang="en-US" baseline="0" dirty="0" smtClean="0"/>
              <a:t> that if there is more than 1 risk factor (being overweight) for pregnant women with the trait for FV </a:t>
            </a:r>
            <a:r>
              <a:rPr lang="en-US" baseline="0" dirty="0" err="1" smtClean="0"/>
              <a:t>leiden</a:t>
            </a:r>
            <a:r>
              <a:rPr lang="en-US" baseline="0" dirty="0" smtClean="0"/>
              <a:t>, DVT is more likely to form and be more severe. </a:t>
            </a:r>
            <a:endParaRPr lang="en-US" dirty="0"/>
          </a:p>
        </p:txBody>
      </p:sp>
      <p:sp>
        <p:nvSpPr>
          <p:cNvPr id="4" name="Slide Number Placeholder 3"/>
          <p:cNvSpPr>
            <a:spLocks noGrp="1"/>
          </p:cNvSpPr>
          <p:nvPr>
            <p:ph type="sldNum" sz="quarter" idx="10"/>
          </p:nvPr>
        </p:nvSpPr>
        <p:spPr/>
        <p:txBody>
          <a:bodyPr/>
          <a:lstStyle/>
          <a:p>
            <a:fld id="{F1699D0F-EA58-494C-B83D-AE58E4197325}" type="slidenum">
              <a:rPr lang="en-US" smtClean="0"/>
              <a:t>7</a:t>
            </a:fld>
            <a:endParaRPr lang="en-US"/>
          </a:p>
        </p:txBody>
      </p:sp>
    </p:spTree>
    <p:extLst>
      <p:ext uri="{BB962C8B-B14F-4D97-AF65-F5344CB8AC3E}">
        <p14:creationId xmlns:p14="http://schemas.microsoft.com/office/powerpoint/2010/main" val="3223482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3D0782E-B341-42C0-A678-43D6EA9084F6}" type="datetimeFigureOut">
              <a:rPr lang="en-US" smtClean="0"/>
              <a:t>5/4/2016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354858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0782E-B341-42C0-A678-43D6EA9084F6}"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313395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3D0782E-B341-42C0-A678-43D6EA9084F6}" type="datetimeFigureOut">
              <a:rPr lang="en-US" smtClean="0"/>
              <a:t>5/4/2016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3130167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3D0782E-B341-42C0-A678-43D6EA9084F6}" type="datetimeFigureOut">
              <a:rPr lang="en-US" smtClean="0"/>
              <a:t>5/4/2016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ABC59F2-366B-449C-AB9F-247D8993A200}"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9226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3D0782E-B341-42C0-A678-43D6EA9084F6}" type="datetimeFigureOut">
              <a:rPr lang="en-US" smtClean="0"/>
              <a:t>5/4/2016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231953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3D0782E-B341-42C0-A678-43D6EA9084F6}"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2861420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3D0782E-B341-42C0-A678-43D6EA9084F6}"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3135358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D0782E-B341-42C0-A678-43D6EA9084F6}"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1751005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3D0782E-B341-42C0-A678-43D6EA9084F6}" type="datetimeFigureOut">
              <a:rPr lang="en-US" smtClean="0"/>
              <a:t>5/4/2016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397739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D0782E-B341-42C0-A678-43D6EA9084F6}"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36745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3D0782E-B341-42C0-A678-43D6EA9084F6}" type="datetimeFigureOut">
              <a:rPr lang="en-US" smtClean="0"/>
              <a:t>5/4/2016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68250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D0782E-B341-42C0-A678-43D6EA9084F6}"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165767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D0782E-B341-42C0-A678-43D6EA9084F6}" type="datetimeFigureOut">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141874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D0782E-B341-42C0-A678-43D6EA9084F6}"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38029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0782E-B341-42C0-A678-43D6EA9084F6}" type="datetimeFigureOut">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364960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0782E-B341-42C0-A678-43D6EA9084F6}"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270335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0782E-B341-42C0-A678-43D6EA9084F6}"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C59F2-366B-449C-AB9F-247D8993A200}" type="slidenum">
              <a:rPr lang="en-US" smtClean="0"/>
              <a:t>‹#›</a:t>
            </a:fld>
            <a:endParaRPr lang="en-US"/>
          </a:p>
        </p:txBody>
      </p:sp>
    </p:spTree>
    <p:extLst>
      <p:ext uri="{BB962C8B-B14F-4D97-AF65-F5344CB8AC3E}">
        <p14:creationId xmlns:p14="http://schemas.microsoft.com/office/powerpoint/2010/main" val="128868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3D0782E-B341-42C0-A678-43D6EA9084F6}" type="datetimeFigureOut">
              <a:rPr lang="en-US" smtClean="0"/>
              <a:t>5/4/2016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BC59F2-366B-449C-AB9F-247D8993A200}" type="slidenum">
              <a:rPr lang="en-US" smtClean="0"/>
              <a:t>‹#›</a:t>
            </a:fld>
            <a:endParaRPr lang="en-US"/>
          </a:p>
        </p:txBody>
      </p:sp>
    </p:spTree>
    <p:extLst>
      <p:ext uri="{BB962C8B-B14F-4D97-AF65-F5344CB8AC3E}">
        <p14:creationId xmlns:p14="http://schemas.microsoft.com/office/powerpoint/2010/main" val="32998304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Penetr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879" y="2062521"/>
            <a:ext cx="9144000" cy="2387600"/>
          </a:xfrm>
        </p:spPr>
        <p:txBody>
          <a:bodyPr>
            <a:normAutofit fontScale="90000"/>
          </a:bodyPr>
          <a:lstStyle/>
          <a:p>
            <a:r>
              <a:rPr lang="en-US" dirty="0" smtClean="0"/>
              <a:t>Deep Venous Thrombosis and FV </a:t>
            </a:r>
            <a:r>
              <a:rPr lang="en-US" dirty="0" err="1" smtClean="0"/>
              <a:t>leiden</a:t>
            </a:r>
            <a:r>
              <a:rPr lang="en-US" dirty="0" smtClean="0"/>
              <a:t> mutation during overweight pregnancy</a:t>
            </a:r>
            <a:endParaRPr lang="en-US" dirty="0"/>
          </a:p>
        </p:txBody>
      </p:sp>
    </p:spTree>
    <p:extLst>
      <p:ext uri="{BB962C8B-B14F-4D97-AF65-F5344CB8AC3E}">
        <p14:creationId xmlns:p14="http://schemas.microsoft.com/office/powerpoint/2010/main" val="389142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4" name="Picture 3" descr="http://www.stjohnprovidence.org/upload/images/Hospital%20and%20Centers/SJ%20Macomb-Oakland%20Hospital%20Macomb%20Center/Interventional%20Radiology/DVT_normal_and_embolus.gif"/>
          <p:cNvPicPr/>
          <p:nvPr/>
        </p:nvPicPr>
        <p:blipFill>
          <a:blip r:embed="rId3">
            <a:extLst>
              <a:ext uri="{28A0092B-C50C-407E-A947-70E740481C1C}">
                <a14:useLocalDpi xmlns:a14="http://schemas.microsoft.com/office/drawing/2010/main" val="0"/>
              </a:ext>
            </a:extLst>
          </a:blip>
          <a:srcRect/>
          <a:stretch>
            <a:fillRect/>
          </a:stretch>
        </p:blipFill>
        <p:spPr bwMode="auto">
          <a:xfrm>
            <a:off x="753745" y="2228498"/>
            <a:ext cx="4283710" cy="2882265"/>
          </a:xfrm>
          <a:prstGeom prst="rect">
            <a:avLst/>
          </a:prstGeom>
          <a:noFill/>
          <a:ln>
            <a:noFill/>
          </a:ln>
        </p:spPr>
      </p:pic>
      <p:pic>
        <p:nvPicPr>
          <p:cNvPr id="5" name="Picture 4" descr="Thrombosis as an intravascular effector of innate immunity"/>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67233"/>
            <a:ext cx="5943600" cy="2843530"/>
          </a:xfrm>
          <a:prstGeom prst="rect">
            <a:avLst/>
          </a:prstGeom>
          <a:noFill/>
          <a:ln>
            <a:noFill/>
          </a:ln>
        </p:spPr>
      </p:pic>
      <p:sp>
        <p:nvSpPr>
          <p:cNvPr id="6" name="TextBox 5"/>
          <p:cNvSpPr txBox="1"/>
          <p:nvPr/>
        </p:nvSpPr>
        <p:spPr>
          <a:xfrm>
            <a:off x="753745" y="5512158"/>
            <a:ext cx="3689466" cy="369332"/>
          </a:xfrm>
          <a:prstGeom prst="rect">
            <a:avLst/>
          </a:prstGeom>
          <a:noFill/>
        </p:spPr>
        <p:txBody>
          <a:bodyPr wrap="square" rtlCol="0">
            <a:spAutoFit/>
          </a:bodyPr>
          <a:lstStyle/>
          <a:p>
            <a:r>
              <a:rPr lang="en-US" dirty="0" smtClean="0"/>
              <a:t>Formation of embolus</a:t>
            </a:r>
            <a:endParaRPr lang="en-US" dirty="0"/>
          </a:p>
        </p:txBody>
      </p:sp>
      <p:sp>
        <p:nvSpPr>
          <p:cNvPr id="7" name="TextBox 6"/>
          <p:cNvSpPr txBox="1"/>
          <p:nvPr/>
        </p:nvSpPr>
        <p:spPr>
          <a:xfrm>
            <a:off x="6297769" y="5602310"/>
            <a:ext cx="3786389" cy="369332"/>
          </a:xfrm>
          <a:prstGeom prst="rect">
            <a:avLst/>
          </a:prstGeom>
          <a:noFill/>
        </p:spPr>
        <p:txBody>
          <a:bodyPr wrap="square" rtlCol="0">
            <a:spAutoFit/>
          </a:bodyPr>
          <a:lstStyle/>
          <a:p>
            <a:r>
              <a:rPr lang="en-US" dirty="0" smtClean="0"/>
              <a:t>Coagulation Cascade</a:t>
            </a:r>
            <a:endParaRPr lang="en-US" dirty="0"/>
          </a:p>
        </p:txBody>
      </p:sp>
    </p:spTree>
    <p:extLst>
      <p:ext uri="{BB962C8B-B14F-4D97-AF65-F5344CB8AC3E}">
        <p14:creationId xmlns:p14="http://schemas.microsoft.com/office/powerpoint/2010/main" val="3644837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a:t>
            </a:r>
            <a:endParaRPr lang="en-US" dirty="0"/>
          </a:p>
        </p:txBody>
      </p:sp>
      <p:sp>
        <p:nvSpPr>
          <p:cNvPr id="3" name="Content Placeholder 2"/>
          <p:cNvSpPr>
            <a:spLocks noGrp="1"/>
          </p:cNvSpPr>
          <p:nvPr>
            <p:ph idx="1"/>
          </p:nvPr>
        </p:nvSpPr>
        <p:spPr>
          <a:xfrm>
            <a:off x="685800" y="2890020"/>
            <a:ext cx="10820400" cy="933651"/>
          </a:xfrm>
        </p:spPr>
        <p:txBody>
          <a:bodyPr>
            <a:noAutofit/>
          </a:bodyPr>
          <a:lstStyle/>
          <a:p>
            <a:pPr algn="ctr"/>
            <a:r>
              <a:rPr lang="en-US" sz="2800" dirty="0" smtClean="0"/>
              <a:t>What are the effects of an </a:t>
            </a:r>
            <a:r>
              <a:rPr lang="en-US" sz="2800" dirty="0" smtClean="0">
                <a:solidFill>
                  <a:srgbClr val="FFFF00"/>
                </a:solidFill>
              </a:rPr>
              <a:t>overweight</a:t>
            </a:r>
            <a:r>
              <a:rPr lang="en-US" sz="2800" dirty="0" smtClean="0"/>
              <a:t> </a:t>
            </a:r>
            <a:r>
              <a:rPr lang="en-US" sz="2800" dirty="0" smtClean="0">
                <a:solidFill>
                  <a:srgbClr val="FFFF00"/>
                </a:solidFill>
              </a:rPr>
              <a:t>pregnancy</a:t>
            </a:r>
            <a:r>
              <a:rPr lang="en-US" sz="2800" dirty="0" smtClean="0"/>
              <a:t> in women with </a:t>
            </a:r>
            <a:r>
              <a:rPr lang="en-US" sz="2800" dirty="0" smtClean="0">
                <a:solidFill>
                  <a:srgbClr val="FFFF00"/>
                </a:solidFill>
              </a:rPr>
              <a:t>FV </a:t>
            </a:r>
            <a:r>
              <a:rPr lang="en-US" sz="2800" dirty="0" err="1" smtClean="0">
                <a:solidFill>
                  <a:srgbClr val="FFFF00"/>
                </a:solidFill>
              </a:rPr>
              <a:t>leiden</a:t>
            </a:r>
            <a:r>
              <a:rPr lang="en-US" sz="2800" dirty="0" smtClean="0">
                <a:solidFill>
                  <a:srgbClr val="FFFF00"/>
                </a:solidFill>
              </a:rPr>
              <a:t> mutation</a:t>
            </a:r>
            <a:r>
              <a:rPr lang="en-US" sz="2800" dirty="0" smtClean="0"/>
              <a:t>, on the production levels of </a:t>
            </a:r>
            <a:r>
              <a:rPr lang="en-US" sz="2800" dirty="0" smtClean="0">
                <a:solidFill>
                  <a:srgbClr val="FFFF00"/>
                </a:solidFill>
              </a:rPr>
              <a:t>Factor V</a:t>
            </a:r>
            <a:r>
              <a:rPr lang="en-US" sz="2800" dirty="0" smtClean="0"/>
              <a:t> in accordance to </a:t>
            </a:r>
            <a:r>
              <a:rPr lang="en-US" sz="2800" dirty="0" smtClean="0">
                <a:solidFill>
                  <a:srgbClr val="FFFF00"/>
                </a:solidFill>
              </a:rPr>
              <a:t>Deep Venous Thrombosis</a:t>
            </a:r>
          </a:p>
          <a:p>
            <a:pPr algn="ctr"/>
            <a:endParaRPr lang="en-US" sz="2800" dirty="0">
              <a:solidFill>
                <a:srgbClr val="FFFF00"/>
              </a:solidFill>
            </a:endParaRPr>
          </a:p>
          <a:p>
            <a:pPr algn="ctr"/>
            <a:endParaRPr lang="en-US" sz="2800" dirty="0" smtClean="0">
              <a:solidFill>
                <a:srgbClr val="FFFF00"/>
              </a:solidFill>
            </a:endParaRPr>
          </a:p>
          <a:p>
            <a:pPr algn="ctr"/>
            <a:endParaRPr lang="en-US" sz="2800" dirty="0">
              <a:solidFill>
                <a:srgbClr val="FFFF00"/>
              </a:solidFill>
            </a:endParaRPr>
          </a:p>
          <a:p>
            <a:pPr marL="0" indent="0" algn="ctr">
              <a:buNone/>
            </a:pPr>
            <a:endParaRPr lang="en-US" sz="2800" dirty="0">
              <a:solidFill>
                <a:srgbClr val="FFFF00"/>
              </a:solidFill>
            </a:endParaRPr>
          </a:p>
        </p:txBody>
      </p:sp>
    </p:spTree>
    <p:extLst>
      <p:ext uri="{BB962C8B-B14F-4D97-AF65-F5344CB8AC3E}">
        <p14:creationId xmlns:p14="http://schemas.microsoft.com/office/powerpoint/2010/main" val="84572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27750"/>
            <a:ext cx="8610600" cy="1293028"/>
          </a:xfrm>
        </p:spPr>
        <p:txBody>
          <a:bodyPr/>
          <a:lstStyle/>
          <a:p>
            <a:r>
              <a:rPr lang="en-US" dirty="0" smtClean="0"/>
              <a:t>Why Factor V?</a:t>
            </a:r>
            <a:endParaRPr lang="en-US" dirty="0"/>
          </a:p>
        </p:txBody>
      </p:sp>
      <p:sp>
        <p:nvSpPr>
          <p:cNvPr id="3" name="Content Placeholder 2"/>
          <p:cNvSpPr>
            <a:spLocks noGrp="1"/>
          </p:cNvSpPr>
          <p:nvPr>
            <p:ph idx="1"/>
          </p:nvPr>
        </p:nvSpPr>
        <p:spPr>
          <a:xfrm>
            <a:off x="685800" y="2099256"/>
            <a:ext cx="5856668" cy="4288665"/>
          </a:xfrm>
        </p:spPr>
        <p:txBody>
          <a:bodyPr>
            <a:normAutofit fontScale="92500" lnSpcReduction="10000"/>
          </a:bodyPr>
          <a:lstStyle/>
          <a:p>
            <a:r>
              <a:rPr lang="en-US" dirty="0" smtClean="0"/>
              <a:t>Factor V </a:t>
            </a:r>
            <a:r>
              <a:rPr lang="en-US" dirty="0" err="1" smtClean="0"/>
              <a:t>leiden</a:t>
            </a:r>
            <a:r>
              <a:rPr lang="en-US" dirty="0" smtClean="0"/>
              <a:t> is a mutation of FV and increases chance of hypercoagulability. Also blocks anti-coagulant proteins (</a:t>
            </a:r>
            <a:r>
              <a:rPr lang="en-US" dirty="0" err="1" smtClean="0"/>
              <a:t>aPC</a:t>
            </a:r>
            <a:r>
              <a:rPr lang="en-US" dirty="0" smtClean="0"/>
              <a:t>).</a:t>
            </a:r>
          </a:p>
          <a:p>
            <a:r>
              <a:rPr lang="en-US" dirty="0"/>
              <a:t>incomplete </a:t>
            </a:r>
            <a:r>
              <a:rPr lang="en-US" dirty="0">
                <a:hlinkClick r:id="rId3" tooltip="Penetrance"/>
              </a:rPr>
              <a:t>penetrance</a:t>
            </a:r>
            <a:endParaRPr lang="en-US" dirty="0" smtClean="0"/>
          </a:p>
          <a:p>
            <a:r>
              <a:rPr lang="en-US" dirty="0" smtClean="0"/>
              <a:t>Origin from liver / platelets</a:t>
            </a:r>
          </a:p>
          <a:p>
            <a:r>
              <a:rPr lang="en-US" dirty="0" smtClean="0"/>
              <a:t>80% in plasma 20% platelets</a:t>
            </a:r>
          </a:p>
          <a:p>
            <a:r>
              <a:rPr lang="en-US" dirty="0" smtClean="0"/>
              <a:t>Factor used right before prothrombin activator which initiates fibrin production from activated thrombin and fibrinogen</a:t>
            </a:r>
            <a:endParaRPr lang="en-US" dirty="0"/>
          </a:p>
          <a:p>
            <a:r>
              <a:rPr lang="en-US" dirty="0" smtClean="0"/>
              <a:t>Fibrin is what makes initiates the mesh to form and plug a wound</a:t>
            </a:r>
          </a:p>
          <a:p>
            <a:r>
              <a:rPr lang="en-US" dirty="0" smtClean="0"/>
              <a:t>Is there an excess of signaling for FV, thus platelets?</a:t>
            </a:r>
            <a:endParaRPr lang="en-US" dirty="0"/>
          </a:p>
        </p:txBody>
      </p:sp>
      <p:pic>
        <p:nvPicPr>
          <p:cNvPr id="1026" name="Picture 2" descr="Fig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468" y="1315505"/>
            <a:ext cx="4726546" cy="554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6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Coagulation cascade</a:t>
            </a:r>
            <a:endParaRPr lang="en-US" dirty="0"/>
          </a:p>
        </p:txBody>
      </p:sp>
      <p:pic>
        <p:nvPicPr>
          <p:cNvPr id="3074" name="Picture 2" descr="http://www.frca.co.uk/images/clotting_casca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240" y="1798305"/>
            <a:ext cx="5372635" cy="486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6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4" name="TextBox 3"/>
          <p:cNvSpPr txBox="1"/>
          <p:nvPr/>
        </p:nvSpPr>
        <p:spPr>
          <a:xfrm>
            <a:off x="721217" y="1688069"/>
            <a:ext cx="5074276" cy="3693319"/>
          </a:xfrm>
          <a:prstGeom prst="rect">
            <a:avLst/>
          </a:prstGeom>
          <a:noFill/>
        </p:spPr>
        <p:txBody>
          <a:bodyPr wrap="square" rtlCol="0">
            <a:spAutoFit/>
          </a:bodyPr>
          <a:lstStyle/>
          <a:p>
            <a:r>
              <a:rPr lang="en-US" dirty="0" smtClean="0"/>
              <a:t>- Test standard mouse model C57Bl6</a:t>
            </a:r>
          </a:p>
          <a:p>
            <a:pPr marL="285750" indent="-285750">
              <a:buFontTx/>
              <a:buChar char="-"/>
            </a:pPr>
            <a:r>
              <a:rPr lang="en-US" dirty="0" smtClean="0"/>
              <a:t>Induce increased weight (high fat diet) / DVT (lentiviral vectors)</a:t>
            </a:r>
          </a:p>
          <a:p>
            <a:pPr marL="285750" indent="-285750">
              <a:buFontTx/>
              <a:buChar char="-"/>
            </a:pPr>
            <a:endParaRPr lang="en-US" dirty="0" smtClean="0"/>
          </a:p>
          <a:p>
            <a:pPr marL="285750" indent="-285750">
              <a:buFontTx/>
              <a:buChar char="-"/>
            </a:pPr>
            <a:r>
              <a:rPr lang="en-US" dirty="0" smtClean="0"/>
              <a:t>Extract liver cells to record rate of megakaryocyte/ FV levels by treating with </a:t>
            </a:r>
            <a:r>
              <a:rPr lang="en-US" dirty="0" err="1" smtClean="0"/>
              <a:t>thrombopoietin</a:t>
            </a:r>
            <a:r>
              <a:rPr lang="en-US" dirty="0" smtClean="0"/>
              <a:t> before and after pregnancy</a:t>
            </a:r>
          </a:p>
          <a:p>
            <a:pPr marL="285750" indent="-285750">
              <a:buFontTx/>
              <a:buChar char="-"/>
            </a:pPr>
            <a:endParaRPr lang="en-US" dirty="0" smtClean="0"/>
          </a:p>
          <a:p>
            <a:pPr marL="285750" indent="-285750">
              <a:buFontTx/>
              <a:buChar char="-"/>
            </a:pPr>
            <a:r>
              <a:rPr lang="en-US" dirty="0" smtClean="0"/>
              <a:t>Record with Western blot (FV protein)</a:t>
            </a:r>
          </a:p>
          <a:p>
            <a:pPr marL="285750" indent="-285750">
              <a:buFontTx/>
              <a:buChar char="-"/>
            </a:pPr>
            <a:r>
              <a:rPr lang="en-US" dirty="0" smtClean="0"/>
              <a:t>Record DVT by inferior vena cava</a:t>
            </a:r>
          </a:p>
          <a:p>
            <a:pPr marL="285750" indent="-285750">
              <a:buFontTx/>
              <a:buChar char="-"/>
            </a:pPr>
            <a:endParaRPr lang="en-US" dirty="0"/>
          </a:p>
          <a:p>
            <a:pPr marL="285750" indent="-285750">
              <a:buFontTx/>
              <a:buChar char="-"/>
            </a:pPr>
            <a:endParaRPr lang="en-US" dirty="0"/>
          </a:p>
        </p:txBody>
      </p:sp>
      <p:pic>
        <p:nvPicPr>
          <p:cNvPr id="2050" name="Picture 2" descr="http://www.antibodies-online.com/images/news/WesternBlotSet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702" y="1873877"/>
            <a:ext cx="4934861" cy="25306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bidi.com/fileadmin/products/services/viralvectors/SE_viralvectors_imag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493" y="3734398"/>
            <a:ext cx="238125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54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What will be compared are the factor 5 levels within DVT/non DVT mice and severity of DVT as well as fat content</a:t>
            </a:r>
          </a:p>
          <a:p>
            <a:r>
              <a:rPr lang="en-US" dirty="0" smtClean="0"/>
              <a:t> </a:t>
            </a:r>
          </a:p>
          <a:p>
            <a:r>
              <a:rPr lang="en-US" dirty="0" smtClean="0"/>
              <a:t>If there is a correlation with FV mutation, DVT, and pregnancy, hypothetical assumption can be made about pregnancy’s effects.</a:t>
            </a:r>
            <a:endParaRPr lang="en-US" dirty="0"/>
          </a:p>
        </p:txBody>
      </p:sp>
    </p:spTree>
    <p:extLst>
      <p:ext uri="{BB962C8B-B14F-4D97-AF65-F5344CB8AC3E}">
        <p14:creationId xmlns:p14="http://schemas.microsoft.com/office/powerpoint/2010/main" val="202188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305" y="2348474"/>
            <a:ext cx="8610600" cy="1293028"/>
          </a:xfrm>
        </p:spPr>
        <p:txBody>
          <a:bodyPr/>
          <a:lstStyle/>
          <a:p>
            <a:r>
              <a:rPr lang="en-US" dirty="0" smtClean="0"/>
              <a:t>Questions</a:t>
            </a:r>
            <a:endParaRPr lang="en-US" dirty="0"/>
          </a:p>
        </p:txBody>
      </p:sp>
    </p:spTree>
    <p:extLst>
      <p:ext uri="{BB962C8B-B14F-4D97-AF65-F5344CB8AC3E}">
        <p14:creationId xmlns:p14="http://schemas.microsoft.com/office/powerpoint/2010/main" val="167730865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1087</TotalTime>
  <Words>650</Words>
  <Application>Microsoft Office PowerPoint</Application>
  <PresentationFormat>Widescreen</PresentationFormat>
  <Paragraphs>53</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Vapor Trail</vt:lpstr>
      <vt:lpstr>Deep Venous Thrombosis and FV leiden mutation during overweight pregnancy</vt:lpstr>
      <vt:lpstr>Background</vt:lpstr>
      <vt:lpstr>Big question</vt:lpstr>
      <vt:lpstr>Why Factor V?</vt:lpstr>
      <vt:lpstr>Coagulation cascade</vt:lpstr>
      <vt:lpstr>Experiment</vt:lpstr>
      <vt:lpstr>Results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Venous Thrombosis</dc:title>
  <dc:creator>Prathija Prem</dc:creator>
  <cp:lastModifiedBy>Prathija Prem</cp:lastModifiedBy>
  <cp:revision>22</cp:revision>
  <dcterms:created xsi:type="dcterms:W3CDTF">2016-05-05T01:45:18Z</dcterms:created>
  <dcterms:modified xsi:type="dcterms:W3CDTF">2016-05-05T19:53:05Z</dcterms:modified>
</cp:coreProperties>
</file>