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46" r:id="rId1"/>
  </p:sldMasterIdLst>
  <p:notesMasterIdLst>
    <p:notesMasterId r:id="rId13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6" r:id="rId9"/>
    <p:sldId id="267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22" autoAdjust="0"/>
    <p:restoredTop sz="73778" autoAdjust="0"/>
  </p:normalViewPr>
  <p:slideViewPr>
    <p:cSldViewPr snapToGrid="0" snapToObjects="1">
      <p:cViewPr varScale="1">
        <p:scale>
          <a:sx n="83" d="100"/>
          <a:sy n="83" d="100"/>
        </p:scale>
        <p:origin x="-2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5E6B46-6CDB-0C43-A8D0-E879CDE6EA00}" type="datetimeFigureOut">
              <a:rPr lang="en-US" smtClean="0"/>
              <a:t>5/5/16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FB65C-8114-584C-85DF-ACC696A70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20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FB65C-8114-584C-85DF-ACC696A700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42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baseline="0" dirty="0" smtClean="0">
              <a:sym typeface="Wingding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FB65C-8114-584C-85DF-ACC696A700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22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/>
              <a:buChar char="•"/>
            </a:pPr>
            <a:endParaRPr lang="en-US" baseline="0" dirty="0" smtClean="0">
              <a:sym typeface="Wingding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FB65C-8114-584C-85DF-ACC696A700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33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On</a:t>
            </a:r>
            <a:r>
              <a:rPr lang="en-US" baseline="0" dirty="0" smtClean="0"/>
              <a:t>e method to overcome this problem is by increasing the amount of intracellular Calcium in these cells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err="1" smtClean="0"/>
              <a:t>Ca</a:t>
            </a:r>
            <a:r>
              <a:rPr lang="en-US" baseline="0" dirty="0" smtClean="0"/>
              <a:t>+ increases the ability of presynaptic cells to release vesicles</a:t>
            </a:r>
          </a:p>
          <a:p>
            <a:pPr marL="628650" lvl="1" indent="-171450">
              <a:buFont typeface="Arial"/>
              <a:buChar char="•"/>
            </a:pPr>
            <a:endParaRPr lang="en-US" baseline="0" dirty="0" smtClean="0"/>
          </a:p>
          <a:p>
            <a:pPr marL="628650" lvl="1" indent="-171450">
              <a:buFont typeface="Arial"/>
              <a:buChar char="•"/>
            </a:pPr>
            <a:endParaRPr lang="en-US" baseline="0" dirty="0" smtClean="0"/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Norepinephrine + a-adrenergic receptor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FB65C-8114-584C-85DF-ACC696A700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52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FB65C-8114-584C-85DF-ACC696A700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20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FB65C-8114-584C-85DF-ACC696A700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01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FB65C-8114-584C-85DF-ACC696A700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806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FB65C-8114-584C-85DF-ACC696A700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49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5/5/16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2AAB8-1C0E-9F48-A81A-7AD0ECC9F194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95D95-6AFC-6941-BC9E-B124782B8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2AAB8-1C0E-9F48-A81A-7AD0ECC9F194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95D95-6AFC-6941-BC9E-B124782B8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2AAB8-1C0E-9F48-A81A-7AD0ECC9F194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95D95-6AFC-6941-BC9E-B124782B8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2AAB8-1C0E-9F48-A81A-7AD0ECC9F194}" type="datetimeFigureOut">
              <a:rPr lang="en-US" smtClean="0"/>
              <a:t>5/5/16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95D95-6AFC-6941-BC9E-B124782B8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2AAB8-1C0E-9F48-A81A-7AD0ECC9F194}" type="datetimeFigureOut">
              <a:rPr lang="en-US" smtClean="0"/>
              <a:t>5/5/16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95D95-6AFC-6941-BC9E-B124782B8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2AAB8-1C0E-9F48-A81A-7AD0ECC9F194}" type="datetimeFigureOut">
              <a:rPr lang="en-US" smtClean="0"/>
              <a:t>5/5/16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95D95-6AFC-6941-BC9E-B124782B8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2AAB8-1C0E-9F48-A81A-7AD0ECC9F194}" type="datetimeFigureOut">
              <a:rPr lang="en-US" smtClean="0"/>
              <a:t>5/5/16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95D95-6AFC-6941-BC9E-B124782B8A1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2AAB8-1C0E-9F48-A81A-7AD0ECC9F194}" type="datetimeFigureOut">
              <a:rPr lang="en-US" smtClean="0"/>
              <a:t>5/5/16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2AAB8-1C0E-9F48-A81A-7AD0ECC9F194}" type="datetimeFigureOut">
              <a:rPr lang="en-US" smtClean="0"/>
              <a:t>5/5/16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95D95-6AFC-6941-BC9E-B124782B8A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C42AAB8-1C0E-9F48-A81A-7AD0ECC9F194}" type="datetimeFigureOut">
              <a:rPr lang="en-US" smtClean="0"/>
              <a:t>5/5/16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D195D95-6AFC-6941-BC9E-B124782B8A1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7" r:id="rId1"/>
    <p:sldLayoutId id="2147484648" r:id="rId2"/>
    <p:sldLayoutId id="2147484649" r:id="rId3"/>
    <p:sldLayoutId id="2147484650" r:id="rId4"/>
    <p:sldLayoutId id="2147484651" r:id="rId5"/>
    <p:sldLayoutId id="2147484652" r:id="rId6"/>
    <p:sldLayoutId id="2147484653" r:id="rId7"/>
    <p:sldLayoutId id="2147484654" r:id="rId8"/>
    <p:sldLayoutId id="2147484655" r:id="rId9"/>
    <p:sldLayoutId id="2147484656" r:id="rId10"/>
    <p:sldLayoutId id="214748465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neurosci.org/content/21/5/1501.long" TargetMode="External"/><Relationship Id="rId4" Type="http://schemas.openxmlformats.org/officeDocument/2006/relationships/hyperlink" Target="http://www.ncbi.nlm.nih.gov/pubmed/25387333" TargetMode="External"/><Relationship Id="rId5" Type="http://schemas.openxmlformats.org/officeDocument/2006/relationships/hyperlink" Target="http://www.ncbi.nlm.nih.gov/pubmed/18572275" TargetMode="External"/><Relationship Id="rId6" Type="http://schemas.openxmlformats.org/officeDocument/2006/relationships/hyperlink" Target="http://www.ivyroses.com/Biology/Techniques/light-microscope-vs-electron-microscope.php" TargetMode="External"/><Relationship Id="rId7" Type="http://schemas.openxmlformats.org/officeDocument/2006/relationships/hyperlink" Target="http://content.iospress.com/download/journal-of-alzheimers-disease/jad00350?id=journal-of-alzheimers-disease/jad00350" TargetMode="External"/><Relationship Id="rId8" Type="http://schemas.openxmlformats.org/officeDocument/2006/relationships/hyperlink" Target="http://brain.phgy.queensu.ca/pare/assets/Neurobiology2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hr.nlm.nih.gov/gene/AP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9203" y="627297"/>
            <a:ext cx="7981156" cy="244680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Measuring the Effect of Silencing the APP gene and Stimulating the </a:t>
            </a:r>
            <a:r>
              <a:rPr lang="en-US" b="1" dirty="0" err="1" smtClean="0"/>
              <a:t>CaMKII</a:t>
            </a:r>
            <a:r>
              <a:rPr lang="en-US" b="1" dirty="0" smtClean="0"/>
              <a:t> </a:t>
            </a:r>
            <a:r>
              <a:rPr lang="en-US" b="1" dirty="0"/>
              <a:t>Pathway on Synaptic </a:t>
            </a:r>
            <a:r>
              <a:rPr lang="en-US" b="1" dirty="0" smtClean="0"/>
              <a:t>Plasticity in Alzheimer’s Disease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21823"/>
            <a:ext cx="6400800" cy="570813"/>
          </a:xfrm>
        </p:spPr>
        <p:txBody>
          <a:bodyPr>
            <a:normAutofit/>
          </a:bodyPr>
          <a:lstStyle/>
          <a:p>
            <a:r>
              <a:rPr lang="en-US" dirty="0" smtClean="0"/>
              <a:t>Harshita Nangunuri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09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8889" y="2799055"/>
            <a:ext cx="2756747" cy="11430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869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64391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1300" dirty="0" smtClean="0"/>
              <a:t>APP</a:t>
            </a:r>
            <a:r>
              <a:rPr lang="en-US" sz="1300" dirty="0"/>
              <a:t>. (2016, April 26). Retrieved April 30, 2016, from </a:t>
            </a:r>
            <a:r>
              <a:rPr lang="en-US" sz="1300" u="sng" dirty="0">
                <a:hlinkClick r:id="rId2"/>
              </a:rPr>
              <a:t>https://ghr.nlm.nih.gov/gene/APP</a:t>
            </a:r>
            <a:r>
              <a:rPr lang="en-US" sz="1300" dirty="0"/>
              <a:t> 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300" dirty="0" err="1"/>
              <a:t>Gardoni</a:t>
            </a:r>
            <a:r>
              <a:rPr lang="en-US" sz="1300" dirty="0"/>
              <a:t> et al. (2001). Hippocampal Synaptic Plasticity Involves Competition between Ca</a:t>
            </a:r>
            <a:r>
              <a:rPr lang="en-US" sz="1300" baseline="30000" dirty="0"/>
              <a:t>2+</a:t>
            </a:r>
            <a:r>
              <a:rPr lang="en-US" sz="1300" dirty="0"/>
              <a:t>/</a:t>
            </a:r>
            <a:r>
              <a:rPr lang="en-US" sz="1300" dirty="0" err="1"/>
              <a:t>Calmodulin</a:t>
            </a:r>
            <a:r>
              <a:rPr lang="en-US" sz="1300" dirty="0"/>
              <a:t>-Dependent Protein Kinase II and Postsynaptic Density 95 for Binding to the NR2A Subunit of the NMDA Receptor. The Journal of Neuroscience 21(5):1501-1509. (</a:t>
            </a:r>
            <a:r>
              <a:rPr lang="en-US" sz="1300" u="sng" dirty="0">
                <a:hlinkClick r:id="rId3"/>
              </a:rPr>
              <a:t>http://www.jneurosci.org/content/21/5/1501.long</a:t>
            </a:r>
            <a:r>
              <a:rPr lang="en-US" sz="1300" dirty="0"/>
              <a:t>) 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300" dirty="0" err="1"/>
              <a:t>Laßek</a:t>
            </a:r>
            <a:r>
              <a:rPr lang="en-US" sz="1300" dirty="0"/>
              <a:t> et al. (2014). Amyloid precursor protein knockout diminishes synaptic vesicle proteins at the presynaptic active zone in mouse brain. Current Alzheimer Research 10:971-980. (</a:t>
            </a:r>
            <a:r>
              <a:rPr lang="en-US" sz="1300" u="sng" dirty="0">
                <a:hlinkClick r:id="rId4"/>
              </a:rPr>
              <a:t>http://www.ncbi.nlm.nih.gov/pubmed/25387333</a:t>
            </a:r>
            <a:r>
              <a:rPr lang="en-US" sz="1300" dirty="0"/>
              <a:t>) 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300" dirty="0"/>
              <a:t>Liang et al. (2010). Neuronal gene expression in non-demented individuals with intermediate Alzheimer’s Disease neuropathology. Neurobiological Aging:549-566. (</a:t>
            </a:r>
            <a:r>
              <a:rPr lang="en-US" sz="1300" u="sng" dirty="0">
                <a:hlinkClick r:id="rId5"/>
              </a:rPr>
              <a:t>http://www.ncbi.nlm.nih.gov/pubmed/18572275</a:t>
            </a:r>
            <a:r>
              <a:rPr lang="en-US" sz="1300" dirty="0"/>
              <a:t>) 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300" dirty="0"/>
              <a:t>Light Microscope </a:t>
            </a:r>
            <a:r>
              <a:rPr lang="en-US" sz="1300" dirty="0" err="1"/>
              <a:t>vs</a:t>
            </a:r>
            <a:r>
              <a:rPr lang="en-US" sz="1300" dirty="0"/>
              <a:t> Electron Microscope. (</a:t>
            </a:r>
            <a:r>
              <a:rPr lang="en-US" sz="1300" dirty="0" err="1"/>
              <a:t>n.d.</a:t>
            </a:r>
            <a:r>
              <a:rPr lang="en-US" sz="1300" dirty="0"/>
              <a:t>). Retrieved May 01, 2016, from </a:t>
            </a:r>
            <a:r>
              <a:rPr lang="en-US" sz="1300" u="sng" dirty="0">
                <a:hlinkClick r:id="rId6"/>
              </a:rPr>
              <a:t>http://www.ivyroses.com/Biology/Techniques/light-microscope-vs-electron-microscope.php</a:t>
            </a:r>
            <a:r>
              <a:rPr lang="en-US" sz="1300" dirty="0"/>
              <a:t> 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300" dirty="0"/>
              <a:t>Perez M, </a:t>
            </a:r>
            <a:r>
              <a:rPr lang="en-US" sz="1300" dirty="0" err="1"/>
              <a:t>Cuadros</a:t>
            </a:r>
            <a:r>
              <a:rPr lang="en-US" sz="1300" dirty="0"/>
              <a:t> R, Benitez M, Jimenez J (2004). Interaction of Alzheimer’s disease amyloid β peptide fragment 25–35 with tau protein, and with a tau peptide containing the microtubule binding domain. Journal of Alzheimer’s Disease 6:461-467. (</a:t>
            </a:r>
            <a:r>
              <a:rPr lang="en-US" sz="1300" u="sng" dirty="0">
                <a:hlinkClick r:id="rId7"/>
              </a:rPr>
              <a:t>http://content.iospress.com/download/journal-of-alzheimers-disease/jad00350?id=journal-of-alzheimers-disease%2Fjad00350</a:t>
            </a:r>
            <a:r>
              <a:rPr lang="en-US" sz="1300" dirty="0"/>
              <a:t>)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300" dirty="0" err="1"/>
              <a:t>Purves</a:t>
            </a:r>
            <a:r>
              <a:rPr lang="en-US" sz="1300" dirty="0"/>
              <a:t>, D., &amp; Williams, S. M. (2001). Neuroscience. 2nd edition. </a:t>
            </a:r>
            <a:r>
              <a:rPr lang="en-US" sz="1300" dirty="0" err="1"/>
              <a:t>Sinauer</a:t>
            </a:r>
            <a:r>
              <a:rPr lang="en-US" sz="1300" dirty="0"/>
              <a:t> Associates. Retrieved April 30, 2016, from http://</a:t>
            </a:r>
            <a:r>
              <a:rPr lang="en-US" sz="1300" dirty="0" err="1"/>
              <a:t>www.ncbi.nlm.nih.gov</a:t>
            </a:r>
            <a:r>
              <a:rPr lang="en-US" sz="1300" dirty="0"/>
              <a:t>/books/NBK10802/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300" dirty="0" err="1"/>
              <a:t>Strack</a:t>
            </a:r>
            <a:r>
              <a:rPr lang="en-US" sz="1300" dirty="0"/>
              <a:t> S, Choi S, </a:t>
            </a:r>
            <a:r>
              <a:rPr lang="en-US" sz="1300" dirty="0" err="1"/>
              <a:t>Lovinger</a:t>
            </a:r>
            <a:r>
              <a:rPr lang="en-US" sz="1300" dirty="0"/>
              <a:t> D, </a:t>
            </a:r>
            <a:r>
              <a:rPr lang="en-US" sz="1300" dirty="0" err="1"/>
              <a:t>Colbran</a:t>
            </a:r>
            <a:r>
              <a:rPr lang="en-US" sz="1300" dirty="0"/>
              <a:t> R (1997). Translocation of </a:t>
            </a:r>
            <a:r>
              <a:rPr lang="en-US" sz="1300" dirty="0" err="1"/>
              <a:t>Autophosphorylated</a:t>
            </a:r>
            <a:r>
              <a:rPr lang="en-US" sz="1300" dirty="0"/>
              <a:t> Calcium/</a:t>
            </a:r>
            <a:r>
              <a:rPr lang="en-US" sz="1300" dirty="0" err="1"/>
              <a:t>Calmodulin</a:t>
            </a:r>
            <a:r>
              <a:rPr lang="en-US" sz="1300" dirty="0"/>
              <a:t>-dependent Protein Kinase II to the Postsynaptic Density. The Journal of Biological Chemistry 272(21):13467-13470. (http://</a:t>
            </a:r>
            <a:r>
              <a:rPr lang="en-US" sz="1300" dirty="0" err="1"/>
              <a:t>www.jbc.org</a:t>
            </a:r>
            <a:r>
              <a:rPr lang="en-US" sz="1300" dirty="0"/>
              <a:t>/content/272/21/13467.full.pdf+html)  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300" dirty="0" err="1"/>
              <a:t>Zito</a:t>
            </a:r>
            <a:r>
              <a:rPr lang="en-US" sz="1300" dirty="0"/>
              <a:t> K and </a:t>
            </a:r>
            <a:r>
              <a:rPr lang="en-US" sz="1300" dirty="0" err="1"/>
              <a:t>Scheuss</a:t>
            </a:r>
            <a:r>
              <a:rPr lang="en-US" sz="1300" dirty="0"/>
              <a:t> V (2009). NMDA Receptor Function and Physiological Modulation. Encyclopedia of Neuroscience:1157-1164. (</a:t>
            </a:r>
            <a:r>
              <a:rPr lang="en-US" sz="1300" u="sng" dirty="0">
                <a:hlinkClick r:id="rId8"/>
              </a:rPr>
              <a:t>http://brain.phgy.queensu.ca/pare/assets/Neurobiology2.pdf</a:t>
            </a:r>
            <a:r>
              <a:rPr lang="en-US" sz="1300" dirty="0" smtClean="0"/>
              <a:t>)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153940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Gene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Amyloid precursor protein</a:t>
            </a:r>
          </a:p>
          <a:p>
            <a:r>
              <a:rPr lang="en-US" dirty="0"/>
              <a:t>B-amyloid peptide</a:t>
            </a:r>
          </a:p>
          <a:p>
            <a:pPr lvl="1"/>
            <a:r>
              <a:rPr lang="en-US" dirty="0"/>
              <a:t>Affects synaptic plasticity</a:t>
            </a:r>
          </a:p>
          <a:p>
            <a:pPr lvl="1"/>
            <a:r>
              <a:rPr lang="en-US" dirty="0"/>
              <a:t>Forms senile plaques (SPs) in AD </a:t>
            </a:r>
            <a:r>
              <a:rPr lang="en-US" dirty="0" smtClean="0"/>
              <a:t>patients</a:t>
            </a:r>
            <a:endParaRPr lang="en-US" dirty="0"/>
          </a:p>
        </p:txBody>
      </p:sp>
      <p:pic>
        <p:nvPicPr>
          <p:cNvPr id="4" name="Picture 3" descr="locati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608" y="4323728"/>
            <a:ext cx="7265926" cy="2280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20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Alzheimer’s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Hallmark Symptoms</a:t>
            </a:r>
          </a:p>
          <a:p>
            <a:pPr lvl="1"/>
            <a:r>
              <a:rPr lang="en-US" dirty="0" smtClean="0"/>
              <a:t>Senile Plaques (SPs)</a:t>
            </a:r>
          </a:p>
          <a:p>
            <a:pPr lvl="2"/>
            <a:r>
              <a:rPr lang="en-US" dirty="0" smtClean="0"/>
              <a:t>B-amyloid peptide</a:t>
            </a:r>
          </a:p>
          <a:p>
            <a:pPr lvl="1"/>
            <a:r>
              <a:rPr lang="en-US" dirty="0" smtClean="0"/>
              <a:t>Neurofibrillary Tangles (NFTs)</a:t>
            </a:r>
          </a:p>
          <a:p>
            <a:pPr lvl="2"/>
            <a:r>
              <a:rPr lang="en-US" dirty="0" smtClean="0"/>
              <a:t>Tau protein</a:t>
            </a:r>
          </a:p>
          <a:p>
            <a:endParaRPr lang="en-US" dirty="0" smtClean="0"/>
          </a:p>
        </p:txBody>
      </p:sp>
      <p:pic>
        <p:nvPicPr>
          <p:cNvPr id="4" name="Picture 3" descr="Figure 11 - Neuronfibrillar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604" y="3950284"/>
            <a:ext cx="4933514" cy="27088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09773" y="6688723"/>
            <a:ext cx="253422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/>
              <a:t>http://</a:t>
            </a:r>
            <a:r>
              <a:rPr lang="en-US" sz="500" dirty="0" err="1"/>
              <a:t>www.spice</a:t>
            </a:r>
            <a:r>
              <a:rPr lang="en-US" sz="500" dirty="0"/>
              <a:t>-of-</a:t>
            </a:r>
            <a:r>
              <a:rPr lang="en-US" sz="500" dirty="0" err="1"/>
              <a:t>life.com</a:t>
            </a:r>
            <a:r>
              <a:rPr lang="en-US" sz="500" dirty="0"/>
              <a:t>/columns/thesis/Figure%2011%20-%20Neuronfibrillary.jpg</a:t>
            </a:r>
          </a:p>
        </p:txBody>
      </p:sp>
    </p:spTree>
    <p:extLst>
      <p:ext uri="{BB962C8B-B14F-4D97-AF65-F5344CB8AC3E}">
        <p14:creationId xmlns:p14="http://schemas.microsoft.com/office/powerpoint/2010/main" val="149485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214313"/>
          </a:xfrm>
        </p:spPr>
        <p:txBody>
          <a:bodyPr/>
          <a:lstStyle/>
          <a:p>
            <a:r>
              <a:rPr lang="en-US" dirty="0" smtClean="0"/>
              <a:t>Problems with APP Gene Knockout</a:t>
            </a:r>
          </a:p>
          <a:p>
            <a:pPr marL="82296" indent="0">
              <a:buNone/>
            </a:pPr>
            <a:endParaRPr lang="en-US" dirty="0"/>
          </a:p>
        </p:txBody>
      </p:sp>
      <p:pic>
        <p:nvPicPr>
          <p:cNvPr id="4" name="Picture 3" descr="490178a-f1.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769" y="2447927"/>
            <a:ext cx="6250805" cy="38245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34981" y="6688723"/>
            <a:ext cx="220901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/>
              <a:t>http://</a:t>
            </a:r>
            <a:r>
              <a:rPr lang="en-US" sz="500" dirty="0" err="1"/>
              <a:t>www.nature.com</a:t>
            </a:r>
            <a:r>
              <a:rPr lang="en-US" sz="500" dirty="0"/>
              <a:t>/nature/journal/v490/n7419/</a:t>
            </a:r>
            <a:r>
              <a:rPr lang="en-US" sz="500" dirty="0" err="1"/>
              <a:t>fig_tab</a:t>
            </a:r>
            <a:r>
              <a:rPr lang="en-US" sz="500" dirty="0"/>
              <a:t>/490178a_F1.html</a:t>
            </a:r>
          </a:p>
        </p:txBody>
      </p:sp>
    </p:spTree>
    <p:extLst>
      <p:ext uri="{BB962C8B-B14F-4D97-AF65-F5344CB8AC3E}">
        <p14:creationId xmlns:p14="http://schemas.microsoft.com/office/powerpoint/2010/main" val="717196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CaMKII</a:t>
            </a:r>
            <a:r>
              <a:rPr lang="en-US" dirty="0" smtClean="0"/>
              <a:t> Pathway</a:t>
            </a:r>
            <a:endParaRPr lang="en-US" dirty="0"/>
          </a:p>
        </p:txBody>
      </p:sp>
      <p:pic>
        <p:nvPicPr>
          <p:cNvPr id="5" name="Picture 4" descr="main-qimg-12969c313f9ce29abe65a2f8241279a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101" y="1540030"/>
            <a:ext cx="4793510" cy="48279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15854" y="6691297"/>
            <a:ext cx="2928146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/>
              <a:t>https://</a:t>
            </a:r>
            <a:r>
              <a:rPr lang="en-US" sz="500" dirty="0" err="1"/>
              <a:t>qph.is.quoracdn.net</a:t>
            </a:r>
            <a:r>
              <a:rPr lang="en-US" sz="500" dirty="0"/>
              <a:t>/main-qimg-12969c313f9ce29abe65a2f8241279a2?convert_to_webp=true</a:t>
            </a:r>
          </a:p>
        </p:txBody>
      </p:sp>
    </p:spTree>
    <p:extLst>
      <p:ext uri="{BB962C8B-B14F-4D97-AF65-F5344CB8AC3E}">
        <p14:creationId xmlns:p14="http://schemas.microsoft.com/office/powerpoint/2010/main" val="207598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purpose of this experiment is to determine a method in which the ability of presynaptic neurons to secrete presynaptic vesicles containing neurotransmitters is not compromised when the APP gene is knocked </a:t>
            </a:r>
            <a:r>
              <a:rPr lang="en-US" dirty="0" smtClean="0"/>
              <a:t>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60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Isolate hippocampal slides</a:t>
            </a:r>
          </a:p>
          <a:p>
            <a:pPr lvl="1"/>
            <a:r>
              <a:rPr lang="en-US" dirty="0" err="1" smtClean="0"/>
              <a:t>Gardoni</a:t>
            </a:r>
            <a:r>
              <a:rPr lang="en-US" dirty="0" smtClean="0"/>
              <a:t> et al. (2001)</a:t>
            </a:r>
          </a:p>
          <a:p>
            <a:pPr lvl="1"/>
            <a:r>
              <a:rPr lang="en-US" dirty="0" smtClean="0"/>
              <a:t>Slice electrophysiology</a:t>
            </a:r>
          </a:p>
        </p:txBody>
      </p:sp>
      <p:pic>
        <p:nvPicPr>
          <p:cNvPr id="4" name="Picture 3" descr="csm_Electrophysiology_on_brain_slices_6bf3400f8f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981" y="3287124"/>
            <a:ext cx="5621789" cy="31622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40444" y="6688723"/>
            <a:ext cx="3203556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/>
              <a:t>http://</a:t>
            </a:r>
            <a:r>
              <a:rPr lang="en-US" sz="500" dirty="0" err="1"/>
              <a:t>www.leica-microsystems.com</a:t>
            </a:r>
            <a:r>
              <a:rPr lang="en-US" sz="500" dirty="0"/>
              <a:t>/typo3temp/_processed_/csm_Electrophysiology_on_brain_slices_6bf3400f8f.jpg</a:t>
            </a:r>
          </a:p>
        </p:txBody>
      </p:sp>
    </p:spTree>
    <p:extLst>
      <p:ext uri="{BB962C8B-B14F-4D97-AF65-F5344CB8AC3E}">
        <p14:creationId xmlns:p14="http://schemas.microsoft.com/office/powerpoint/2010/main" val="3007408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95970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3 </a:t>
            </a:r>
            <a:r>
              <a:rPr lang="en-US" dirty="0" smtClean="0"/>
              <a:t>Groups</a:t>
            </a:r>
          </a:p>
          <a:p>
            <a:pPr lvl="1"/>
            <a:r>
              <a:rPr lang="en-US" dirty="0" err="1" smtClean="0"/>
              <a:t>siRNA</a:t>
            </a:r>
            <a:endParaRPr lang="en-US" dirty="0" smtClean="0"/>
          </a:p>
        </p:txBody>
      </p:sp>
      <p:pic>
        <p:nvPicPr>
          <p:cNvPr id="4" name="Picture 3" descr="normal_ian-symbol-petri-dis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121" y="2428286"/>
            <a:ext cx="2509617" cy="897188"/>
          </a:xfrm>
          <a:prstGeom prst="rect">
            <a:avLst/>
          </a:prstGeom>
        </p:spPr>
      </p:pic>
      <p:pic>
        <p:nvPicPr>
          <p:cNvPr id="5" name="Picture 4" descr="normal_ian-symbol-petri-dis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738" y="4246484"/>
            <a:ext cx="2509617" cy="897188"/>
          </a:xfrm>
          <a:prstGeom prst="rect">
            <a:avLst/>
          </a:prstGeom>
        </p:spPr>
      </p:pic>
      <p:pic>
        <p:nvPicPr>
          <p:cNvPr id="6" name="Picture 5" descr="normal_ian-symbol-petri-dis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355" y="2407504"/>
            <a:ext cx="2509617" cy="8971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93121" y="3494749"/>
            <a:ext cx="24480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Control group</a:t>
            </a:r>
          </a:p>
          <a:p>
            <a:pPr algn="ctr"/>
            <a:r>
              <a:rPr lang="en-US" dirty="0" smtClean="0"/>
              <a:t>(APP Gene Active, No Glutamate Present)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12355" y="3494749"/>
            <a:ext cx="27341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Second Experimental group</a:t>
            </a:r>
          </a:p>
          <a:p>
            <a:pPr algn="ctr"/>
            <a:r>
              <a:rPr lang="en-US" dirty="0" smtClean="0"/>
              <a:t>(APP Gene Silenced, Incubated with Glutamate 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41212" y="5453761"/>
            <a:ext cx="28741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First Experimental Group</a:t>
            </a:r>
          </a:p>
          <a:p>
            <a:pPr algn="ctr"/>
            <a:r>
              <a:rPr lang="en-US" dirty="0" smtClean="0"/>
              <a:t>(APP Gene Silenced, No Glutamate Present)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532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3873688" cy="4800600"/>
          </a:xfrm>
        </p:spPr>
        <p:txBody>
          <a:bodyPr/>
          <a:lstStyle/>
          <a:p>
            <a:r>
              <a:rPr lang="en-US" dirty="0" smtClean="0"/>
              <a:t>EPSPs </a:t>
            </a:r>
            <a:r>
              <a:rPr lang="en-US" dirty="0"/>
              <a:t>of AMPA </a:t>
            </a:r>
            <a:r>
              <a:rPr lang="en-US" dirty="0" smtClean="0"/>
              <a:t>receptors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91604" y="6660428"/>
            <a:ext cx="214208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/>
              <a:t>http://</a:t>
            </a:r>
            <a:r>
              <a:rPr lang="en-US" sz="500" dirty="0" err="1"/>
              <a:t>www.nature.com</a:t>
            </a:r>
            <a:r>
              <a:rPr lang="en-US" sz="500" dirty="0"/>
              <a:t>/nature/journal/v493/n7433/images/493482a-f1.2.jpg</a:t>
            </a:r>
            <a:endParaRPr lang="en-US" sz="500" dirty="0"/>
          </a:p>
        </p:txBody>
      </p:sp>
      <p:pic>
        <p:nvPicPr>
          <p:cNvPr id="7" name="Picture 6" descr="493482a-f1.2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26"/>
          <a:stretch/>
        </p:blipFill>
        <p:spPr>
          <a:xfrm>
            <a:off x="4540660" y="1973635"/>
            <a:ext cx="4393028" cy="465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286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214</TotalTime>
  <Words>740</Words>
  <Application>Microsoft Macintosh PowerPoint</Application>
  <PresentationFormat>On-screen Show (4:3)</PresentationFormat>
  <Paragraphs>62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Measuring the Effect of Silencing the APP gene and Stimulating the CaMKII Pathway on Synaptic Plasticity in Alzheimer’s Disease </vt:lpstr>
      <vt:lpstr>APP Gene</vt:lpstr>
      <vt:lpstr>Alzheimer’s Disease</vt:lpstr>
      <vt:lpstr>Previous Research</vt:lpstr>
      <vt:lpstr>CaMKII Pathway</vt:lpstr>
      <vt:lpstr>Central Question</vt:lpstr>
      <vt:lpstr>Experiment</vt:lpstr>
      <vt:lpstr>Experiment</vt:lpstr>
      <vt:lpstr>Experiment</vt:lpstr>
      <vt:lpstr>Questions?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Investigating the Effect of Knockout APP and Increased Calcium Levels on Synaptic Plasticity in Alzheimer’s disease</dc:title>
  <dc:creator>Harshita Nangunuri</dc:creator>
  <cp:lastModifiedBy>Harshita Nangunuri</cp:lastModifiedBy>
  <cp:revision>112</cp:revision>
  <dcterms:created xsi:type="dcterms:W3CDTF">2016-05-04T03:26:46Z</dcterms:created>
  <dcterms:modified xsi:type="dcterms:W3CDTF">2016-05-05T16:23:59Z</dcterms:modified>
</cp:coreProperties>
</file>