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Mention &lt;5Å</a:t>
            </a: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body" idx="1"/>
          </p:nvPr>
        </p:nvSpPr>
        <p:spPr>
          <a:xfrm>
            <a:off x="1270000" y="3803040"/>
            <a:ext cx="10464800" cy="214752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i="1" sz="33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rPr>
              <a:t>Do </a:t>
            </a:r>
            <a:r>
              <a:rPr i="1" sz="3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enzyme-inhibiting drugs</a:t>
            </a:r>
            <a:r>
              <a:rPr i="1" sz="33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rPr>
              <a:t> show increased reliance </a:t>
            </a:r>
            <a:endParaRPr i="1" sz="3300">
              <a:solidFill>
                <a:srgbClr val="A6AAA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i="1" sz="33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rPr>
              <a:t>on certain </a:t>
            </a:r>
            <a:r>
              <a:rPr i="1" sz="3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chemical properties</a:t>
            </a:r>
            <a:r>
              <a:rPr i="1" sz="33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rPr>
              <a:t> for binding to </a:t>
            </a:r>
            <a:endParaRPr i="1" sz="3300">
              <a:solidFill>
                <a:srgbClr val="A6AAA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i="1" sz="33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rPr>
              <a:t>their respective </a:t>
            </a:r>
            <a:r>
              <a:rPr i="1" sz="3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enzymes</a:t>
            </a:r>
            <a:r>
              <a:rPr i="1" sz="33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rPr>
              <a:t>?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What’s the experiment?</a:t>
            </a:r>
          </a:p>
        </p:txBody>
      </p:sp>
      <p:sp>
        <p:nvSpPr>
          <p:cNvPr id="82" name="Shape 82"/>
          <p:cNvSpPr/>
          <p:nvPr/>
        </p:nvSpPr>
        <p:spPr>
          <a:xfrm>
            <a:off x="1098089" y="2439061"/>
            <a:ext cx="3006518" cy="99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3900"/>
              <a:t>Bound</a:t>
            </a:r>
          </a:p>
        </p:txBody>
      </p:sp>
      <p:sp>
        <p:nvSpPr>
          <p:cNvPr id="83" name="Shape 83"/>
          <p:cNvSpPr/>
          <p:nvPr/>
        </p:nvSpPr>
        <p:spPr>
          <a:xfrm>
            <a:off x="8647563" y="2439061"/>
            <a:ext cx="3006518" cy="99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3900"/>
              <a:t>Unbound</a:t>
            </a:r>
          </a:p>
        </p:txBody>
      </p:sp>
      <p:sp>
        <p:nvSpPr>
          <p:cNvPr id="84" name="Shape 84"/>
          <p:cNvSpPr/>
          <p:nvPr/>
        </p:nvSpPr>
        <p:spPr>
          <a:xfrm>
            <a:off x="933961" y="4532303"/>
            <a:ext cx="11136878" cy="153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76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7600"/>
              <a:t>FTDock</a:t>
            </a:r>
          </a:p>
        </p:txBody>
      </p:sp>
      <p:sp>
        <p:nvSpPr>
          <p:cNvPr id="85" name="Shape 85"/>
          <p:cNvSpPr/>
          <p:nvPr/>
        </p:nvSpPr>
        <p:spPr>
          <a:xfrm rot="2667834">
            <a:off x="3305226" y="3373074"/>
            <a:ext cx="1433000" cy="741865"/>
          </a:xfrm>
          <a:prstGeom prst="rightArrow">
            <a:avLst>
              <a:gd name="adj1" fmla="val 32478"/>
              <a:gd name="adj2" fmla="val 99692"/>
            </a:avLst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6" name="Shape 86"/>
          <p:cNvSpPr/>
          <p:nvPr/>
        </p:nvSpPr>
        <p:spPr>
          <a:xfrm rot="7911330">
            <a:off x="7747369" y="3372377"/>
            <a:ext cx="1433000" cy="741866"/>
          </a:xfrm>
          <a:prstGeom prst="rightArrow">
            <a:avLst>
              <a:gd name="adj1" fmla="val 32478"/>
              <a:gd name="adj2" fmla="val 99692"/>
            </a:avLst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7" name="Shape 87"/>
          <p:cNvSpPr/>
          <p:nvPr/>
        </p:nvSpPr>
        <p:spPr>
          <a:xfrm rot="5400000">
            <a:off x="5733291" y="5903015"/>
            <a:ext cx="1538218" cy="2110031"/>
          </a:xfrm>
          <a:prstGeom prst="rightArrow">
            <a:avLst>
              <a:gd name="adj1" fmla="val 64835"/>
              <a:gd name="adj2" fmla="val 70389"/>
            </a:avLst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933961" y="7993691"/>
            <a:ext cx="11136878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72516">
              <a:defRPr b="1" sz="4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4900"/>
              <a:t>Huge list of possible complexes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What’s the experiment?</a:t>
            </a:r>
          </a:p>
        </p:txBody>
      </p:sp>
      <p:sp>
        <p:nvSpPr>
          <p:cNvPr id="91" name="Shape 91"/>
          <p:cNvSpPr/>
          <p:nvPr/>
        </p:nvSpPr>
        <p:spPr>
          <a:xfrm>
            <a:off x="1022358" y="5936179"/>
            <a:ext cx="10960084" cy="99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i="1" sz="39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900">
                <a:solidFill>
                  <a:srgbClr val="F39019"/>
                </a:solidFill>
              </a:rPr>
              <a:t>Ligand_Root-Mean-Square-Deviation</a:t>
            </a:r>
          </a:p>
        </p:txBody>
      </p:sp>
      <p:sp>
        <p:nvSpPr>
          <p:cNvPr id="92" name="Shape 92"/>
          <p:cNvSpPr/>
          <p:nvPr/>
        </p:nvSpPr>
        <p:spPr>
          <a:xfrm>
            <a:off x="933961" y="2336321"/>
            <a:ext cx="11136878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72516">
              <a:defRPr b="1" sz="4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4900"/>
              <a:t>Huge list of possible complexes</a:t>
            </a:r>
          </a:p>
        </p:txBody>
      </p:sp>
      <p:sp>
        <p:nvSpPr>
          <p:cNvPr id="93" name="Shape 93"/>
          <p:cNvSpPr/>
          <p:nvPr/>
        </p:nvSpPr>
        <p:spPr>
          <a:xfrm>
            <a:off x="933961" y="4542459"/>
            <a:ext cx="11136878" cy="153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76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7600"/>
              <a:t>L_RMSD Testing</a:t>
            </a:r>
          </a:p>
        </p:txBody>
      </p:sp>
      <p:sp>
        <p:nvSpPr>
          <p:cNvPr id="94" name="Shape 94"/>
          <p:cNvSpPr/>
          <p:nvPr/>
        </p:nvSpPr>
        <p:spPr>
          <a:xfrm rot="5400000">
            <a:off x="6002909" y="7259578"/>
            <a:ext cx="998982" cy="571142"/>
          </a:xfrm>
          <a:prstGeom prst="rightArrow">
            <a:avLst>
              <a:gd name="adj1" fmla="val 62261"/>
              <a:gd name="adj2" fmla="val 101216"/>
            </a:avLst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5" name="Shape 95"/>
          <p:cNvSpPr/>
          <p:nvPr/>
        </p:nvSpPr>
        <p:spPr>
          <a:xfrm rot="5400000">
            <a:off x="6002909" y="3708568"/>
            <a:ext cx="998982" cy="571142"/>
          </a:xfrm>
          <a:prstGeom prst="rightArrow">
            <a:avLst>
              <a:gd name="adj1" fmla="val 62261"/>
              <a:gd name="adj2" fmla="val 101216"/>
            </a:avLst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933961" y="8220468"/>
            <a:ext cx="11136878" cy="99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72516">
              <a:defRPr b="1" sz="4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4900"/>
              <a:t>Top 20 Structures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What’s the experiment?</a:t>
            </a:r>
          </a:p>
        </p:txBody>
      </p:sp>
      <p:sp>
        <p:nvSpPr>
          <p:cNvPr id="99" name="Shape 99"/>
          <p:cNvSpPr/>
          <p:nvPr/>
        </p:nvSpPr>
        <p:spPr>
          <a:xfrm>
            <a:off x="933961" y="2911008"/>
            <a:ext cx="11136878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72516">
              <a:defRPr b="1" sz="4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4900"/>
              <a:t>Top 20 Structures</a:t>
            </a:r>
          </a:p>
        </p:txBody>
      </p:sp>
      <p:sp>
        <p:nvSpPr>
          <p:cNvPr id="100" name="Shape 100"/>
          <p:cNvSpPr/>
          <p:nvPr/>
        </p:nvSpPr>
        <p:spPr>
          <a:xfrm>
            <a:off x="1270000" y="3813126"/>
            <a:ext cx="10464800" cy="1852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defTabSz="443484">
              <a:defRPr sz="1800"/>
            </a:pPr>
            <a:r>
              <a:rPr i="1" sz="3201">
                <a:latin typeface="Tisa Sans Pro"/>
                <a:ea typeface="Tisa Sans Pro"/>
                <a:cs typeface="Tisa Sans Pro"/>
                <a:sym typeface="Tisa Sans Pro"/>
              </a:rPr>
              <a:t>For </a:t>
            </a:r>
            <a:r>
              <a:rPr b="1" i="1" sz="3201">
                <a:latin typeface="Tisa Sans Pro"/>
                <a:ea typeface="Tisa Sans Pro"/>
                <a:cs typeface="Tisa Sans Pro"/>
                <a:sym typeface="Tisa Sans Pro"/>
              </a:rPr>
              <a:t>46</a:t>
            </a:r>
            <a:r>
              <a:rPr i="1" sz="3201">
                <a:latin typeface="Tisa Sans Pro"/>
                <a:ea typeface="Tisa Sans Pro"/>
                <a:cs typeface="Tisa Sans Pro"/>
                <a:sym typeface="Tisa Sans Pro"/>
              </a:rPr>
              <a:t> complexes = </a:t>
            </a:r>
            <a:endParaRPr i="1" sz="3201"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 defTabSz="443484">
              <a:defRPr sz="1800"/>
            </a:pPr>
            <a:r>
              <a:rPr b="1" i="1" sz="3201">
                <a:latin typeface="Tisa Sans Pro"/>
                <a:ea typeface="Tisa Sans Pro"/>
                <a:cs typeface="Tisa Sans Pro"/>
                <a:sym typeface="Tisa Sans Pro"/>
              </a:rPr>
              <a:t>920</a:t>
            </a:r>
            <a:r>
              <a:rPr i="1" sz="3201">
                <a:latin typeface="Tisa Sans Pro"/>
                <a:ea typeface="Tisa Sans Pro"/>
                <a:cs typeface="Tisa Sans Pro"/>
                <a:sym typeface="Tisa Sans Pro"/>
              </a:rPr>
              <a:t> simulated structures.</a:t>
            </a:r>
            <a:endParaRPr i="1" sz="3201"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 defTabSz="443484">
              <a:defRPr sz="1800"/>
            </a:pPr>
            <a:r>
              <a:rPr i="1" sz="3201">
                <a:latin typeface="Tisa Sans Pro"/>
                <a:ea typeface="Tisa Sans Pro"/>
                <a:cs typeface="Tisa Sans Pro"/>
                <a:sym typeface="Tisa Sans Pro"/>
              </a:rPr>
              <a:t>For both bound and unbound, </a:t>
            </a:r>
            <a:r>
              <a:rPr b="1" i="1" sz="3201">
                <a:latin typeface="Tisa Sans Pro"/>
                <a:ea typeface="Tisa Sans Pro"/>
                <a:cs typeface="Tisa Sans Pro"/>
                <a:sym typeface="Tisa Sans Pro"/>
              </a:rPr>
              <a:t>1,840 total</a:t>
            </a:r>
          </a:p>
        </p:txBody>
      </p:sp>
      <p:sp>
        <p:nvSpPr>
          <p:cNvPr id="101" name="Shape 101"/>
          <p:cNvSpPr/>
          <p:nvPr/>
        </p:nvSpPr>
        <p:spPr>
          <a:xfrm>
            <a:off x="933961" y="6509160"/>
            <a:ext cx="11136877" cy="148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75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500">
                <a:solidFill>
                  <a:srgbClr val="F39019"/>
                </a:solidFill>
              </a:rPr>
              <a:t>Lets look at just one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What’s the experiment?</a:t>
            </a:r>
          </a:p>
        </p:txBody>
      </p:sp>
      <p:pic>
        <p:nvPicPr>
          <p:cNvPr id="104" name="Screen Shot 2016-05-01 at 12.38.5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73169"/>
            <a:ext cx="13004801" cy="6911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What’s the experiment?</a:t>
            </a:r>
          </a:p>
        </p:txBody>
      </p:sp>
      <p:sp>
        <p:nvSpPr>
          <p:cNvPr id="107" name="Shape 107"/>
          <p:cNvSpPr/>
          <p:nvPr/>
        </p:nvSpPr>
        <p:spPr>
          <a:xfrm>
            <a:off x="933961" y="4536798"/>
            <a:ext cx="11136877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72516">
              <a:defRPr b="1" sz="4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4900"/>
              <a:t>23,000 HINT Scores for Bound</a:t>
            </a:r>
          </a:p>
        </p:txBody>
      </p:sp>
      <p:sp>
        <p:nvSpPr>
          <p:cNvPr id="108" name="Shape 108"/>
          <p:cNvSpPr/>
          <p:nvPr/>
        </p:nvSpPr>
        <p:spPr>
          <a:xfrm>
            <a:off x="933961" y="5564020"/>
            <a:ext cx="11136877" cy="99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72516">
              <a:defRPr b="1" sz="4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4900"/>
              <a:t>23,000 HINT Scores for Unbound</a:t>
            </a:r>
          </a:p>
        </p:txBody>
      </p:sp>
      <p:sp>
        <p:nvSpPr>
          <p:cNvPr id="109" name="Shape 109"/>
          <p:cNvSpPr/>
          <p:nvPr/>
        </p:nvSpPr>
        <p:spPr>
          <a:xfrm>
            <a:off x="933961" y="2559223"/>
            <a:ext cx="11136877" cy="162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70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000">
                <a:solidFill>
                  <a:srgbClr val="F39019"/>
                </a:solidFill>
              </a:rPr>
              <a:t>In the end…</a:t>
            </a:r>
          </a:p>
        </p:txBody>
      </p:sp>
      <p:sp>
        <p:nvSpPr>
          <p:cNvPr id="110" name="Shape 110"/>
          <p:cNvSpPr/>
          <p:nvPr/>
        </p:nvSpPr>
        <p:spPr>
          <a:xfrm>
            <a:off x="933961" y="8466919"/>
            <a:ext cx="11136877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5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A6AAA9"/>
                </a:solidFill>
              </a:rPr>
              <a:t>46•20•5•5 = 23,000</a:t>
            </a:r>
          </a:p>
        </p:txBody>
      </p:sp>
      <p:sp>
        <p:nvSpPr>
          <p:cNvPr id="111" name="Shape 111"/>
          <p:cNvSpPr/>
          <p:nvPr/>
        </p:nvSpPr>
        <p:spPr>
          <a:xfrm>
            <a:off x="933961" y="6769042"/>
            <a:ext cx="11136877" cy="16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76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600">
                <a:solidFill>
                  <a:srgbClr val="F39019"/>
                </a:solidFill>
              </a:rPr>
              <a:t>46,000 scores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What’s the experiment?</a:t>
            </a:r>
          </a:p>
        </p:txBody>
      </p:sp>
      <p:sp>
        <p:nvSpPr>
          <p:cNvPr id="114" name="Shape 114"/>
          <p:cNvSpPr/>
          <p:nvPr/>
        </p:nvSpPr>
        <p:spPr>
          <a:xfrm>
            <a:off x="1022358" y="5569470"/>
            <a:ext cx="10960084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i="1" sz="39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900">
                <a:solidFill>
                  <a:srgbClr val="F39019"/>
                </a:solidFill>
              </a:rPr>
              <a:t>Ligand_Root-Mean-Square-Deviation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933961" y="4315449"/>
            <a:ext cx="11136878" cy="153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76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7600"/>
              <a:t>L_RMSD Testing</a:t>
            </a:r>
          </a:p>
        </p:txBody>
      </p:sp>
      <p:sp>
        <p:nvSpPr>
          <p:cNvPr id="116" name="Shape 116"/>
          <p:cNvSpPr/>
          <p:nvPr/>
        </p:nvSpPr>
        <p:spPr>
          <a:xfrm>
            <a:off x="1022358" y="7509216"/>
            <a:ext cx="10960084" cy="191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i="1" sz="48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/>
            </a:pPr>
            <a:r>
              <a:rPr i="1" sz="4800"/>
              <a:t>Find best match for each complex</a:t>
            </a:r>
          </a:p>
        </p:txBody>
      </p:sp>
      <p:sp>
        <p:nvSpPr>
          <p:cNvPr id="117" name="Shape 117"/>
          <p:cNvSpPr/>
          <p:nvPr/>
        </p:nvSpPr>
        <p:spPr>
          <a:xfrm>
            <a:off x="174148" y="2437120"/>
            <a:ext cx="12656504" cy="99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72516">
              <a:defRPr b="1" sz="49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F39019"/>
                </a:solidFill>
              </a:rPr>
              <a:t>Highest 50 HINT Scores for each complex</a:t>
            </a:r>
          </a:p>
        </p:txBody>
      </p:sp>
      <p:sp>
        <p:nvSpPr>
          <p:cNvPr id="118" name="Shape 118"/>
          <p:cNvSpPr/>
          <p:nvPr/>
        </p:nvSpPr>
        <p:spPr>
          <a:xfrm rot="5400000">
            <a:off x="6083359" y="3678391"/>
            <a:ext cx="838082" cy="571142"/>
          </a:xfrm>
          <a:prstGeom prst="rightArrow">
            <a:avLst>
              <a:gd name="adj1" fmla="val 62261"/>
              <a:gd name="adj2" fmla="val 71885"/>
            </a:avLst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 rot="5400000">
            <a:off x="6083359" y="6716593"/>
            <a:ext cx="838082" cy="571141"/>
          </a:xfrm>
          <a:prstGeom prst="rightArrow">
            <a:avLst>
              <a:gd name="adj1" fmla="val 62261"/>
              <a:gd name="adj2" fmla="val 71885"/>
            </a:avLst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1022358" y="8554316"/>
            <a:ext cx="10960084" cy="191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i="1" sz="48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800"/>
              <a:t>Results!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-161763" y="2275916"/>
            <a:ext cx="13518971" cy="6674871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5" name="Shape 125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Possible Results</a:t>
            </a:r>
          </a:p>
        </p:txBody>
      </p:sp>
      <p:pic>
        <p:nvPicPr>
          <p:cNvPr id="126" name="Screen Shot 2016-05-02 at 7.42.0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69" y="2623239"/>
            <a:ext cx="12338062" cy="5954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161763" y="2275916"/>
            <a:ext cx="13518971" cy="6674871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Possible Results</a:t>
            </a:r>
          </a:p>
        </p:txBody>
      </p:sp>
      <p:pic>
        <p:nvPicPr>
          <p:cNvPr id="130" name="Screen Shot 2016-05-02 at 7.42.1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804" y="2632416"/>
            <a:ext cx="12297192" cy="5961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In the future…</a:t>
            </a:r>
          </a:p>
        </p:txBody>
      </p:sp>
      <p:sp>
        <p:nvSpPr>
          <p:cNvPr id="133" name="Shape 133"/>
          <p:cNvSpPr/>
          <p:nvPr/>
        </p:nvSpPr>
        <p:spPr>
          <a:xfrm>
            <a:off x="933962" y="3879123"/>
            <a:ext cx="11136877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42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39019"/>
                </a:solidFill>
              </a:rPr>
              <a:t>Different models (besides HINT)</a:t>
            </a:r>
          </a:p>
        </p:txBody>
      </p:sp>
      <p:sp>
        <p:nvSpPr>
          <p:cNvPr id="134" name="Shape 134"/>
          <p:cNvSpPr/>
          <p:nvPr/>
        </p:nvSpPr>
        <p:spPr>
          <a:xfrm>
            <a:off x="-1008714" y="4875496"/>
            <a:ext cx="15022228" cy="99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42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39019"/>
                </a:solidFill>
              </a:rPr>
              <a:t>Different complexes (besides enzyme/inhibitor)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933961" y="4377309"/>
            <a:ext cx="11136877" cy="99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i="1" sz="4200">
                <a:solidFill>
                  <a:srgbClr val="53585F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53585F"/>
                </a:solidFill>
              </a:rPr>
              <a:t>Questions?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270000" y="3385440"/>
            <a:ext cx="10464800" cy="1742200"/>
          </a:xfrm>
          <a:prstGeom prst="rect">
            <a:avLst/>
          </a:prstGeom>
        </p:spPr>
        <p:txBody>
          <a:bodyPr/>
          <a:lstStyle/>
          <a:p>
            <a:pPr lvl="0" defTabSz="457200">
              <a:lnSpc>
                <a:spcPct val="80000"/>
              </a:lnSpc>
              <a:defRPr sz="1800"/>
            </a:pPr>
            <a:r>
              <a:rPr b="1" i="1" sz="41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Chemical properties that affect binding of </a:t>
            </a:r>
            <a:endParaRPr b="1" i="1" sz="41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 defTabSz="457200">
              <a:lnSpc>
                <a:spcPct val="120000"/>
              </a:lnSpc>
              <a:defRPr sz="1800"/>
            </a:pPr>
            <a:r>
              <a:rPr b="1" i="1" sz="41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enzyme-inhibiting drugs to enzymes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5098159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 i="1" sz="2600">
                <a:solidFill>
                  <a:srgbClr val="A6AAA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600">
                <a:solidFill>
                  <a:srgbClr val="A6AAA9"/>
                </a:solidFill>
              </a:rPr>
              <a:t>Research proposal by Dan Nacu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Why is this significant?</a:t>
            </a:r>
          </a:p>
        </p:txBody>
      </p:sp>
      <p:sp>
        <p:nvSpPr>
          <p:cNvPr id="38" name="Shape 38"/>
          <p:cNvSpPr/>
          <p:nvPr/>
        </p:nvSpPr>
        <p:spPr>
          <a:xfrm>
            <a:off x="4434393" y="6333927"/>
            <a:ext cx="413601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i="1" sz="54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/>
            </a:pPr>
            <a:r>
              <a:rPr i="1" sz="5400"/>
              <a:t>Computers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3454644" y="3153564"/>
            <a:ext cx="6095512" cy="1130301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i="1" sz="5400">
                <a:latin typeface="Tisa Sans Pro"/>
                <a:ea typeface="Tisa Sans Pro"/>
                <a:cs typeface="Tisa Sans Pro"/>
                <a:sym typeface="Tisa Sans Pro"/>
              </a:rPr>
              <a:t>Drug Development</a:t>
            </a:r>
          </a:p>
        </p:txBody>
      </p:sp>
      <p:sp>
        <p:nvSpPr>
          <p:cNvPr id="40" name="Shape 40"/>
          <p:cNvSpPr/>
          <p:nvPr/>
        </p:nvSpPr>
        <p:spPr>
          <a:xfrm>
            <a:off x="3176223" y="4251842"/>
            <a:ext cx="1111795" cy="2297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12" h="21600" fill="norm" stroke="1" extrusionOk="0">
                <a:moveTo>
                  <a:pt x="17212" y="21600"/>
                </a:moveTo>
                <a:cubicBezTo>
                  <a:pt x="3026" y="20079"/>
                  <a:pt x="-4388" y="10476"/>
                  <a:pt x="2760" y="2880"/>
                </a:cubicBezTo>
                <a:cubicBezTo>
                  <a:pt x="3787" y="1789"/>
                  <a:pt x="5118" y="814"/>
                  <a:pt x="6695" y="0"/>
                </a:cubicBezTo>
              </a:path>
            </a:pathLst>
          </a:custGeom>
          <a:ln w="114300">
            <a:solidFill>
              <a:srgbClr val="F39019"/>
            </a:solidFill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1" name="Shape 41"/>
          <p:cNvSpPr/>
          <p:nvPr/>
        </p:nvSpPr>
        <p:spPr>
          <a:xfrm flipH="1">
            <a:off x="8976933" y="4251842"/>
            <a:ext cx="1111795" cy="2297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12" h="21600" fill="norm" stroke="1" extrusionOk="0">
                <a:moveTo>
                  <a:pt x="17212" y="21600"/>
                </a:moveTo>
                <a:cubicBezTo>
                  <a:pt x="3026" y="20079"/>
                  <a:pt x="-4388" y="10476"/>
                  <a:pt x="2760" y="2880"/>
                </a:cubicBezTo>
                <a:cubicBezTo>
                  <a:pt x="3787" y="1789"/>
                  <a:pt x="5118" y="814"/>
                  <a:pt x="6695" y="0"/>
                </a:cubicBezTo>
              </a:path>
            </a:pathLst>
          </a:custGeom>
          <a:ln w="114300">
            <a:solidFill>
              <a:srgbClr val="F39019"/>
            </a:solidFill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How can it be done?</a:t>
            </a:r>
          </a:p>
        </p:txBody>
      </p:sp>
      <p:sp>
        <p:nvSpPr>
          <p:cNvPr id="44" name="Shape 44"/>
          <p:cNvSpPr/>
          <p:nvPr/>
        </p:nvSpPr>
        <p:spPr>
          <a:xfrm>
            <a:off x="3296982" y="2769948"/>
            <a:ext cx="641083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i="1" sz="54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/>
            </a:pPr>
            <a:r>
              <a:rPr i="1" sz="5400"/>
              <a:t>Simulation Models</a:t>
            </a:r>
          </a:p>
        </p:txBody>
      </p:sp>
      <p:sp>
        <p:nvSpPr>
          <p:cNvPr id="45" name="Shape 45"/>
          <p:cNvSpPr/>
          <p:nvPr/>
        </p:nvSpPr>
        <p:spPr>
          <a:xfrm>
            <a:off x="687837" y="4129940"/>
            <a:ext cx="641083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00">
                <a:solidFill>
                  <a:srgbClr val="F39019"/>
                </a:solidFill>
              </a:rPr>
              <a:t>Shape Complementarity</a:t>
            </a:r>
          </a:p>
        </p:txBody>
      </p:sp>
      <p:sp>
        <p:nvSpPr>
          <p:cNvPr id="46" name="Shape 46"/>
          <p:cNvSpPr/>
          <p:nvPr/>
        </p:nvSpPr>
        <p:spPr>
          <a:xfrm>
            <a:off x="5906127" y="4129940"/>
            <a:ext cx="641083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00">
                <a:solidFill>
                  <a:srgbClr val="F39019"/>
                </a:solidFill>
              </a:rPr>
              <a:t>Chemical Properties</a:t>
            </a:r>
          </a:p>
        </p:txBody>
      </p:sp>
      <p:pic>
        <p:nvPicPr>
          <p:cNvPr id="47" name="Screen Shot 2016-05-01 at 11.32.08 AM-filtered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 rot="5400000">
            <a:off x="1980451" y="6048477"/>
            <a:ext cx="3504674" cy="1769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Screen Shot 2016-05-01 at 11.34.34 AM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3291" y="5231503"/>
            <a:ext cx="2376508" cy="3504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How can it be done?</a:t>
            </a:r>
          </a:p>
        </p:txBody>
      </p:sp>
      <p:sp>
        <p:nvSpPr>
          <p:cNvPr id="51" name="Shape 51"/>
          <p:cNvSpPr/>
          <p:nvPr/>
        </p:nvSpPr>
        <p:spPr>
          <a:xfrm>
            <a:off x="3296982" y="2046234"/>
            <a:ext cx="641083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i="1" sz="54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i="0" sz="1800"/>
            </a:pPr>
            <a:r>
              <a:rPr i="1" sz="5400"/>
              <a:t>Chemical Properties</a:t>
            </a:r>
          </a:p>
        </p:txBody>
      </p:sp>
      <p:sp>
        <p:nvSpPr>
          <p:cNvPr id="52" name="Shape 52"/>
          <p:cNvSpPr/>
          <p:nvPr/>
        </p:nvSpPr>
        <p:spPr>
          <a:xfrm>
            <a:off x="1396921" y="3248556"/>
            <a:ext cx="10210958" cy="541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Solvent Accessible Surface Area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Hydrophobicity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Electrostatics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Van Der Waal’s Forces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Residue Pair potential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Desolvation Energies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Atomic Contact Energies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Complementary Determining Regions</a:t>
            </a:r>
            <a:endParaRPr b="1" sz="27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b="1" sz="27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etc…</a:t>
            </a:r>
          </a:p>
        </p:txBody>
      </p:sp>
      <p:sp>
        <p:nvSpPr>
          <p:cNvPr id="53" name="Shape 53"/>
          <p:cNvSpPr/>
          <p:nvPr/>
        </p:nvSpPr>
        <p:spPr>
          <a:xfrm>
            <a:off x="3040962" y="7921828"/>
            <a:ext cx="6922876" cy="529912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4654988" y="7891409"/>
            <a:ext cx="3694824" cy="66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2700">
                <a:solidFill>
                  <a:srgbClr val="FFFFFF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FFF"/>
                </a:solidFill>
              </a:rPr>
              <a:t>A lot of options…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174473" y="1709684"/>
            <a:ext cx="13772352" cy="1270001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Its been done before…in a different way.</a:t>
            </a:r>
          </a:p>
        </p:txBody>
      </p:sp>
      <p:sp>
        <p:nvSpPr>
          <p:cNvPr id="58" name="Shape 58"/>
          <p:cNvSpPr/>
          <p:nvPr/>
        </p:nvSpPr>
        <p:spPr>
          <a:xfrm>
            <a:off x="3296982" y="1817634"/>
            <a:ext cx="641083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5400">
                <a:solidFill>
                  <a:srgbClr val="FFFFFF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400">
                <a:solidFill>
                  <a:srgbClr val="FFFFFF"/>
                </a:solidFill>
              </a:rPr>
              <a:t>Li et al, 2007</a:t>
            </a:r>
          </a:p>
        </p:txBody>
      </p:sp>
      <p:pic>
        <p:nvPicPr>
          <p:cNvPr id="59" name="Screen Shot 2016-05-01 at 11.39.2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271" y="3238720"/>
            <a:ext cx="4781839" cy="6225260"/>
          </a:xfrm>
          <a:prstGeom prst="rect">
            <a:avLst/>
          </a:prstGeom>
          <a:ln w="25400">
            <a:solidFill>
              <a:srgbClr val="F39019"/>
            </a:solidFill>
            <a:miter lim="400000"/>
          </a:ln>
        </p:spPr>
      </p:pic>
      <p:pic>
        <p:nvPicPr>
          <p:cNvPr id="60" name="Screen Shot 2016-05-01 at 11.41.01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6608" y="6805313"/>
            <a:ext cx="6553499" cy="2089305"/>
          </a:xfrm>
          <a:prstGeom prst="rect">
            <a:avLst/>
          </a:prstGeom>
          <a:ln w="25400">
            <a:solidFill>
              <a:srgbClr val="F39019"/>
            </a:solidFill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7452724" y="5920014"/>
            <a:ext cx="3181268" cy="82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9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900">
                <a:solidFill>
                  <a:srgbClr val="F39019"/>
                </a:solidFill>
              </a:rPr>
              <a:t>Their Results</a:t>
            </a:r>
          </a:p>
        </p:txBody>
      </p:sp>
      <p:pic>
        <p:nvPicPr>
          <p:cNvPr id="62" name="Screen Shot 2016-05-01 at 11.43.31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3130" y="4319082"/>
            <a:ext cx="6660456" cy="1030786"/>
          </a:xfrm>
          <a:prstGeom prst="rect">
            <a:avLst/>
          </a:prstGeom>
          <a:ln w="25400">
            <a:solidFill>
              <a:srgbClr val="F39019"/>
            </a:solidFill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6731832" y="3420767"/>
            <a:ext cx="4623052" cy="823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9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900">
                <a:solidFill>
                  <a:srgbClr val="F39019"/>
                </a:solidFill>
              </a:rPr>
              <a:t>Their Equation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How will this be different?</a:t>
            </a:r>
          </a:p>
        </p:txBody>
      </p:sp>
      <p:sp>
        <p:nvSpPr>
          <p:cNvPr id="66" name="Shape 66"/>
          <p:cNvSpPr/>
          <p:nvPr/>
        </p:nvSpPr>
        <p:spPr>
          <a:xfrm>
            <a:off x="281411" y="2414534"/>
            <a:ext cx="12441978" cy="1152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i="1" sz="54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5400">
                <a:solidFill>
                  <a:srgbClr val="F39019"/>
                </a:solidFill>
              </a:rPr>
              <a:t>Introducing HINT</a:t>
            </a:r>
          </a:p>
        </p:txBody>
      </p:sp>
      <p:sp>
        <p:nvSpPr>
          <p:cNvPr id="67" name="Shape 67"/>
          <p:cNvSpPr/>
          <p:nvPr/>
        </p:nvSpPr>
        <p:spPr>
          <a:xfrm>
            <a:off x="4190874" y="3423822"/>
            <a:ext cx="4623052" cy="82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484886">
              <a:defRPr sz="1800"/>
            </a:pPr>
            <a:r>
              <a:rPr b="1" i="1" sz="3237">
                <a:latin typeface="Tisa Sans Pro"/>
                <a:ea typeface="Tisa Sans Pro"/>
                <a:cs typeface="Tisa Sans Pro"/>
                <a:sym typeface="Tisa Sans Pro"/>
              </a:rPr>
              <a:t>H</a:t>
            </a:r>
            <a:r>
              <a:rPr i="1" sz="3237">
                <a:latin typeface="Tisa Sans Pro"/>
                <a:ea typeface="Tisa Sans Pro"/>
                <a:cs typeface="Tisa Sans Pro"/>
                <a:sym typeface="Tisa Sans Pro"/>
              </a:rPr>
              <a:t>ydropathic </a:t>
            </a:r>
            <a:r>
              <a:rPr b="1" i="1" sz="3237">
                <a:latin typeface="Tisa Sans Pro"/>
                <a:ea typeface="Tisa Sans Pro"/>
                <a:cs typeface="Tisa Sans Pro"/>
                <a:sym typeface="Tisa Sans Pro"/>
              </a:rPr>
              <a:t>INT</a:t>
            </a:r>
            <a:r>
              <a:rPr i="1" sz="3237">
                <a:latin typeface="Tisa Sans Pro"/>
                <a:ea typeface="Tisa Sans Pro"/>
                <a:cs typeface="Tisa Sans Pro"/>
                <a:sym typeface="Tisa Sans Pro"/>
              </a:rPr>
              <a:t>eractions </a:t>
            </a:r>
          </a:p>
        </p:txBody>
      </p:sp>
      <p:pic>
        <p:nvPicPr>
          <p:cNvPr id="68" name="Screen Shot 2016-05-01 at 11.50.0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116" y="5113788"/>
            <a:ext cx="11040568" cy="161211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3376110" y="6609055"/>
            <a:ext cx="6252580" cy="823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0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3000"/>
              <a:t>The HINT Equation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 can be done?</a:t>
            </a:r>
          </a:p>
        </p:txBody>
      </p:sp>
      <p:sp>
        <p:nvSpPr>
          <p:cNvPr id="72" name="Shape 72"/>
          <p:cNvSpPr/>
          <p:nvPr/>
        </p:nvSpPr>
        <p:spPr>
          <a:xfrm>
            <a:off x="1270000" y="2083033"/>
            <a:ext cx="10464800" cy="247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9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/>
            </a:pPr>
            <a:r>
              <a:rPr b="1" sz="3900"/>
              <a:t>By weighing each variable in HINT, the most important chemical property for enzyme/inhibitor complexes can be found.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1270000" y="7258622"/>
            <a:ext cx="10464800" cy="155203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i="1" sz="2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Do enzyme-inhibiting drugs show increased reliance </a:t>
            </a:r>
            <a:endParaRPr i="1" sz="23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i="1" sz="2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on certain chemical properties for binding to </a:t>
            </a:r>
            <a:endParaRPr i="1" sz="2300">
              <a:solidFill>
                <a:srgbClr val="F39019"/>
              </a:solidFill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i="1" sz="23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their respective enzymes?</a:t>
            </a:r>
          </a:p>
        </p:txBody>
      </p:sp>
      <p:sp>
        <p:nvSpPr>
          <p:cNvPr id="74" name="Shape 74"/>
          <p:cNvSpPr/>
          <p:nvPr/>
        </p:nvSpPr>
        <p:spPr>
          <a:xfrm>
            <a:off x="1270000" y="6468816"/>
            <a:ext cx="10464800" cy="865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9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900">
                <a:solidFill>
                  <a:srgbClr val="F39019"/>
                </a:solidFill>
              </a:rPr>
              <a:t>Remember The Question</a:t>
            </a:r>
          </a:p>
        </p:txBody>
      </p:sp>
      <p:pic>
        <p:nvPicPr>
          <p:cNvPr id="75" name="Screen Shot 2016-05-01 at 11.50.0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2463" y="5079703"/>
            <a:ext cx="4719874" cy="689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1270000" y="10412"/>
            <a:ext cx="10464800" cy="133439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80000"/>
              </a:lnSpc>
              <a:defRPr b="1" i="1" sz="4100">
                <a:latin typeface="Tisa Sans Pro"/>
                <a:ea typeface="Tisa Sans Pro"/>
                <a:cs typeface="Tisa Sans Pro"/>
                <a:sym typeface="Tisa Sans Pro"/>
              </a:defRPr>
            </a:lvl1pPr>
          </a:lstStyle>
          <a:p>
            <a:pPr lvl="0">
              <a:defRPr b="0" i="0" sz="1800"/>
            </a:pPr>
            <a:r>
              <a:rPr b="1" i="1" sz="4100"/>
              <a:t>What’s the experiment?</a:t>
            </a:r>
          </a:p>
        </p:txBody>
      </p:sp>
      <p:sp>
        <p:nvSpPr>
          <p:cNvPr id="78" name="Shape 78"/>
          <p:cNvSpPr/>
          <p:nvPr/>
        </p:nvSpPr>
        <p:spPr>
          <a:xfrm>
            <a:off x="1270000" y="1701281"/>
            <a:ext cx="10464800" cy="247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i="1" sz="3900">
                <a:latin typeface="Tisa Sans Pro"/>
                <a:ea typeface="Tisa Sans Pro"/>
                <a:cs typeface="Tisa Sans Pro"/>
                <a:sym typeface="Tisa Sans Pro"/>
              </a:rPr>
              <a:t>Start with 46 enzyme inhibitor complexes</a:t>
            </a:r>
            <a:endParaRPr i="1" sz="3900">
              <a:latin typeface="Tisa Sans Pro"/>
              <a:ea typeface="Tisa Sans Pro"/>
              <a:cs typeface="Tisa Sans Pro"/>
              <a:sym typeface="Tisa Sans Pro"/>
            </a:endParaRPr>
          </a:p>
          <a:p>
            <a:pPr lvl="0">
              <a:defRPr sz="1800"/>
            </a:pPr>
            <a:r>
              <a:rPr i="1" sz="3900">
                <a:latin typeface="Tisa Sans Pro"/>
                <a:ea typeface="Tisa Sans Pro"/>
                <a:cs typeface="Tisa Sans Pro"/>
                <a:sym typeface="Tisa Sans Pro"/>
              </a:rPr>
              <a:t>from </a:t>
            </a:r>
            <a:r>
              <a:rPr b="1" i="1" sz="3900">
                <a:solidFill>
                  <a:srgbClr val="F39019"/>
                </a:solidFill>
                <a:latin typeface="Tisa Sans Pro"/>
                <a:ea typeface="Tisa Sans Pro"/>
                <a:cs typeface="Tisa Sans Pro"/>
                <a:sym typeface="Tisa Sans Pro"/>
              </a:rPr>
              <a:t>the Benchmark 5.</a:t>
            </a:r>
          </a:p>
        </p:txBody>
      </p:sp>
      <p:pic>
        <p:nvPicPr>
          <p:cNvPr id="79" name="Screen Shot 2016-05-01 at 12.03.06 PM.png"/>
          <p:cNvPicPr/>
          <p:nvPr/>
        </p:nvPicPr>
        <p:blipFill>
          <a:blip r:embed="rId2">
            <a:extLst/>
          </a:blip>
          <a:srcRect l="0" t="9499" r="0" b="0"/>
          <a:stretch>
            <a:fillRect/>
          </a:stretch>
        </p:blipFill>
        <p:spPr>
          <a:xfrm>
            <a:off x="2347160" y="3975588"/>
            <a:ext cx="8310480" cy="5615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