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13"/>
  </p:notesMasterIdLst>
  <p:sldIdLst>
    <p:sldId id="256" r:id="rId2"/>
    <p:sldId id="268" r:id="rId3"/>
    <p:sldId id="271" r:id="rId4"/>
    <p:sldId id="267" r:id="rId5"/>
    <p:sldId id="258" r:id="rId6"/>
    <p:sldId id="259" r:id="rId7"/>
    <p:sldId id="269" r:id="rId8"/>
    <p:sldId id="260" r:id="rId9"/>
    <p:sldId id="270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6"/>
    <p:restoredTop sz="82967"/>
  </p:normalViewPr>
  <p:slideViewPr>
    <p:cSldViewPr snapToGrid="0" snapToObjects="1">
      <p:cViewPr varScale="1">
        <p:scale>
          <a:sx n="104" d="100"/>
          <a:sy n="104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3EEAE-4128-A84C-ADEF-E23055CBB8B9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1178-98A8-D84A-929B-58E538205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BNFO- get the sequences of protein genes so we</a:t>
            </a:r>
            <a:r>
              <a:rPr lang="en-US" baseline="0" dirty="0" smtClean="0"/>
              <a:t> can design primers for PCR</a:t>
            </a:r>
            <a:endParaRPr lang="en-US" dirty="0" smtClean="0"/>
          </a:p>
          <a:p>
            <a:r>
              <a:rPr lang="en-US" dirty="0" smtClean="0"/>
              <a:t>Gel electrophoresis just to check to make sure the primers cut in the right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1178-98A8-D84A-929B-58E538205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38A7-E692-FB40-A217-A7B6098EFE30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BD98-490E-B34D-9D0F-D44DBCA8B0B4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6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24A0-6829-2A49-81E2-8B426AB6441D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173E-B53F-4241-A0FE-2BE1533957D5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13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DD35-A241-4A49-B5E7-7B98D9E72D84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F33-6F29-1C48-8D87-41ABFFA76858}" type="datetime1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A8D6-3ED5-424B-8B39-F76859E83A50}" type="datetime1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AE15-DA3B-8941-89E9-F982C33758CE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DF1-DA7B-534A-8D2E-1854732B673F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231B-E128-E546-8DF1-23A36D99BB4D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4B1C-38C1-D844-88E3-9B35839785E6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1186-D70F-0343-9DD6-F0D5880A9916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DB5-3443-0E41-AE12-63AED0A54F11}" type="datetime1">
              <a:rPr lang="en-US" smtClean="0"/>
              <a:t>5/5/16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7F1F-2CAD-F946-8CFC-3EB2D1F7B87A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E9E2-0E82-404E-98FC-EAF6C40BD699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0891-B537-A44F-AB94-61734FE4E397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7B13-DA97-FE47-951C-A1D89C0EF0D7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BF82A6-78F1-304D-8091-3FE47D8C3125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00E7-E04E-4C4D-8373-D79D094D8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3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hyperlink" Target="http://www.bio.davidson.edu/courses/molbio/molstudents/spring2003/causey/pet.html" TargetMode="External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/>
          <a:srcRect l="254" t="47490" r="15372" b="-512"/>
          <a:stretch/>
        </p:blipFill>
        <p:spPr>
          <a:xfrm rot="16200000">
            <a:off x="7300070" y="1812925"/>
            <a:ext cx="6858000" cy="323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4" y="275763"/>
            <a:ext cx="9844689" cy="3665274"/>
          </a:xfrm>
        </p:spPr>
        <p:txBody>
          <a:bodyPr/>
          <a:lstStyle/>
          <a:p>
            <a:r>
              <a:rPr lang="en-US" sz="5000" dirty="0"/>
              <a:t>I</a:t>
            </a:r>
            <a:r>
              <a:rPr lang="en-US" sz="5000" dirty="0" smtClean="0"/>
              <a:t>n </a:t>
            </a:r>
            <a:r>
              <a:rPr lang="en-US" sz="5000" i="1" dirty="0"/>
              <a:t>Bacteroides </a:t>
            </a:r>
            <a:r>
              <a:rPr lang="en-US" sz="5000" i="1" dirty="0" err="1"/>
              <a:t>fragilis</a:t>
            </a:r>
            <a:r>
              <a:rPr lang="en-US" sz="5000" dirty="0"/>
              <a:t>, which </a:t>
            </a:r>
            <a:r>
              <a:rPr lang="en-US" sz="5000" dirty="0" smtClean="0"/>
              <a:t>genes </a:t>
            </a:r>
            <a:r>
              <a:rPr lang="en-US" sz="5000" dirty="0"/>
              <a:t>give the </a:t>
            </a:r>
            <a:r>
              <a:rPr lang="en-US" sz="5000" dirty="0" err="1"/>
              <a:t>tumoricidal</a:t>
            </a:r>
            <a:r>
              <a:rPr lang="en-US" sz="5000" dirty="0"/>
              <a:t> </a:t>
            </a:r>
            <a:r>
              <a:rPr lang="en-US" sz="5000" dirty="0" smtClean="0"/>
              <a:t>effect in Colorectal cancer?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44279"/>
          </a:xfrm>
        </p:spPr>
        <p:txBody>
          <a:bodyPr>
            <a:normAutofit/>
          </a:bodyPr>
          <a:lstStyle/>
          <a:p>
            <a:r>
              <a:rPr lang="en-US" dirty="0" smtClean="0"/>
              <a:t>Suquoia Mosby</a:t>
            </a:r>
          </a:p>
          <a:p>
            <a:r>
              <a:rPr lang="en-US" dirty="0" smtClean="0"/>
              <a:t>Mentor: Dr. </a:t>
            </a:r>
            <a:r>
              <a:rPr lang="en-US" dirty="0" err="1" smtClean="0"/>
              <a:t>maria</a:t>
            </a:r>
            <a:r>
              <a:rPr lang="en-US" dirty="0" smtClean="0"/>
              <a:t> </a:t>
            </a:r>
            <a:r>
              <a:rPr lang="en-US" dirty="0" err="1" smtClean="0"/>
              <a:t>rivera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925" y="6314304"/>
            <a:ext cx="7315200" cy="391482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www.nextnature.net</a:t>
            </a:r>
            <a:r>
              <a:rPr lang="en-US" dirty="0"/>
              <a:t>/2014/01/our-tribal-gut-bacteria-are-disappearing-and-why-were-getting-fat/</a:t>
            </a:r>
          </a:p>
        </p:txBody>
      </p:sp>
    </p:spTree>
    <p:extLst>
      <p:ext uri="{BB962C8B-B14F-4D97-AF65-F5344CB8AC3E}">
        <p14:creationId xmlns:p14="http://schemas.microsoft.com/office/powerpoint/2010/main" val="19306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gene that contributes to </a:t>
            </a:r>
            <a:r>
              <a:rPr lang="en-US" dirty="0" err="1" smtClean="0"/>
              <a:t>tumoricidal</a:t>
            </a:r>
            <a:r>
              <a:rPr lang="en-US" dirty="0" smtClean="0"/>
              <a:t>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Colorectal cancer is the third most common cancer diagnosed in both men and women in the US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comparing healthy gut microbiomes to the gut microbiomes of CRC patients, the CRC patients tended to have altered gut </a:t>
            </a:r>
            <a:r>
              <a:rPr lang="en-US" dirty="0" smtClean="0"/>
              <a:t>microbiomes</a:t>
            </a:r>
            <a:r>
              <a:rPr lang="en-US" baseline="30000" dirty="0" smtClean="0"/>
              <a:t>1</a:t>
            </a:r>
            <a:endParaRPr lang="en-US" dirty="0"/>
          </a:p>
          <a:p>
            <a:r>
              <a:rPr lang="en-US" dirty="0"/>
              <a:t>The main type of alteration noted is a drop in gut microbiota diversity.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drop in diversity leads to increased competition among the bacterial colonies for space and food, which causes dysbiosis (an imbalance)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6111" y="6295668"/>
            <a:ext cx="3859795" cy="304801"/>
          </a:xfrm>
        </p:spPr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Zackular et. al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092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Zackular</a:t>
            </a:r>
            <a:r>
              <a:rPr lang="en-US" dirty="0" smtClean="0"/>
              <a:t> et.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087423" cy="4195481"/>
          </a:xfrm>
        </p:spPr>
        <p:txBody>
          <a:bodyPr/>
          <a:lstStyle/>
          <a:p>
            <a:r>
              <a:rPr lang="en-US" dirty="0" smtClean="0"/>
              <a:t>Groups of mice fed them feces</a:t>
            </a:r>
          </a:p>
          <a:p>
            <a:pPr lvl="1"/>
            <a:r>
              <a:rPr lang="en-US" dirty="0" smtClean="0"/>
              <a:t>Feces from healthy mice</a:t>
            </a:r>
          </a:p>
          <a:p>
            <a:pPr lvl="1"/>
            <a:r>
              <a:rPr lang="en-US" dirty="0" smtClean="0"/>
              <a:t>Feces from tumor-bearing mice</a:t>
            </a:r>
          </a:p>
          <a:p>
            <a:r>
              <a:rPr lang="en-US" dirty="0" smtClean="0"/>
              <a:t>Induced tumors in mice</a:t>
            </a:r>
          </a:p>
          <a:p>
            <a:r>
              <a:rPr lang="en-US" dirty="0" smtClean="0"/>
              <a:t>Changes in the microbiome changes rate and size of tumors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12011" y="5400086"/>
            <a:ext cx="3859795" cy="304801"/>
          </a:xfrm>
        </p:spPr>
        <p:txBody>
          <a:bodyPr/>
          <a:lstStyle/>
          <a:p>
            <a:r>
              <a:rPr lang="en-US" dirty="0" smtClean="0"/>
              <a:t>Modified from </a:t>
            </a:r>
            <a:r>
              <a:rPr lang="en-US" dirty="0" err="1" smtClean="0"/>
              <a:t>Zackular</a:t>
            </a:r>
            <a:r>
              <a:rPr lang="en-US" dirty="0" smtClean="0"/>
              <a:t> et. 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1688596"/>
            <a:ext cx="3751291" cy="35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Vetizou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that </a:t>
            </a:r>
            <a:r>
              <a:rPr lang="en-US" i="1" dirty="0" smtClean="0"/>
              <a:t>B. </a:t>
            </a:r>
            <a:r>
              <a:rPr lang="en-US" i="1" dirty="0" err="1" smtClean="0"/>
              <a:t>thetaiotamicron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B.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  <a:r>
              <a:rPr lang="en-US" dirty="0" smtClean="0"/>
              <a:t>were the most involved</a:t>
            </a:r>
          </a:p>
          <a:p>
            <a:r>
              <a:rPr lang="en-US" i="1" dirty="0" smtClean="0"/>
              <a:t>B. </a:t>
            </a:r>
            <a:r>
              <a:rPr lang="en-US" i="1" dirty="0" err="1" smtClean="0"/>
              <a:t>uniformus</a:t>
            </a:r>
            <a:r>
              <a:rPr lang="en-US" i="1" dirty="0" smtClean="0"/>
              <a:t> </a:t>
            </a:r>
            <a:r>
              <a:rPr lang="en-US" dirty="0" smtClean="0"/>
              <a:t>is negatively correlated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85005" y="5943598"/>
            <a:ext cx="3859795" cy="304801"/>
          </a:xfrm>
        </p:spPr>
        <p:txBody>
          <a:bodyPr/>
          <a:lstStyle/>
          <a:p>
            <a:r>
              <a:rPr lang="en-US" dirty="0" err="1" smtClean="0"/>
              <a:t>Vetizou</a:t>
            </a:r>
            <a:r>
              <a:rPr lang="en-US" dirty="0" smtClean="0"/>
              <a:t> et. al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17" y="2489251"/>
            <a:ext cx="4043084" cy="34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genes in </a:t>
            </a:r>
            <a:r>
              <a:rPr lang="en-US" i="1" dirty="0" smtClean="0"/>
              <a:t>Bacteroides </a:t>
            </a:r>
            <a:r>
              <a:rPr lang="en-US" i="1" dirty="0" err="1" smtClean="0"/>
              <a:t>fragilis</a:t>
            </a:r>
            <a:r>
              <a:rPr lang="en-US" dirty="0" smtClean="0"/>
              <a:t>, which ones give the </a:t>
            </a:r>
            <a:r>
              <a:rPr lang="en-US" dirty="0" err="1" smtClean="0"/>
              <a:t>tumoricidal</a:t>
            </a:r>
            <a:r>
              <a:rPr lang="en-US" dirty="0" smtClean="0"/>
              <a:t> effect in Colorectal cancer?</a:t>
            </a:r>
          </a:p>
        </p:txBody>
      </p:sp>
    </p:spTree>
    <p:extLst>
      <p:ext uri="{BB962C8B-B14F-4D97-AF65-F5344CB8AC3E}">
        <p14:creationId xmlns:p14="http://schemas.microsoft.com/office/powerpoint/2010/main" val="5301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Bioinformatics- </a:t>
            </a:r>
            <a:r>
              <a:rPr lang="en-US" dirty="0" smtClean="0"/>
              <a:t>Xu et al.</a:t>
            </a:r>
          </a:p>
          <a:p>
            <a:r>
              <a:rPr lang="en-US" dirty="0" smtClean="0"/>
              <a:t>Polymerase Chain Reaction</a:t>
            </a:r>
            <a:endParaRPr lang="en-US" dirty="0" smtClean="0"/>
          </a:p>
          <a:p>
            <a:r>
              <a:rPr lang="en-US" dirty="0" smtClean="0"/>
              <a:t>Gel electrophoresis to make sure the primers cut in the right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Xu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Sequenced different microbiomes to find out which species of Bacteroides family were most prominent</a:t>
            </a:r>
          </a:p>
          <a:p>
            <a:r>
              <a:rPr lang="en-US" i="1" dirty="0" smtClean="0"/>
              <a:t>B.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  <a:r>
              <a:rPr lang="en-US" dirty="0" smtClean="0"/>
              <a:t>has ~3209 protein genes specific to it</a:t>
            </a:r>
          </a:p>
          <a:p>
            <a:r>
              <a:rPr lang="en-US" dirty="0" smtClean="0"/>
              <a:t>Narrow that number down by comparing it to </a:t>
            </a:r>
            <a:r>
              <a:rPr lang="en-US" i="1" dirty="0" smtClean="0"/>
              <a:t>B. </a:t>
            </a:r>
            <a:r>
              <a:rPr lang="en-US" i="1" dirty="0" err="1" smtClean="0"/>
              <a:t>uniformus</a:t>
            </a:r>
            <a:endParaRPr lang="en-US" i="1" dirty="0" smtClean="0"/>
          </a:p>
          <a:p>
            <a:r>
              <a:rPr lang="en-US" dirty="0" smtClean="0"/>
              <a:t>They share ~1400 protein genes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we want to focus on: Polymerase Chain Reaction (PCR)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</a:t>
            </a:r>
          </a:p>
          <a:p>
            <a:r>
              <a:rPr lang="en-US" dirty="0" smtClean="0"/>
              <a:t>Why is it important for answering the question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2273643"/>
            <a:ext cx="3855308" cy="37070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3311" y="6095998"/>
            <a:ext cx="7015077" cy="304801"/>
          </a:xfrm>
        </p:spPr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www.bio.davidson.edu/courses/molbio/molstudents/spring2003/causey/pet.html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7" y="3129400"/>
            <a:ext cx="4574403" cy="2507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07" y="3312640"/>
            <a:ext cx="254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Zackular</a:t>
            </a:r>
            <a:r>
              <a:rPr lang="en-US" dirty="0" smtClean="0"/>
              <a:t> et. al have two groups of germ-free mice and feed them E. coli culture</a:t>
            </a:r>
          </a:p>
          <a:p>
            <a:pPr lvl="1"/>
            <a:r>
              <a:rPr lang="en-US" dirty="0" smtClean="0"/>
              <a:t>Control plasmid, no insert</a:t>
            </a:r>
          </a:p>
          <a:p>
            <a:pPr lvl="1"/>
            <a:r>
              <a:rPr lang="en-US" dirty="0" smtClean="0"/>
              <a:t>Plasmid with target gene</a:t>
            </a:r>
            <a:endParaRPr lang="en-US" dirty="0"/>
          </a:p>
          <a:p>
            <a:r>
              <a:rPr lang="en-US" dirty="0" smtClean="0"/>
              <a:t>Inject carcinogen</a:t>
            </a:r>
          </a:p>
          <a:p>
            <a:r>
              <a:rPr lang="en-US" dirty="0" smtClean="0"/>
              <a:t>Harvest intestines and count the number of tumors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</TotalTime>
  <Words>368</Words>
  <Application>Microsoft Macintosh PowerPoint</Application>
  <PresentationFormat>Widescreen</PresentationFormat>
  <Paragraphs>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 3</vt:lpstr>
      <vt:lpstr>Arial</vt:lpstr>
      <vt:lpstr>Ion</vt:lpstr>
      <vt:lpstr>In Bacteroides fragilis, which genes give the tumoricidal effect in Colorectal cancer?</vt:lpstr>
      <vt:lpstr>Background</vt:lpstr>
      <vt:lpstr>Zackular et. al.</vt:lpstr>
      <vt:lpstr>Vetizou et al.</vt:lpstr>
      <vt:lpstr>Experimental question</vt:lpstr>
      <vt:lpstr>Experiment</vt:lpstr>
      <vt:lpstr>Xu et al.</vt:lpstr>
      <vt:lpstr>Experiment we want to focus on: Polymerase Chain Reaction (PCR) </vt:lpstr>
      <vt:lpstr>PowerPoint Presentation</vt:lpstr>
      <vt:lpstr>Expected results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Suquoia Mosby</dc:creator>
  <cp:lastModifiedBy>Suquoia Mosby</cp:lastModifiedBy>
  <cp:revision>27</cp:revision>
  <dcterms:created xsi:type="dcterms:W3CDTF">2016-05-02T18:52:44Z</dcterms:created>
  <dcterms:modified xsi:type="dcterms:W3CDTF">2016-05-05T17:23:07Z</dcterms:modified>
</cp:coreProperties>
</file>