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Old Standard TT"/>
      <p:regular r:id="rId27"/>
      <p:bold r:id="rId28"/>
      <p:italic r:id="rId29"/>
    </p:embeddedFont>
    <p:embeddedFont>
      <p:font typeface="Bree Serif"/>
      <p:regular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ermanentMarker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ldStandardTT-bold.fntdata"/><Relationship Id="rId27" Type="http://schemas.openxmlformats.org/officeDocument/2006/relationships/font" Target="fonts/OldStandardT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ldStandardT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regular.fntdata"/><Relationship Id="rId30" Type="http://schemas.openxmlformats.org/officeDocument/2006/relationships/font" Target="fonts/BreeSerif-regular.fntdata"/><Relationship Id="rId11" Type="http://schemas.openxmlformats.org/officeDocument/2006/relationships/slide" Target="slides/slide7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6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hyperlink" Target="http://www-ncbi-nlm-nih-gov.proxy.library.vcu.edu/pubmed/?term=Qiu%20Y%5BAuthor%5D&amp;cauthor=true&amp;cauthor_uid=18316778" TargetMode="External"/><Relationship Id="rId22" Type="http://schemas.openxmlformats.org/officeDocument/2006/relationships/hyperlink" Target="http://www-ncbi-nlm-nih-gov.proxy.library.vcu.edu/pubmed/?term=Li%20L%5BAuthor%5D&amp;cauthor=true&amp;cauthor_uid=18316778" TargetMode="External"/><Relationship Id="rId21" Type="http://schemas.openxmlformats.org/officeDocument/2006/relationships/hyperlink" Target="http://www-ncbi-nlm-nih-gov.proxy.library.vcu.edu/pubmed/?term=Chen%20L%5BAuthor%5D&amp;cauthor=true&amp;cauthor_uid=18316778" TargetMode="External"/><Relationship Id="rId24" Type="http://schemas.openxmlformats.org/officeDocument/2006/relationships/hyperlink" Target="http://www-ncbi-nlm-nih-gov.proxy.library.vcu.edu/pubmed/?term=Zhang%20C%5BAuthor%5D&amp;cauthor=true&amp;cauthor_uid=18316778" TargetMode="External"/><Relationship Id="rId23" Type="http://schemas.openxmlformats.org/officeDocument/2006/relationships/hyperlink" Target="http://www-ncbi-nlm-nih-gov.proxy.library.vcu.edu/pubmed/?term=Chen%20J%5BAuthor%5D&amp;cauthor=true&amp;cauthor_uid=1831677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ncbi.nlm.nih.gov/pubmed/?term=Stevenson%20DA%5BAuthor%5D&amp;cauthor=true&amp;cauthor_uid=21204800" TargetMode="External"/><Relationship Id="rId4" Type="http://schemas.openxmlformats.org/officeDocument/2006/relationships/hyperlink" Target="http://www.ncbi.nlm.nih.gov/pubmed/?term=Schwarz%20EL%5BAuthor%5D&amp;cauthor=true&amp;cauthor_uid=21204800" TargetMode="External"/><Relationship Id="rId9" Type="http://schemas.openxmlformats.org/officeDocument/2006/relationships/hyperlink" Target="http://www.ncbi.nlm.nih.gov/pubmed/?term=Weng%20HY%5BAuthor%5D&amp;cauthor=true&amp;cauthor_uid=21204800" TargetMode="External"/><Relationship Id="rId26" Type="http://schemas.openxmlformats.org/officeDocument/2006/relationships/hyperlink" Target="http://www-ncbi-nlm-nih-gov.proxy.library.vcu.edu/pubmed/?term=Yu%20Y%5BAuthor%5D&amp;cauthor=true&amp;cauthor_uid=18316778" TargetMode="External"/><Relationship Id="rId25" Type="http://schemas.openxmlformats.org/officeDocument/2006/relationships/hyperlink" Target="http://www-ncbi-nlm-nih-gov.proxy.library.vcu.edu/pubmed/?term=Wang%20B%5BAuthor%5D&amp;cauthor=true&amp;cauthor_uid=18316778" TargetMode="External"/><Relationship Id="rId28" Type="http://schemas.openxmlformats.org/officeDocument/2006/relationships/hyperlink" Target="http://www-ncbi-nlm-nih-gov.proxy.library.vcu.edu/pubmed/?term=Zhu%20F%5BAuthor%5D&amp;cauthor=true&amp;cauthor_uid=18316778" TargetMode="External"/><Relationship Id="rId27" Type="http://schemas.openxmlformats.org/officeDocument/2006/relationships/hyperlink" Target="http://www-ncbi-nlm-nih-gov.proxy.library.vcu.edu/pubmed/?term=Zhu%20Z%5BAuthor%5D&amp;cauthor=true&amp;cauthor_uid=18316778" TargetMode="External"/><Relationship Id="rId5" Type="http://schemas.openxmlformats.org/officeDocument/2006/relationships/hyperlink" Target="http://www.ncbi.nlm.nih.gov/pubmed/?term=Carey%20JC%5BAuthor%5D&amp;cauthor=true&amp;cauthor_uid=21204800" TargetMode="External"/><Relationship Id="rId6" Type="http://schemas.openxmlformats.org/officeDocument/2006/relationships/hyperlink" Target="http://www.ncbi.nlm.nih.gov/pubmed/?term=Viskochil%20DH%5BAuthor%5D&amp;cauthor=true&amp;cauthor_uid=21204800" TargetMode="External"/><Relationship Id="rId29" Type="http://schemas.openxmlformats.org/officeDocument/2006/relationships/hyperlink" Target="http://www-ncbi-nlm-nih-gov.proxy.library.vcu.edu/pubmed/?term=Qian%20B%5BAuthor%5D&amp;cauthor=true&amp;cauthor_uid=18316778" TargetMode="External"/><Relationship Id="rId7" Type="http://schemas.openxmlformats.org/officeDocument/2006/relationships/hyperlink" Target="http://www.ncbi.nlm.nih.gov/pubmed/?term=Hanson%20H%5BAuthor%5D&amp;cauthor=true&amp;cauthor_uid=21204800" TargetMode="External"/><Relationship Id="rId8" Type="http://schemas.openxmlformats.org/officeDocument/2006/relationships/hyperlink" Target="http://www.ncbi.nlm.nih.gov/pubmed/?term=Bauer%20S%5BAuthor%5D&amp;cauthor=true&amp;cauthor_uid=21204800" TargetMode="External"/><Relationship Id="rId31" Type="http://schemas.openxmlformats.org/officeDocument/2006/relationships/hyperlink" Target="http://www-ncbi-nlm-nih-gov.proxy.library.vcu.edu/pubmed/?term=Kim%20HK%5BAuthor%5D&amp;cauthor=true&amp;cauthor_uid=23873233" TargetMode="External"/><Relationship Id="rId30" Type="http://schemas.openxmlformats.org/officeDocument/2006/relationships/hyperlink" Target="http://www-ncbi-nlm-nih-gov.proxy.library.vcu.edu/pubmed/?term=Ma%20W%5BAuthor%5D&amp;cauthor=true&amp;cauthor_uid=18316778" TargetMode="External"/><Relationship Id="rId11" Type="http://schemas.openxmlformats.org/officeDocument/2006/relationships/hyperlink" Target="http://www.ncbi.nlm.nih.gov/pubmed/?term=Reinker%20K%5BAuthor%5D&amp;cauthor=true&amp;cauthor_uid=21204800" TargetMode="External"/><Relationship Id="rId33" Type="http://schemas.openxmlformats.org/officeDocument/2006/relationships/hyperlink" Target="http://www-ncbi-nlm-nih-gov.proxy.library.vcu.edu/pubmed/?term=Sucato%20D%5BAuthor%5D&amp;cauthor=true&amp;cauthor_uid=23873233" TargetMode="External"/><Relationship Id="rId10" Type="http://schemas.openxmlformats.org/officeDocument/2006/relationships/hyperlink" Target="http://www.ncbi.nlm.nih.gov/pubmed/?term=Greene%20T%5BAuthor%5D&amp;cauthor=true&amp;cauthor_uid=21204800" TargetMode="External"/><Relationship Id="rId32" Type="http://schemas.openxmlformats.org/officeDocument/2006/relationships/hyperlink" Target="http://www-ncbi-nlm-nih-gov.proxy.library.vcu.edu/pubmed/?term=Aruwajoye%20O%5BAuthor%5D&amp;cauthor=true&amp;cauthor_uid=23873233" TargetMode="External"/><Relationship Id="rId13" Type="http://schemas.openxmlformats.org/officeDocument/2006/relationships/hyperlink" Target="http://www.ncbi.nlm.nih.gov/pubmed/?term=Chan%20RJ%5BAuthor%5D&amp;cauthor=true&amp;cauthor_uid=21204800" TargetMode="External"/><Relationship Id="rId35" Type="http://schemas.openxmlformats.org/officeDocument/2006/relationships/hyperlink" Target="http://www-ncbi-nlm-nih-gov.proxy.library.vcu.edu/pubmed/?term=Feng%20GS%5BAuthor%5D&amp;cauthor=true&amp;cauthor_uid=23873233" TargetMode="External"/><Relationship Id="rId12" Type="http://schemas.openxmlformats.org/officeDocument/2006/relationships/hyperlink" Target="http://www.ncbi.nlm.nih.gov/pubmed/?term=Swensen%20J%5BAuthor%5D&amp;cauthor=true&amp;cauthor_uid=21204800" TargetMode="External"/><Relationship Id="rId34" Type="http://schemas.openxmlformats.org/officeDocument/2006/relationships/hyperlink" Target="http://www-ncbi-nlm-nih-gov.proxy.library.vcu.edu/pubmed/?term=Richards%20BS%5BAuthor%5D&amp;cauthor=true&amp;cauthor_uid=23873233" TargetMode="External"/><Relationship Id="rId15" Type="http://schemas.openxmlformats.org/officeDocument/2006/relationships/hyperlink" Target="http://www.ncbi.nlm.nih.gov/pubmed/?term=Senbanjo%20L%5BAuthor%5D&amp;cauthor=true&amp;cauthor_uid=21204800" TargetMode="External"/><Relationship Id="rId37" Type="http://schemas.openxmlformats.org/officeDocument/2006/relationships/hyperlink" Target="http://www-ncbi-nlm-nih-gov.proxy.library.vcu.edu/pubmed/?term=King%20PD%5BAuthor%5D&amp;cauthor=true&amp;cauthor_uid=23873233" TargetMode="External"/><Relationship Id="rId14" Type="http://schemas.openxmlformats.org/officeDocument/2006/relationships/hyperlink" Target="http://www.ncbi.nlm.nih.gov/pubmed/?term=Yang%20FC%5BAuthor%5D&amp;cauthor=true&amp;cauthor_uid=21204800" TargetMode="External"/><Relationship Id="rId36" Type="http://schemas.openxmlformats.org/officeDocument/2006/relationships/hyperlink" Target="http://www-ncbi-nlm-nih-gov.proxy.library.vcu.edu/pubmed/?term=Chen%20D%5BAuthor%5D&amp;cauthor=true&amp;cauthor_uid=23873233" TargetMode="External"/><Relationship Id="rId17" Type="http://schemas.openxmlformats.org/officeDocument/2006/relationships/hyperlink" Target="http://www.ncbi.nlm.nih.gov/pubmed/?term=Mao%20R%5BAuthor%5D&amp;cauthor=true&amp;cauthor_uid=21204800" TargetMode="External"/><Relationship Id="rId16" Type="http://schemas.openxmlformats.org/officeDocument/2006/relationships/hyperlink" Target="http://www.ncbi.nlm.nih.gov/pubmed/?term=Yang%20Z%5BAuthor%5D&amp;cauthor=true&amp;cauthor_uid=21204800" TargetMode="External"/><Relationship Id="rId38" Type="http://schemas.openxmlformats.org/officeDocument/2006/relationships/hyperlink" Target="http://www-ncbi-nlm-nih-gov.proxy.library.vcu.edu/pubmed/?term=Kamiya%20N%5BAuthor%5D&amp;cauthor=true&amp;cauthor_uid=23873233" TargetMode="External"/><Relationship Id="rId19" Type="http://schemas.openxmlformats.org/officeDocument/2006/relationships/hyperlink" Target="http://www-ncbi-nlm-nih-gov.proxy.library.vcu.edu/pubmed/?term=Chen%20H%5BAuthor%5D&amp;cauthor=true&amp;cauthor_uid=18316778" TargetMode="External"/><Relationship Id="rId18" Type="http://schemas.openxmlformats.org/officeDocument/2006/relationships/hyperlink" Target="http://www.ncbi.nlm.nih.gov/pubmed/?term=Pasquali%20M%5BAuthor%5D&amp;cauthor=true&amp;cauthor_uid=21204800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of SPH2 in RAS/MAPK signalling pathway in NF1 nondystrophic scoliosis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Presenter: Miral Mahmood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Mentor: Ning Zhang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416425" y="438950"/>
            <a:ext cx="84975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rPr>
              <a:t>What we do know (based on previous experiments):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1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However we do know that NF1 MSC cells can be differentiated into chondrocytes as previous studies have demonstrated(Wu et al).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1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We do know that SPH2 disruption has a negative effect of chondrocyte funtion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1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So now we can hypothesize and continue or experiment by applying similar methods to Kim et al since we have all the key components available: SHP2 in chondrocytes and a RAS/MAPK signaling pathway.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1599"/>
            <a:ext cx="9144000" cy="41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23450" y="-137000"/>
            <a:ext cx="71736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RAS/MAPk Pathway: What does shp2 have to do with this? 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RAS / RAF / MEK / ERK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74700" y="96300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Procedure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0175" y="685975"/>
            <a:ext cx="4632600" cy="450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Genetically engineered mice with inducible deletion of SHP2 in chondrocytes were generated. The SHP2 function in chondrocytes was inactivated during a juvenile growth stage from the mouse age of 4 weeks. Radiographical, micro-computed tomographic, and histological assessments were used to analyze spinal changes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Font typeface="Arial"/>
              <a:buAutoNum type="arabicPeriod"/>
            </a:pP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We bred genetically engineered mice with an inducible SHP2 gene deletion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043850" y="149450"/>
            <a:ext cx="3412500" cy="4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 in chondrocytes via tamoxifen administration to control the cell-type and the time of SHP2 defi ciency. To delete conditionally the SHP2 genespecifi cally in chondrocytes, we used a transgenic mouse line expressing Cre recombinase under the control of the type II collagen promoter ( i.e., Col2a1CreERt2 mice, provided by Chen et al3 ), which is inducible by tamoxifen administration.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4. To induce a gene disruption in vivo, we injected tamoxifen into mice via intraperitoneal injection at a concentration of 1 mg per mouse per injection following a previous report. 3 Because the Cre recombinase activity that induces the SHP2 gene deletion is controlled under the type II collagen promoter after tamoxifen administration, only the cells expressing type II collagen ( i.e., chondrocytes) will develop the SHP2 gene disruption.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71050"/>
            <a:ext cx="22041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498600"/>
            <a:ext cx="3450000" cy="414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when SHP2 deficiency was induced during the juvenile stage, a progressive kyphoscoliotic deformity (thoracic lordosis and thoracolumbar kyphoscoliosis) developed within 2 weeks of the initiation of SHP2 defi ciency.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11221" r="0" t="0"/>
          <a:stretch/>
        </p:blipFill>
        <p:spPr>
          <a:xfrm>
            <a:off x="3574300" y="1726475"/>
            <a:ext cx="5192174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02725" y="1099250"/>
            <a:ext cx="3258300" cy="1404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you expect to happen...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983875" y="2727425"/>
            <a:ext cx="7584600" cy="17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873" y="0"/>
            <a:ext cx="5517124" cy="58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98875" y="93495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We have determined from the experiment above that SHP2 is a positive regulator of RAS-MAPK signaling.This mouse model is an important tool to study how the SHP2 deficiency affects RAS-MAPK signaling in NF1 specific nondystrophic scoliosis and how it worsens when the RAS-MAPK signaling is not regulated.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REFERENCES: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50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Germaine L Defendi,  Luis O Rohena. </a:t>
            </a:r>
            <a:r>
              <a:rPr lang="en" sz="1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Genetics of Neurofibromatosis Type 1 and Type 2. Web. </a:t>
            </a:r>
          </a:p>
          <a:p>
            <a:pPr lvl="0" marR="50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Stevenson DA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Schwarz EL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Carey JC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Viskochil DH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Hanson H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Bauer S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Weng HY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Greene T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Reinker K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Swensen J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Chan RJ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Yang FC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Senbanjo L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Yang Z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Mao R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8"/>
              </a:rPr>
              <a:t>Pasquali M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Bone resorption in syndromes of the Ras/MAPK pathway.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9"/>
              </a:rPr>
              <a:t>Chen H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0"/>
              </a:rPr>
              <a:t>Qiu Y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1"/>
              </a:rPr>
              <a:t>Chen L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2"/>
              </a:rPr>
              <a:t>Li L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3"/>
              </a:rPr>
              <a:t>Chen J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4"/>
              </a:rPr>
              <a:t>Zhang C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5"/>
              </a:rPr>
              <a:t>Wang B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6"/>
              </a:rPr>
              <a:t>Yu Y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7"/>
              </a:rPr>
              <a:t>Zhu Z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8"/>
              </a:rPr>
              <a:t>Zhu F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9"/>
              </a:rPr>
              <a:t>Qian B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0"/>
              </a:rPr>
              <a:t>Ma W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The expression of neurofibromin in human osteoblasts and chondrocytes.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1"/>
              </a:rPr>
              <a:t>Kim HK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2"/>
              </a:rPr>
              <a:t>Aruwajoye O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3"/>
              </a:rPr>
              <a:t>Sucato D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4"/>
              </a:rPr>
              <a:t>Richards BS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5"/>
              </a:rPr>
              <a:t>Feng GS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6"/>
              </a:rPr>
              <a:t>Chen D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7"/>
              </a:rPr>
              <a:t>King PD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8"/>
              </a:rPr>
              <a:t>Kamiya N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Induction of SHP2 deficiency in chondrocytes causes severe scoliosis and kyphosis in mice.</a:t>
            </a:r>
          </a:p>
          <a:p>
            <a:pPr lvl="0" marR="495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R="495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J.M. Friedman</a:t>
            </a:r>
            <a:r>
              <a:rPr baseline="30000"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Epidemiology of neurofibromatosis type 1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aseline="30000" lang="en" sz="1200">
                <a:solidFill>
                  <a:srgbClr val="2D2D2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Durrani, Abubakar A. MD*; Crawford, Alvin H. MD*; Chouhdry, Sambhu N. MD*; Saifuddin, Asif F.Modulation of Spinal Deformities in Patients With Neurofibromatosis Type 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9600">
                <a:solidFill>
                  <a:schemeClr val="lt2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90250" y="526350"/>
            <a:ext cx="6397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Importance of SPH2 in RAS/MAPK signalling pathway in NF1 nondystrophic scoliosis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Introduction: What is Neurofibromatosis?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96400" y="529025"/>
            <a:ext cx="8126100" cy="3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Key Components for our experiment: 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Old Standard TT"/>
              <a:buChar char="●"/>
            </a:pPr>
            <a:r>
              <a:rPr lang="en" sz="3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Osteochondroprogenitor cells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Old Standard TT"/>
              <a:buChar char="●"/>
            </a:pPr>
            <a:r>
              <a:rPr lang="en" sz="3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Chondrocytes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Old Standard TT"/>
              <a:buChar char="●"/>
            </a:pPr>
            <a:r>
              <a:rPr lang="en" sz="3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SHP2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Old Standard TT"/>
              <a:buChar char="●"/>
            </a:pPr>
            <a:r>
              <a:rPr lang="en" sz="3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RAS/MAPK signalling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53275" y="382650"/>
            <a:ext cx="8306100" cy="3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Old Standard TT"/>
              <a:buChar char="●"/>
            </a:pPr>
            <a:r>
              <a:rPr lang="en" sz="3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Osteochondroprogenitor cells: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00" y="1547674"/>
            <a:ext cx="3646434" cy="28023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3866000" y="1710775"/>
            <a:ext cx="889200" cy="46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860450" y="2757450"/>
            <a:ext cx="967800" cy="38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961725" y="3792900"/>
            <a:ext cx="967800" cy="38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5053425" y="1554475"/>
            <a:ext cx="2915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Blood cells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132275" y="2622400"/>
            <a:ext cx="3331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EA9999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Muscle cells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289800" y="3792900"/>
            <a:ext cx="33315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BONE CELLS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50" y="54474"/>
            <a:ext cx="8761500" cy="50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0"/>
            <a:ext cx="4757400" cy="45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rPr>
              <a:t>Chondrocytes (cells found in cartilage connective tissue)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Bree Serif"/>
              <a:buChar char="●"/>
            </a:pPr>
            <a:r>
              <a:rPr lang="en" sz="3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What is cartilage?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Bree Serif"/>
              <a:buChar char="●"/>
            </a:pPr>
            <a:r>
              <a:rPr lang="en" sz="3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Our focus is on fibro-cartileage.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Bree Serif"/>
              <a:buChar char="●"/>
            </a:pPr>
            <a:r>
              <a:rPr lang="en" sz="3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Why? Found in knees and also in the spine in between the vertebrae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399" y="-99625"/>
            <a:ext cx="4324325" cy="432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-49875" y="0"/>
            <a:ext cx="9144000" cy="510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rPr>
              <a:t>Why chondrocytes and SHP2? Significance? </a:t>
            </a:r>
            <a:r>
              <a:rPr b="1" lang="en" sz="2000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rPr>
              <a:t>Importance?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b="1" lang="en" sz="24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SHP2 has been shown to play an important role in regulating chondrocyte function (Bowen et)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25000"/>
              <a:buFont typeface="Georgia"/>
              <a:buChar char="●"/>
            </a:pPr>
            <a:r>
              <a:rPr b="1" lang="en" sz="24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SHP2	regulates  chondrogenesis by influencing multiple RTK and cytokine receptor signalling pathways and the expression of Sox9 and Runx2 (Raghevendra et al)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b="1" lang="en" sz="24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Sox9 and Runx2 are transcriptional regulators essential for articular cartilage fromation (Lefebrvre) eet al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Font typeface="Georgia"/>
              <a:buChar char="●"/>
            </a:pPr>
            <a:r>
              <a:t/>
            </a:r>
            <a:endParaRPr b="1" sz="240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562750" y="416425"/>
            <a:ext cx="7461900" cy="4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rPr>
              <a:t>What we don't know: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1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We still don’t understand what cells come into play or the pathway involved with nondystrophic scoliosis.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1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however we do know that NF1 MSC cells can be differentiated into chondrocytes as previous studies have demonstrated(Wu et al).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1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So now we can hypothesize and continue or experiment by applying similar methods to Kim et al since we have all the key components available: SHP2 in chondrocytes and a RAS/MAPK signaling pathway.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