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Part of the ISWI family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Relationship Id="rId4" Type="http://schemas.openxmlformats.org/officeDocument/2006/relationships/image" Target="../media/image06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oi.org/10.2174/138920212803251373" TargetMode="External"/><Relationship Id="rId4" Type="http://schemas.openxmlformats.org/officeDocument/2006/relationships/hyperlink" Target="https://upload.wikimedia.org/wikipedia/commons/3/3d/Gene_therapy.jp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7375" y="156150"/>
            <a:ext cx="1438225" cy="14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>
            <p:ph type="ctrTitle"/>
          </p:nvPr>
        </p:nvSpPr>
        <p:spPr>
          <a:xfrm>
            <a:off x="269625" y="1000100"/>
            <a:ext cx="8520600" cy="1682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/>
              <a:t>BPTF role in PI3K-AKT pathway in breast cancer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75000" y="19520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Michael Livingston 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82199"/>
            <a:ext cx="9143999" cy="246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Western Blot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">
            <a:off x="4596524" y="1290973"/>
            <a:ext cx="1540474" cy="17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675" y="617774"/>
            <a:ext cx="2799949" cy="304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4596525" y="3616775"/>
            <a:ext cx="36288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906575" y="3616775"/>
            <a:ext cx="3628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Will knockdown of BPTF decrease expression of proteins related to PI3K-AKT pathway in breast cancer cell lines?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541600" y="757075"/>
            <a:ext cx="1304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Secondary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Detection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575" y="1523875"/>
            <a:ext cx="3978075" cy="239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782550" y="782550"/>
            <a:ext cx="24546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Western blot of p-AKT and other cancerous pathways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841500" y="3830125"/>
            <a:ext cx="29094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c= control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s= shRNA </a:t>
            </a:r>
            <a:r>
              <a:rPr lang="en">
                <a:solidFill>
                  <a:schemeClr val="dk1"/>
                </a:solidFill>
              </a:rPr>
              <a:t>BPTF 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947" y="1063300"/>
            <a:ext cx="4402599" cy="31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5159750" y="729025"/>
            <a:ext cx="31170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BPTF predicted a poor prognosis in lung adenocarcinoma 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249" y="1308487"/>
            <a:ext cx="3582750" cy="265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Questions or Comments 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07395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References 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980475"/>
            <a:ext cx="8520600" cy="401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Tessa G. Montague; Jose M. Cruz; James A. Gagnon; George M. Church; Eivind Valen. (2014). CHOPCHOP: a CRISPR/Cas9 and TALEN web tool for genome editing. Nucleic Acids Res. 42. W401-W407 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"GeneArt CRISPR Products and Services." Thermo Fisher Scientific. N.p., n.d. Web. 30 Apr. 2016.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Luo, Ji, Brendan D. Manning, and Lewis C. Cantley. "Targeting the PI3K-Akt pathway in human cancer: rationale and promise." Cancer cell 4.4 (2003): 257-262.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Vos, Pieter, et al. "AFLP: a new technique for DNA fingerprinting." Nucleic acids research 23.21 (1995): 4407-4414.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Liu, B., Yip, R. K., &amp; Zhou, Z. (2012). Chromatin Remodeling, DNA Damage Repair and Aging. Current Genomics, 13(7), 533–547.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http://doi.org/10.2174/138920212803251373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Raab, J. R., Resnick, S., &amp; Magnuson, T. (2015). Genome-Wide Transcriptional Regulation Mediated by Biochemically Distinct SWI/SNF Complexes. PLoS Genet, 11(12), e1005748.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-Kim, K. H., Kim, W., Howard, T. P., Vazquez, F., Tsherniak, A., Wu, J. N., ... &amp; Orkin, S. H. (2015). SWI/SNF-mutant cancers depend on catalytic and non-catalytic activity of EZH2. Nature medicine, 21(12), 1491-1496.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https://upload.wikimedia.org/wikipedia/commons/3/3d/Gene_therapy.jpg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7646">
            <a:off x="105254" y="573701"/>
            <a:ext cx="2458890" cy="170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">
            <a:off x="2878176" y="1383335"/>
            <a:ext cx="6008737" cy="317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Cancer?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4681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>
                <a:solidFill>
                  <a:schemeClr val="dk1"/>
                </a:solidFill>
              </a:rPr>
              <a:t>Normal cells acquiring tumor promoting traits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 sz="1100">
                <a:solidFill>
                  <a:schemeClr val="dk1"/>
                </a:solidFill>
              </a:rPr>
              <a:t>uncontrolled cell growth 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 sz="1100">
                <a:solidFill>
                  <a:schemeClr val="dk1"/>
                </a:solidFill>
              </a:rPr>
              <a:t>avoiding detection by the immune system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 sz="1100">
                <a:solidFill>
                  <a:schemeClr val="dk1"/>
                </a:solidFill>
              </a:rPr>
              <a:t>overriding DNA damage checkpoints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100">
                <a:solidFill>
                  <a:schemeClr val="dk1"/>
                </a:solidFill>
              </a:rPr>
              <a:t>Dysregulated Gene Expression 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100">
                <a:solidFill>
                  <a:schemeClr val="dk1"/>
                </a:solidFill>
              </a:rPr>
              <a:t>Nucleosome Remodeling complexes </a:t>
            </a:r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100"/>
              <a:t>ATP-dependent </a:t>
            </a: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7319">
            <a:off x="4903030" y="128263"/>
            <a:ext cx="1574468" cy="196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4325" y="2125050"/>
            <a:ext cx="3758124" cy="2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Nucleosome Remodeling Factor (NURF)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8520600" cy="330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2300"/>
              </a:spcBef>
              <a:spcAft>
                <a:spcPts val="120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Largest subunit: Bromodomain PHD finger transcription factor (BPTF)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">
            <a:off x="4827125" y="1821648"/>
            <a:ext cx="3725575" cy="301745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 rot="-232119">
            <a:off x="753190" y="2628279"/>
            <a:ext cx="4001818" cy="20133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Functional role in tumor progression is incompletely understood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PI3K-AKT Pathway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5405050" y="1147225"/>
            <a:ext cx="3353700" cy="247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Regulates many normal cellular processes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 proliferation, survival, and growth.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16666"/>
            </a:pPr>
            <a:r>
              <a:rPr lang="en" sz="1200">
                <a:solidFill>
                  <a:srgbClr val="000000"/>
                </a:solidFill>
              </a:rPr>
              <a:t>Processes that are critical for tumor growth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37" y="1112837"/>
            <a:ext cx="4657725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Previous Studies 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4347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Dai et al (2015) examined the effects of BPTF on lung cancer cell lines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Reported that BPTF regulates PI3K-AKT signaling pathway in lung cancer (Fig). 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5816675" y="873025"/>
            <a:ext cx="12834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599" y="593425"/>
            <a:ext cx="4417774" cy="39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 Overview 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225225"/>
            <a:ext cx="47898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CRISPR/Cas9 knockout BPTF gene &amp; Overexpress BPTF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Transfect cell lines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Western Blot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899" y="394650"/>
            <a:ext cx="3415174" cy="4354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242300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6190"/>
              <a:buFont typeface="Arial"/>
              <a:buNone/>
            </a:pPr>
            <a:r>
              <a:rPr lang="en"/>
              <a:t>CRISPR/Cas9 - gRNA 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53775" y="1125450"/>
            <a:ext cx="39378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Used to knockout BPTF gene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6950"/>
            <a:ext cx="3039000" cy="289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1550" y="2702350"/>
            <a:ext cx="2236324" cy="19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6226875" y="1567250"/>
            <a:ext cx="17799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-</a:t>
            </a:r>
            <a:r>
              <a:rPr b="1" lang="en" sz="1100">
                <a:solidFill>
                  <a:schemeClr val="dk1"/>
                </a:solidFill>
              </a:rPr>
              <a:t>Recombinants</a:t>
            </a:r>
            <a:r>
              <a:rPr lang="en" sz="1100">
                <a:solidFill>
                  <a:schemeClr val="dk1"/>
                </a:solidFill>
              </a:rPr>
              <a:t> are white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-Non-recombinants are blue</a:t>
            </a:r>
          </a:p>
        </p:txBody>
      </p:sp>
      <p:cxnSp>
        <p:nvCxnSpPr>
          <p:cNvPr id="119" name="Shape 119"/>
          <p:cNvCxnSpPr/>
          <p:nvPr/>
        </p:nvCxnSpPr>
        <p:spPr>
          <a:xfrm>
            <a:off x="3639375" y="3607825"/>
            <a:ext cx="21459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0" name="Shape 120"/>
          <p:cNvSpPr txBox="1"/>
          <p:nvPr/>
        </p:nvSpPr>
        <p:spPr>
          <a:xfrm>
            <a:off x="3967425" y="2930312"/>
            <a:ext cx="1367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Electroporate vector into E.coli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317475" y="1125450"/>
            <a:ext cx="1598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Screen E.coli</a:t>
            </a:r>
          </a:p>
        </p:txBody>
      </p:sp>
      <p:sp>
        <p:nvSpPr>
          <p:cNvPr id="122" name="Shape 122"/>
          <p:cNvSpPr txBox="1"/>
          <p:nvPr/>
        </p:nvSpPr>
        <p:spPr>
          <a:xfrm rot="-1032722">
            <a:off x="3300673" y="1134310"/>
            <a:ext cx="2635947" cy="7044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Target sequence: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“AGAGGAGGACATGGTCTCCGAGG”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Transfect Cell Lines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112575" y="1213650"/>
            <a:ext cx="40575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Packaged adenovirus transfection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Both overexpression (facilitated by CMVp)  &amp; knockout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062" y="483362"/>
            <a:ext cx="4714875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