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72" r:id="rId4"/>
    <p:sldId id="273" r:id="rId5"/>
    <p:sldId id="274" r:id="rId6"/>
    <p:sldId id="275" r:id="rId7"/>
    <p:sldId id="276" r:id="rId8"/>
    <p:sldId id="259" r:id="rId9"/>
    <p:sldId id="277" r:id="rId10"/>
    <p:sldId id="278" r:id="rId11"/>
    <p:sldId id="279" r:id="rId12"/>
    <p:sldId id="262" r:id="rId13"/>
    <p:sldId id="271" r:id="rId14"/>
  </p:sldIdLst>
  <p:sldSz cx="9144000" cy="5143500" type="screen16x9"/>
  <p:notesSz cx="6858000" cy="9144000"/>
  <p:embeddedFontLst>
    <p:embeddedFont>
      <p:font typeface="Oswald" panose="020B0604020202020204" charset="0"/>
      <p:regular r:id="rId16"/>
      <p:bold r:id="rId17"/>
    </p:embeddedFont>
    <p:embeddedFont>
      <p:font typeface="Average" panose="020B0604020202020204"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6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EF68CF-8DA4-46DB-BD7F-C2B6EE1C0C10}">
  <a:tblStyle styleId="{6EEF68CF-8DA4-46DB-BD7F-C2B6EE1C0C10}"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72" autoAdjust="0"/>
  </p:normalViewPr>
  <p:slideViewPr>
    <p:cSldViewPr snapToGrid="0">
      <p:cViewPr>
        <p:scale>
          <a:sx n="89" d="100"/>
          <a:sy n="89" d="100"/>
        </p:scale>
        <p:origin x="966"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World Dementia Prevalence</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Sheet1!$A$2:$A$6</c:f>
              <c:numCache>
                <c:formatCode>General</c:formatCode>
                <c:ptCount val="5"/>
                <c:pt idx="0">
                  <c:v>2000</c:v>
                </c:pt>
                <c:pt idx="1">
                  <c:v>2010</c:v>
                </c:pt>
                <c:pt idx="2">
                  <c:v>2020</c:v>
                </c:pt>
                <c:pt idx="3">
                  <c:v>2030</c:v>
                </c:pt>
                <c:pt idx="4">
                  <c:v>2040</c:v>
                </c:pt>
              </c:numCache>
            </c:numRef>
          </c:cat>
          <c:val>
            <c:numRef>
              <c:f>Sheet1!$B$2:$B$6</c:f>
              <c:numCache>
                <c:formatCode>General</c:formatCode>
                <c:ptCount val="5"/>
                <c:pt idx="0">
                  <c:v>24</c:v>
                </c:pt>
                <c:pt idx="1">
                  <c:v>33</c:v>
                </c:pt>
                <c:pt idx="2">
                  <c:v>42</c:v>
                </c:pt>
                <c:pt idx="3">
                  <c:v>62</c:v>
                </c:pt>
                <c:pt idx="4">
                  <c:v>81</c:v>
                </c:pt>
              </c:numCache>
            </c:numRef>
          </c:val>
          <c:smooth val="0"/>
          <c:extLst>
            <c:ext xmlns:c16="http://schemas.microsoft.com/office/drawing/2014/chart" uri="{C3380CC4-5D6E-409C-BE32-E72D297353CC}">
              <c16:uniqueId val="{00000000-22A4-4061-9CA2-8A8C2C8A6259}"/>
            </c:ext>
          </c:extLst>
        </c:ser>
        <c:ser>
          <c:idx val="1"/>
          <c:order val="1"/>
          <c:tx>
            <c:strRef>
              <c:f>Sheet1!$C$1</c:f>
              <c:strCache>
                <c:ptCount val="1"/>
                <c:pt idx="0">
                  <c:v>Column1</c:v>
                </c:pt>
              </c:strCache>
            </c:strRef>
          </c:tx>
          <c:spPr>
            <a:ln w="31750" cap="rnd">
              <a:solidFill>
                <a:schemeClr val="accent2"/>
              </a:solidFill>
              <a:round/>
            </a:ln>
            <a:effectLst/>
          </c:spPr>
          <c:marker>
            <c:symbol val="circle"/>
            <c:size val="17"/>
            <c:spPr>
              <a:solidFill>
                <a:schemeClr val="accent2"/>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Sheet1!$A$2:$A$6</c:f>
              <c:numCache>
                <c:formatCode>General</c:formatCode>
                <c:ptCount val="5"/>
                <c:pt idx="0">
                  <c:v>2000</c:v>
                </c:pt>
                <c:pt idx="1">
                  <c:v>2010</c:v>
                </c:pt>
                <c:pt idx="2">
                  <c:v>2020</c:v>
                </c:pt>
                <c:pt idx="3">
                  <c:v>2030</c:v>
                </c:pt>
                <c:pt idx="4">
                  <c:v>2040</c:v>
                </c:pt>
              </c:numCache>
            </c:numRef>
          </c:cat>
          <c:val>
            <c:numRef>
              <c:f>Sheet1!$C$2:$C$6</c:f>
              <c:numCache>
                <c:formatCode>General</c:formatCode>
                <c:ptCount val="5"/>
              </c:numCache>
            </c:numRef>
          </c:val>
          <c:smooth val="0"/>
          <c:extLst>
            <c:ext xmlns:c16="http://schemas.microsoft.com/office/drawing/2014/chart" uri="{C3380CC4-5D6E-409C-BE32-E72D297353CC}">
              <c16:uniqueId val="{00000001-22A4-4061-9CA2-8A8C2C8A6259}"/>
            </c:ext>
          </c:extLst>
        </c:ser>
        <c:ser>
          <c:idx val="2"/>
          <c:order val="2"/>
          <c:tx>
            <c:strRef>
              <c:f>Sheet1!$D$1</c:f>
              <c:strCache>
                <c:ptCount val="1"/>
                <c:pt idx="0">
                  <c:v>Column2</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Sheet1!$A$2:$A$6</c:f>
              <c:numCache>
                <c:formatCode>General</c:formatCode>
                <c:ptCount val="5"/>
                <c:pt idx="0">
                  <c:v>2000</c:v>
                </c:pt>
                <c:pt idx="1">
                  <c:v>2010</c:v>
                </c:pt>
                <c:pt idx="2">
                  <c:v>2020</c:v>
                </c:pt>
                <c:pt idx="3">
                  <c:v>2030</c:v>
                </c:pt>
                <c:pt idx="4">
                  <c:v>2040</c:v>
                </c:pt>
              </c:numCache>
            </c:numRef>
          </c:cat>
          <c:val>
            <c:numRef>
              <c:f>Sheet1!$D$2:$D$6</c:f>
              <c:numCache>
                <c:formatCode>General</c:formatCode>
                <c:ptCount val="5"/>
              </c:numCache>
            </c:numRef>
          </c:val>
          <c:smooth val="0"/>
          <c:extLst>
            <c:ext xmlns:c16="http://schemas.microsoft.com/office/drawing/2014/chart" uri="{C3380CC4-5D6E-409C-BE32-E72D297353CC}">
              <c16:uniqueId val="{00000002-22A4-4061-9CA2-8A8C2C8A6259}"/>
            </c:ext>
          </c:extLst>
        </c:ser>
        <c:dLbls>
          <c:dLblPos val="ctr"/>
          <c:showLegendKey val="0"/>
          <c:showVal val="1"/>
          <c:showCatName val="0"/>
          <c:showSerName val="0"/>
          <c:showPercent val="0"/>
          <c:showBubbleSize val="0"/>
        </c:dLbls>
        <c:marker val="1"/>
        <c:smooth val="0"/>
        <c:axId val="1173444591"/>
        <c:axId val="1173440015"/>
      </c:lineChart>
      <c:catAx>
        <c:axId val="1173444591"/>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Year</a:t>
                </a:r>
              </a:p>
            </c:rich>
          </c:tx>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173440015"/>
        <c:crosses val="autoZero"/>
        <c:auto val="1"/>
        <c:lblAlgn val="ctr"/>
        <c:lblOffset val="100"/>
        <c:noMultiLvlLbl val="0"/>
      </c:catAx>
      <c:valAx>
        <c:axId val="1173440015"/>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Number of People (millions)</a:t>
                </a:r>
              </a:p>
            </c:rich>
          </c:tx>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1173444591"/>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These cultures will then be added to a buffer</a:t>
            </a:r>
            <a:r>
              <a:rPr lang="en-US" baseline="0" dirty="0" smtClean="0"/>
              <a:t> which will serve to lyse the DNA from the RNA. As you can see in this image, an RNA binding membrane is then added to the solution and is centrifuged. RNA binds and settles to the bottom, while the DNA is washed away. This leaves just the RNA.</a:t>
            </a:r>
            <a:endParaRPr dirty="0"/>
          </a:p>
        </p:txBody>
      </p:sp>
    </p:spTree>
    <p:extLst>
      <p:ext uri="{BB962C8B-B14F-4D97-AF65-F5344CB8AC3E}">
        <p14:creationId xmlns:p14="http://schemas.microsoft.com/office/powerpoint/2010/main" val="3373188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The isolated RNA is then analyzed</a:t>
            </a:r>
            <a:r>
              <a:rPr lang="en-US" baseline="0" dirty="0" smtClean="0"/>
              <a:t> for expression using a process called </a:t>
            </a:r>
            <a:r>
              <a:rPr lang="en-US" baseline="0" dirty="0" err="1" smtClean="0"/>
              <a:t>taqman</a:t>
            </a:r>
            <a:r>
              <a:rPr lang="en-US" baseline="0" dirty="0" smtClean="0"/>
              <a:t> low-density microarrays. What this process essentially does is add a probe into the RNA by means of reverse transcription. Then as </a:t>
            </a:r>
            <a:r>
              <a:rPr lang="en-US" baseline="0" dirty="0" err="1" smtClean="0"/>
              <a:t>taq</a:t>
            </a:r>
            <a:r>
              <a:rPr lang="en-US" baseline="0" dirty="0" smtClean="0"/>
              <a:t> polymerase synthesizes new RNA from my base RNA, it will eventually reach these probes. It simply cleaves the probes and continues on with transcription. Once light is shone onto these separated probes, the green portion, known as the reporter, fluoresces, and these fluorescent grids can be analyzed using the </a:t>
            </a:r>
            <a:r>
              <a:rPr lang="en-US" baseline="0" dirty="0" err="1" smtClean="0"/>
              <a:t>taqman</a:t>
            </a:r>
            <a:r>
              <a:rPr lang="en-US" baseline="0" dirty="0" smtClean="0"/>
              <a:t> software. The software is able to tell us whether the miRNA was down-regulated if less fluorescence is present between the two samples. </a:t>
            </a:r>
            <a:endParaRPr dirty="0"/>
          </a:p>
        </p:txBody>
      </p:sp>
    </p:spTree>
    <p:extLst>
      <p:ext uri="{BB962C8B-B14F-4D97-AF65-F5344CB8AC3E}">
        <p14:creationId xmlns:p14="http://schemas.microsoft.com/office/powerpoint/2010/main" val="4263288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smtClean="0"/>
              <a:t>Ideally, my experiment would result in less fluorescence of miRNA that has been affected by the point mutation in FOXP2. From this, I would be able to add to this green circle that represents</a:t>
            </a:r>
            <a:r>
              <a:rPr lang="en-US" baseline="0" dirty="0" smtClean="0"/>
              <a:t> FOXP2. The purple and orange represent the amyloid beta genes reference earlier, and have found specific miRNAs that both affect (red) and are affected (black) by these genes. Moreover, should I find a commonality between these genes and the FOXP2 gene, I might be able to conclude that there is an umbrella network of miRNAs for dementia. </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dirty="0"/>
              <a:t>Currently, </a:t>
            </a:r>
            <a:r>
              <a:rPr lang="en" dirty="0" smtClean="0"/>
              <a:t>dementia</a:t>
            </a:r>
            <a:r>
              <a:rPr lang="en" baseline="0" dirty="0" smtClean="0"/>
              <a:t> prevalence is projected to double every 10 years by the year 2040. Dementia, characterized by cognitive decline, is most often associated with neurodegeneration, memory loss, and speech deficiencies. Two disorders that encompass these symptoms are Alzheimer’s disease and primary progressive aphasia. </a:t>
            </a:r>
            <a:endParaRPr lang="e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So here</a:t>
            </a:r>
            <a:r>
              <a:rPr lang="en-US" baseline="0" dirty="0" smtClean="0"/>
              <a:t> you can see a cell, this is the nucleus and this is the cytoplasm. The DNA within the nucleus encodes for both messenger RNA and micro RNA. MicroRNA is sent out of the nucleus where is it processed into mature miRNA. Likewise, the messenger RNA is sent into the cytoplasm where it would eventually meet up with the ribosome complex and begin translation. This, however, doesn’t happen. Instead, the mature miRNA is incorporated into a complex called the RNA induced silencing complex RISC. RISC targets sites on the messenger RNA and initiates degradation. </a:t>
            </a:r>
            <a:endParaRPr dirty="0"/>
          </a:p>
        </p:txBody>
      </p:sp>
    </p:spTree>
    <p:extLst>
      <p:ext uri="{BB962C8B-B14F-4D97-AF65-F5344CB8AC3E}">
        <p14:creationId xmlns:p14="http://schemas.microsoft.com/office/powerpoint/2010/main" val="4139367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This mRNA</a:t>
            </a:r>
            <a:r>
              <a:rPr lang="en-US" baseline="0" dirty="0" smtClean="0"/>
              <a:t> degradation thus leads to a silencing affect on the gene and lowers expression. </a:t>
            </a:r>
            <a:endParaRPr dirty="0"/>
          </a:p>
        </p:txBody>
      </p:sp>
    </p:spTree>
    <p:extLst>
      <p:ext uri="{BB962C8B-B14F-4D97-AF65-F5344CB8AC3E}">
        <p14:creationId xmlns:p14="http://schemas.microsoft.com/office/powerpoint/2010/main" val="3098515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Different</a:t>
            </a:r>
            <a:r>
              <a:rPr lang="en-US" baseline="0" dirty="0" smtClean="0"/>
              <a:t> genes that are involved in AD and PPA have been studied regarding this process, like BACE1, APP, and FOXP2. BACE1 and APP are genes that are often associated with the amyloid beta pathway, which is the most commonly associated pathway with Alzheimer’s disease. FOXP2, however, is a gene associated with </a:t>
            </a:r>
            <a:r>
              <a:rPr lang="en-US" dirty="0" smtClean="0"/>
              <a:t>Language acquisition,</a:t>
            </a:r>
            <a:r>
              <a:rPr lang="en-US" baseline="0" dirty="0" smtClean="0"/>
              <a:t> production, and impairment. FOXP2 has not been thoroughly studied as a contributor to dementia, which is why I will be looking at it more closely.</a:t>
            </a:r>
            <a:endParaRPr dirty="0"/>
          </a:p>
        </p:txBody>
      </p:sp>
    </p:spTree>
    <p:extLst>
      <p:ext uri="{BB962C8B-B14F-4D97-AF65-F5344CB8AC3E}">
        <p14:creationId xmlns:p14="http://schemas.microsoft.com/office/powerpoint/2010/main" val="3536233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baseline="0" dirty="0" smtClean="0"/>
              <a:t>Previous studies have focused on the amyloid beta cascade. Here, the amyloid precursor protein gene encodes for a protein that can normally is 40 polypeptides in length. When mutated though, the chain is made up of 42 polypeptides, and this chain has been directly linked to AD. Ab42 has been found to not only have less expression as a result of certain miRNAs because of the silencing </a:t>
            </a:r>
            <a:r>
              <a:rPr lang="en-US" baseline="0" dirty="0" err="1" smtClean="0"/>
              <a:t>complez</a:t>
            </a:r>
            <a:r>
              <a:rPr lang="en-US" baseline="0" dirty="0" smtClean="0"/>
              <a:t> I spoke about, but it was also found to down-regulate miRNAs themselves when mutated. </a:t>
            </a:r>
            <a:endParaRPr dirty="0"/>
          </a:p>
        </p:txBody>
      </p:sp>
    </p:spTree>
    <p:extLst>
      <p:ext uri="{BB962C8B-B14F-4D97-AF65-F5344CB8AC3E}">
        <p14:creationId xmlns:p14="http://schemas.microsoft.com/office/powerpoint/2010/main" val="3474045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For this reason, I wanted to see if the FOXP2 gene, when mutated,</a:t>
            </a:r>
            <a:r>
              <a:rPr lang="en-US" baseline="0" dirty="0" smtClean="0"/>
              <a:t> would also regulate miRNA expression.</a:t>
            </a:r>
            <a:endParaRPr dirty="0"/>
          </a:p>
        </p:txBody>
      </p:sp>
    </p:spTree>
    <p:extLst>
      <p:ext uri="{BB962C8B-B14F-4D97-AF65-F5344CB8AC3E}">
        <p14:creationId xmlns:p14="http://schemas.microsoft.com/office/powerpoint/2010/main" val="2546947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My experiment was comprised of three separate steps.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During the first step, cell preparation, I will use</a:t>
            </a:r>
            <a:r>
              <a:rPr lang="en-US" baseline="0" dirty="0" smtClean="0"/>
              <a:t> mouse frontotemporal cells as the base. The frontotemporal region of the brain is the one most associated with language impairment. Half of my samples will contain the unaltered FOXP2 gene, while the other half will contain the point mutation affected FOXP2 gene.</a:t>
            </a:r>
            <a:endParaRPr dirty="0"/>
          </a:p>
        </p:txBody>
      </p:sp>
    </p:spTree>
    <p:extLst>
      <p:ext uri="{BB962C8B-B14F-4D97-AF65-F5344CB8AC3E}">
        <p14:creationId xmlns:p14="http://schemas.microsoft.com/office/powerpoint/2010/main" val="3263447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099"/>
          </a:xfrm>
          <a:prstGeom prst="rect">
            <a:avLst/>
          </a:prstGeom>
        </p:spPr>
        <p:txBody>
          <a:bodyPr lIns="91425" tIns="91425" rIns="91425" bIns="91425" anchor="b" anchorCtr="0"/>
          <a:lstStyle>
            <a:lvl1pPr lvl="0" algn="ctr" rtl="0">
              <a:spcBef>
                <a:spcPts val="0"/>
              </a:spcBef>
              <a:buSzPct val="100000"/>
              <a:defRPr sz="4800"/>
            </a:lvl1pPr>
            <a:lvl2pPr lvl="1" algn="ctr" rtl="0">
              <a:spcBef>
                <a:spcPts val="0"/>
              </a:spcBef>
              <a:buSzPct val="100000"/>
              <a:defRPr sz="4800"/>
            </a:lvl2pPr>
            <a:lvl3pPr lvl="2" algn="ctr" rtl="0">
              <a:spcBef>
                <a:spcPts val="0"/>
              </a:spcBef>
              <a:buSzPct val="100000"/>
              <a:defRPr sz="4800"/>
            </a:lvl3pPr>
            <a:lvl4pPr lvl="3" algn="ctr" rtl="0">
              <a:spcBef>
                <a:spcPts val="0"/>
              </a:spcBef>
              <a:buSzPct val="100000"/>
              <a:defRPr sz="4800"/>
            </a:lvl4pPr>
            <a:lvl5pPr lvl="4" algn="ctr" rtl="0">
              <a:spcBef>
                <a:spcPts val="0"/>
              </a:spcBef>
              <a:buSzPct val="100000"/>
              <a:defRPr sz="4800"/>
            </a:lvl5pPr>
            <a:lvl6pPr lvl="5" algn="ctr" rtl="0">
              <a:spcBef>
                <a:spcPts val="0"/>
              </a:spcBef>
              <a:buSzPct val="100000"/>
              <a:defRPr sz="4800"/>
            </a:lvl6pPr>
            <a:lvl7pPr lvl="6" algn="ctr" rtl="0">
              <a:spcBef>
                <a:spcPts val="0"/>
              </a:spcBef>
              <a:buSzPct val="100000"/>
              <a:defRPr sz="4800"/>
            </a:lvl7pPr>
            <a:lvl8pPr lvl="7" algn="ctr" rtl="0">
              <a:spcBef>
                <a:spcPts val="0"/>
              </a:spcBef>
              <a:buSzPct val="100000"/>
              <a:defRPr sz="4800"/>
            </a:lvl8pPr>
            <a:lvl9pPr lvl="8" algn="ctr" rtl="0">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199" cy="861000"/>
          </a:xfrm>
          <a:prstGeom prst="rect">
            <a:avLst/>
          </a:prstGeom>
        </p:spPr>
        <p:txBody>
          <a:bodyPr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9" name="Shape 19"/>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 name="Shape 2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1" name="Shape 3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4" name="Shape 34"/>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5" name="Shape 3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43" name="Shape 43"/>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lvl="0" algn="ctr" rtl="0">
              <a:lnSpc>
                <a:spcPct val="100000"/>
              </a:lnSpc>
              <a:spcBef>
                <a:spcPts val="0"/>
              </a:spcBef>
              <a:spcAft>
                <a:spcPts val="0"/>
              </a:spcAft>
              <a:buClr>
                <a:schemeClr val="dk1"/>
              </a:buClr>
              <a:buSzPct val="100000"/>
              <a:buNone/>
              <a:defRPr sz="2100">
                <a:solidFill>
                  <a:schemeClr val="dk1"/>
                </a:solidFill>
              </a:defRPr>
            </a:lvl1pPr>
            <a:lvl2pPr lvl="1" algn="ctr" rtl="0">
              <a:lnSpc>
                <a:spcPct val="100000"/>
              </a:lnSpc>
              <a:spcBef>
                <a:spcPts val="0"/>
              </a:spcBef>
              <a:spcAft>
                <a:spcPts val="0"/>
              </a:spcAft>
              <a:buClr>
                <a:schemeClr val="dk1"/>
              </a:buClr>
              <a:buSzPct val="100000"/>
              <a:buNone/>
              <a:defRPr sz="2100">
                <a:solidFill>
                  <a:schemeClr val="dk1"/>
                </a:solidFill>
              </a:defRPr>
            </a:lvl2pPr>
            <a:lvl3pPr lvl="2" algn="ctr" rtl="0">
              <a:lnSpc>
                <a:spcPct val="100000"/>
              </a:lnSpc>
              <a:spcBef>
                <a:spcPts val="0"/>
              </a:spcBef>
              <a:spcAft>
                <a:spcPts val="0"/>
              </a:spcAft>
              <a:buClr>
                <a:schemeClr val="dk1"/>
              </a:buClr>
              <a:buSzPct val="100000"/>
              <a:buNone/>
              <a:defRPr sz="2100">
                <a:solidFill>
                  <a:schemeClr val="dk1"/>
                </a:solidFill>
              </a:defRPr>
            </a:lvl3pPr>
            <a:lvl4pPr lvl="3" algn="ctr" rtl="0">
              <a:lnSpc>
                <a:spcPct val="100000"/>
              </a:lnSpc>
              <a:spcBef>
                <a:spcPts val="0"/>
              </a:spcBef>
              <a:spcAft>
                <a:spcPts val="0"/>
              </a:spcAft>
              <a:buClr>
                <a:schemeClr val="dk1"/>
              </a:buClr>
              <a:buSzPct val="100000"/>
              <a:buNone/>
              <a:defRPr sz="2100">
                <a:solidFill>
                  <a:schemeClr val="dk1"/>
                </a:solidFill>
              </a:defRPr>
            </a:lvl4pPr>
            <a:lvl5pPr lvl="4" algn="ctr" rtl="0">
              <a:lnSpc>
                <a:spcPct val="100000"/>
              </a:lnSpc>
              <a:spcBef>
                <a:spcPts val="0"/>
              </a:spcBef>
              <a:spcAft>
                <a:spcPts val="0"/>
              </a:spcAft>
              <a:buClr>
                <a:schemeClr val="dk1"/>
              </a:buClr>
              <a:buSzPct val="100000"/>
              <a:buNone/>
              <a:defRPr sz="2100">
                <a:solidFill>
                  <a:schemeClr val="dk1"/>
                </a:solidFill>
              </a:defRPr>
            </a:lvl5pPr>
            <a:lvl6pPr lvl="5" algn="ctr" rtl="0">
              <a:lnSpc>
                <a:spcPct val="100000"/>
              </a:lnSpc>
              <a:spcBef>
                <a:spcPts val="0"/>
              </a:spcBef>
              <a:spcAft>
                <a:spcPts val="0"/>
              </a:spcAft>
              <a:buClr>
                <a:schemeClr val="dk1"/>
              </a:buClr>
              <a:buSzPct val="100000"/>
              <a:buNone/>
              <a:defRPr sz="2100">
                <a:solidFill>
                  <a:schemeClr val="dk1"/>
                </a:solidFill>
              </a:defRPr>
            </a:lvl6pPr>
            <a:lvl7pPr lvl="6" algn="ctr" rtl="0">
              <a:lnSpc>
                <a:spcPct val="100000"/>
              </a:lnSpc>
              <a:spcBef>
                <a:spcPts val="0"/>
              </a:spcBef>
              <a:spcAft>
                <a:spcPts val="0"/>
              </a:spcAft>
              <a:buClr>
                <a:schemeClr val="dk1"/>
              </a:buClr>
              <a:buSzPct val="100000"/>
              <a:buNone/>
              <a:defRPr sz="2100">
                <a:solidFill>
                  <a:schemeClr val="dk1"/>
                </a:solidFill>
              </a:defRPr>
            </a:lvl7pPr>
            <a:lvl8pPr lvl="7" algn="ctr" rtl="0">
              <a:lnSpc>
                <a:spcPct val="100000"/>
              </a:lnSpc>
              <a:spcBef>
                <a:spcPts val="0"/>
              </a:spcBef>
              <a:spcAft>
                <a:spcPts val="0"/>
              </a:spcAft>
              <a:buClr>
                <a:schemeClr val="dk1"/>
              </a:buClr>
              <a:buSzPct val="100000"/>
              <a:buNone/>
              <a:defRPr sz="2100">
                <a:solidFill>
                  <a:schemeClr val="dk1"/>
                </a:solidFill>
              </a:defRPr>
            </a:lvl8pPr>
            <a:lvl9pPr lvl="8" algn="ctr" rtl="0">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rt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599" cy="18906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51" name="Shape 51"/>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52" name="Shape 5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rt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rtl="0">
              <a:spcBef>
                <a:spcPts val="0"/>
              </a:spcBef>
              <a:buClr>
                <a:schemeClr val="dk1"/>
              </a:buClr>
              <a:buSzPct val="100000"/>
              <a:buFont typeface="Oswald"/>
              <a:buNone/>
              <a:defRPr sz="3000">
                <a:solidFill>
                  <a:schemeClr val="dk1"/>
                </a:solidFill>
                <a:latin typeface="Oswald"/>
                <a:ea typeface="Oswald"/>
                <a:cs typeface="Oswald"/>
                <a:sym typeface="Oswald"/>
              </a:defRPr>
            </a:lvl2pPr>
            <a:lvl3pPr lvl="2" rtl="0">
              <a:spcBef>
                <a:spcPts val="0"/>
              </a:spcBef>
              <a:buClr>
                <a:schemeClr val="dk1"/>
              </a:buClr>
              <a:buSzPct val="100000"/>
              <a:buFont typeface="Oswald"/>
              <a:buNone/>
              <a:defRPr sz="3000">
                <a:solidFill>
                  <a:schemeClr val="dk1"/>
                </a:solidFill>
                <a:latin typeface="Oswald"/>
                <a:ea typeface="Oswald"/>
                <a:cs typeface="Oswald"/>
                <a:sym typeface="Oswald"/>
              </a:defRPr>
            </a:lvl3pPr>
            <a:lvl4pPr lvl="3" rtl="0">
              <a:spcBef>
                <a:spcPts val="0"/>
              </a:spcBef>
              <a:buClr>
                <a:schemeClr val="dk1"/>
              </a:buClr>
              <a:buSzPct val="100000"/>
              <a:buFont typeface="Oswald"/>
              <a:buNone/>
              <a:defRPr sz="3000">
                <a:solidFill>
                  <a:schemeClr val="dk1"/>
                </a:solidFill>
                <a:latin typeface="Oswald"/>
                <a:ea typeface="Oswald"/>
                <a:cs typeface="Oswald"/>
                <a:sym typeface="Oswald"/>
              </a:defRPr>
            </a:lvl4pPr>
            <a:lvl5pPr lvl="4" rtl="0">
              <a:spcBef>
                <a:spcPts val="0"/>
              </a:spcBef>
              <a:buClr>
                <a:schemeClr val="dk1"/>
              </a:buClr>
              <a:buSzPct val="100000"/>
              <a:buFont typeface="Oswald"/>
              <a:buNone/>
              <a:defRPr sz="3000">
                <a:solidFill>
                  <a:schemeClr val="dk1"/>
                </a:solidFill>
                <a:latin typeface="Oswald"/>
                <a:ea typeface="Oswald"/>
                <a:cs typeface="Oswald"/>
                <a:sym typeface="Oswald"/>
              </a:defRPr>
            </a:lvl5pPr>
            <a:lvl6pPr lvl="5" rtl="0">
              <a:spcBef>
                <a:spcPts val="0"/>
              </a:spcBef>
              <a:buClr>
                <a:schemeClr val="dk1"/>
              </a:buClr>
              <a:buSzPct val="100000"/>
              <a:buFont typeface="Oswald"/>
              <a:buNone/>
              <a:defRPr sz="3000">
                <a:solidFill>
                  <a:schemeClr val="dk1"/>
                </a:solidFill>
                <a:latin typeface="Oswald"/>
                <a:ea typeface="Oswald"/>
                <a:cs typeface="Oswald"/>
                <a:sym typeface="Oswald"/>
              </a:defRPr>
            </a:lvl6pPr>
            <a:lvl7pPr lvl="6" rtl="0">
              <a:spcBef>
                <a:spcPts val="0"/>
              </a:spcBef>
              <a:buClr>
                <a:schemeClr val="dk1"/>
              </a:buClr>
              <a:buSzPct val="100000"/>
              <a:buFont typeface="Oswald"/>
              <a:buNone/>
              <a:defRPr sz="3000">
                <a:solidFill>
                  <a:schemeClr val="dk1"/>
                </a:solidFill>
                <a:latin typeface="Oswald"/>
                <a:ea typeface="Oswald"/>
                <a:cs typeface="Oswald"/>
                <a:sym typeface="Oswald"/>
              </a:defRPr>
            </a:lvl7pPr>
            <a:lvl8pPr lvl="7" rtl="0">
              <a:spcBef>
                <a:spcPts val="0"/>
              </a:spcBef>
              <a:buClr>
                <a:schemeClr val="dk1"/>
              </a:buClr>
              <a:buSzPct val="100000"/>
              <a:buFont typeface="Oswald"/>
              <a:buNone/>
              <a:defRPr sz="3000">
                <a:solidFill>
                  <a:schemeClr val="dk1"/>
                </a:solidFill>
                <a:latin typeface="Oswald"/>
                <a:ea typeface="Oswald"/>
                <a:cs typeface="Oswald"/>
                <a:sym typeface="Oswald"/>
              </a:defRPr>
            </a:lvl8pPr>
            <a:lvl9pPr lvl="8" rtl="0">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7" y="990800"/>
            <a:ext cx="7801500" cy="1730099"/>
          </a:xfrm>
          <a:prstGeom prst="rect">
            <a:avLst/>
          </a:prstGeom>
        </p:spPr>
        <p:txBody>
          <a:bodyPr lIns="91425" tIns="91425" rIns="91425" bIns="91425" anchor="b" anchorCtr="0">
            <a:noAutofit/>
          </a:bodyPr>
          <a:lstStyle/>
          <a:p>
            <a:pPr lvl="0">
              <a:spcBef>
                <a:spcPts val="0"/>
              </a:spcBef>
              <a:buNone/>
            </a:pPr>
            <a:r>
              <a:rPr lang="en" dirty="0" smtClean="0"/>
              <a:t>Down-Regulation of miRNAs by Mutated FOXP2</a:t>
            </a:r>
            <a:endParaRPr lang="en" dirty="0"/>
          </a:p>
        </p:txBody>
      </p:sp>
      <p:sp>
        <p:nvSpPr>
          <p:cNvPr id="60" name="Shape 60"/>
          <p:cNvSpPr txBox="1">
            <a:spLocks noGrp="1"/>
          </p:cNvSpPr>
          <p:nvPr>
            <p:ph type="subTitle" idx="1"/>
          </p:nvPr>
        </p:nvSpPr>
        <p:spPr>
          <a:xfrm>
            <a:off x="671250" y="3174874"/>
            <a:ext cx="7801500" cy="1557900"/>
          </a:xfrm>
          <a:prstGeom prst="rect">
            <a:avLst/>
          </a:prstGeom>
        </p:spPr>
        <p:txBody>
          <a:bodyPr lIns="91425" tIns="91425" rIns="91425" bIns="91425" anchor="t" anchorCtr="0">
            <a:noAutofit/>
          </a:bodyPr>
          <a:lstStyle/>
          <a:p>
            <a:pPr lvl="0">
              <a:spcBef>
                <a:spcPts val="0"/>
              </a:spcBef>
              <a:buNone/>
            </a:pPr>
            <a:r>
              <a:rPr lang="en" dirty="0"/>
              <a:t>Ellen </a:t>
            </a:r>
            <a:r>
              <a:rPr lang="en" dirty="0" smtClean="0"/>
              <a:t>Korcovelos</a:t>
            </a:r>
          </a:p>
          <a:p>
            <a:pPr lvl="0">
              <a:spcBef>
                <a:spcPts val="0"/>
              </a:spcBef>
              <a:buNone/>
            </a:pPr>
            <a:r>
              <a:rPr lang="en" dirty="0" smtClean="0"/>
              <a:t>May 11, 2016</a:t>
            </a:r>
            <a:endParaRPr lang="en" dirty="0"/>
          </a:p>
          <a:p>
            <a:pPr lvl="0">
              <a:spcBef>
                <a:spcPts val="0"/>
              </a:spcBef>
              <a:buNone/>
            </a:pPr>
            <a:r>
              <a:rPr lang="en" dirty="0" smtClean="0"/>
              <a:t>BNFO 300</a:t>
            </a:r>
            <a:endParaRPr lang="en" dirty="0"/>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My experiment</a:t>
            </a:r>
            <a:endParaRPr lang="en" dirty="0"/>
          </a:p>
        </p:txBody>
      </p:sp>
      <p:grpSp>
        <p:nvGrpSpPr>
          <p:cNvPr id="80" name="Shape 80"/>
          <p:cNvGrpSpPr/>
          <p:nvPr/>
        </p:nvGrpSpPr>
        <p:grpSpPr>
          <a:xfrm>
            <a:off x="431925" y="1304875"/>
            <a:ext cx="2628925" cy="3416400"/>
            <a:chOff x="431925" y="1304875"/>
            <a:chExt cx="2628925" cy="3416400"/>
          </a:xfrm>
          <a:solidFill>
            <a:schemeClr val="tx1">
              <a:lumMod val="65000"/>
            </a:schemeClr>
          </a:solidFill>
        </p:grpSpPr>
        <p:sp>
          <p:nvSpPr>
            <p:cNvPr id="81" name="Shape 81"/>
            <p:cNvSpPr txBox="1"/>
            <p:nvPr/>
          </p:nvSpPr>
          <p:spPr>
            <a:xfrm>
              <a:off x="431925" y="1304875"/>
              <a:ext cx="2628900" cy="464100"/>
            </a:xfrm>
            <a:prstGeom prst="rect">
              <a:avLst/>
            </a:prstGeom>
            <a:grpFill/>
            <a:ln>
              <a:noFill/>
            </a:ln>
          </p:spPr>
          <p:txBody>
            <a:bodyPr lIns="91425" tIns="91425" rIns="91425" bIns="91425" anchor="ctr" anchorCtr="0">
              <a:noAutofit/>
            </a:bodyPr>
            <a:lstStyle/>
            <a:p>
              <a:pPr lvl="0" rtl="0">
                <a:spcBef>
                  <a:spcPts val="0"/>
                </a:spcBef>
                <a:buNone/>
              </a:pPr>
              <a:endParaRPr/>
            </a:p>
          </p:txBody>
        </p:sp>
        <p:sp>
          <p:nvSpPr>
            <p:cNvPr id="82" name="Shape 82"/>
            <p:cNvSpPr/>
            <p:nvPr/>
          </p:nvSpPr>
          <p:spPr>
            <a:xfrm>
              <a:off x="43195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Shape 83"/>
          <p:cNvSpPr txBox="1">
            <a:spLocks noGrp="1"/>
          </p:cNvSpPr>
          <p:nvPr>
            <p:ph type="body" idx="4294967295"/>
          </p:nvPr>
        </p:nvSpPr>
        <p:spPr>
          <a:xfrm>
            <a:off x="506425"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Cell Preparation</a:t>
            </a:r>
            <a:endParaRPr lang="en" dirty="0">
              <a:solidFill>
                <a:schemeClr val="lt1"/>
              </a:solidFill>
            </a:endParaRPr>
          </a:p>
        </p:txBody>
      </p:sp>
      <p:sp>
        <p:nvSpPr>
          <p:cNvPr id="84" name="Shape 84"/>
          <p:cNvSpPr txBox="1">
            <a:spLocks noGrp="1"/>
          </p:cNvSpPr>
          <p:nvPr>
            <p:ph type="body" idx="4294967295"/>
          </p:nvPr>
        </p:nvSpPr>
        <p:spPr>
          <a:xfrm>
            <a:off x="508325"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1600" dirty="0" smtClean="0"/>
              <a:t>Murine frontotemporal cells</a:t>
            </a:r>
          </a:p>
          <a:p>
            <a:pPr lvl="0" rtl="0">
              <a:spcBef>
                <a:spcPts val="0"/>
              </a:spcBef>
              <a:spcAft>
                <a:spcPts val="1600"/>
              </a:spcAft>
              <a:buNone/>
            </a:pPr>
            <a:r>
              <a:rPr lang="en" sz="1600" dirty="0" smtClean="0"/>
              <a:t>½ unaltered FOXP2          </a:t>
            </a:r>
            <a:r>
              <a:rPr lang="en" sz="1600" dirty="0" smtClean="0"/>
              <a:t>½ point mutation affected FOXP2</a:t>
            </a:r>
            <a:endParaRPr lang="en" sz="1600" dirty="0"/>
          </a:p>
        </p:txBody>
      </p:sp>
      <p:grpSp>
        <p:nvGrpSpPr>
          <p:cNvPr id="85" name="Shape 85"/>
          <p:cNvGrpSpPr/>
          <p:nvPr/>
        </p:nvGrpSpPr>
        <p:grpSpPr>
          <a:xfrm>
            <a:off x="3320450" y="1304875"/>
            <a:ext cx="2632500" cy="3416400"/>
            <a:chOff x="3320450" y="1304875"/>
            <a:chExt cx="2632500" cy="3416400"/>
          </a:xfrm>
        </p:grpSpPr>
        <p:sp>
          <p:nvSpPr>
            <p:cNvPr id="86" name="Shape 86"/>
            <p:cNvSpPr txBox="1"/>
            <p:nvPr/>
          </p:nvSpPr>
          <p:spPr>
            <a:xfrm>
              <a:off x="3324050" y="1304875"/>
              <a:ext cx="26289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32045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8" name="Shape 88"/>
          <p:cNvSpPr txBox="1">
            <a:spLocks noGrp="1"/>
          </p:cNvSpPr>
          <p:nvPr>
            <p:ph type="body" idx="4294967295"/>
          </p:nvPr>
        </p:nvSpPr>
        <p:spPr>
          <a:xfrm>
            <a:off x="3389450"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Extracting the miRNA</a:t>
            </a:r>
            <a:endParaRPr lang="en" dirty="0">
              <a:solidFill>
                <a:schemeClr val="lt1"/>
              </a:solidFill>
            </a:endParaRPr>
          </a:p>
        </p:txBody>
      </p:sp>
      <p:sp>
        <p:nvSpPr>
          <p:cNvPr id="89" name="Shape 89"/>
          <p:cNvSpPr txBox="1">
            <a:spLocks noGrp="1"/>
          </p:cNvSpPr>
          <p:nvPr>
            <p:ph type="body" idx="4294967295"/>
          </p:nvPr>
        </p:nvSpPr>
        <p:spPr>
          <a:xfrm>
            <a:off x="3396775"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 sz="1600" dirty="0" smtClean="0"/>
              <a:t>Buffer lyses tissue</a:t>
            </a:r>
          </a:p>
          <a:p>
            <a:pPr lvl="0" rtl="0">
              <a:spcBef>
                <a:spcPts val="0"/>
              </a:spcBef>
              <a:spcAft>
                <a:spcPts val="1600"/>
              </a:spcAft>
              <a:buNone/>
            </a:pPr>
            <a:r>
              <a:rPr lang="en" sz="1600" dirty="0" smtClean="0"/>
              <a:t>DNA removed by centrifugation</a:t>
            </a:r>
          </a:p>
          <a:p>
            <a:pPr lvl="0" rtl="0">
              <a:spcBef>
                <a:spcPts val="0"/>
              </a:spcBef>
              <a:spcAft>
                <a:spcPts val="1600"/>
              </a:spcAft>
              <a:buNone/>
            </a:pPr>
            <a:r>
              <a:rPr lang="en" sz="1600" dirty="0" smtClean="0"/>
              <a:t>RNA binding membrane</a:t>
            </a:r>
            <a:endParaRPr lang="en" sz="1600" dirty="0"/>
          </a:p>
        </p:txBody>
      </p:sp>
      <p:grpSp>
        <p:nvGrpSpPr>
          <p:cNvPr id="90" name="Shape 90"/>
          <p:cNvGrpSpPr/>
          <p:nvPr/>
        </p:nvGrpSpPr>
        <p:grpSpPr>
          <a:xfrm>
            <a:off x="6212550" y="1304875"/>
            <a:ext cx="2632500" cy="3416400"/>
            <a:chOff x="6212550" y="1304875"/>
            <a:chExt cx="2632500" cy="3416400"/>
          </a:xfrm>
          <a:solidFill>
            <a:schemeClr val="tx1">
              <a:lumMod val="65000"/>
            </a:schemeClr>
          </a:solidFill>
        </p:grpSpPr>
        <p:sp>
          <p:nvSpPr>
            <p:cNvPr id="91" name="Shape 91"/>
            <p:cNvSpPr/>
            <p:nvPr/>
          </p:nvSpPr>
          <p:spPr>
            <a:xfrm>
              <a:off x="621540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txBox="1"/>
            <p:nvPr/>
          </p:nvSpPr>
          <p:spPr>
            <a:xfrm>
              <a:off x="6212550" y="1304875"/>
              <a:ext cx="2632500" cy="464100"/>
            </a:xfrm>
            <a:prstGeom prst="rect">
              <a:avLst/>
            </a:prstGeom>
            <a:grpFill/>
            <a:ln>
              <a:noFill/>
            </a:ln>
          </p:spPr>
          <p:txBody>
            <a:bodyPr lIns="91425" tIns="91425" rIns="91425" bIns="91425" anchor="ctr" anchorCtr="0">
              <a:noAutofit/>
            </a:bodyPr>
            <a:lstStyle/>
            <a:p>
              <a:pPr lvl="0" rtl="0">
                <a:spcBef>
                  <a:spcPts val="0"/>
                </a:spcBef>
                <a:buNone/>
              </a:pPr>
              <a:endParaRPr/>
            </a:p>
          </p:txBody>
        </p:sp>
      </p:grpSp>
      <p:sp>
        <p:nvSpPr>
          <p:cNvPr id="93" name="Shape 93"/>
          <p:cNvSpPr txBox="1">
            <a:spLocks noGrp="1"/>
          </p:cNvSpPr>
          <p:nvPr>
            <p:ph type="body" idx="4294967295"/>
          </p:nvPr>
        </p:nvSpPr>
        <p:spPr>
          <a:xfrm>
            <a:off x="6272475"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Analyzing Expression </a:t>
            </a:r>
            <a:endParaRPr lang="en" dirty="0">
              <a:solidFill>
                <a:schemeClr val="lt1"/>
              </a:solidFill>
            </a:endParaRPr>
          </a:p>
        </p:txBody>
      </p:sp>
      <p:sp>
        <p:nvSpPr>
          <p:cNvPr id="94" name="Shape 94"/>
          <p:cNvSpPr txBox="1">
            <a:spLocks noGrp="1"/>
          </p:cNvSpPr>
          <p:nvPr>
            <p:ph type="body" idx="4294967295"/>
          </p:nvPr>
        </p:nvSpPr>
        <p:spPr>
          <a:xfrm>
            <a:off x="6286400"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US" sz="1600" dirty="0" err="1" smtClean="0"/>
              <a:t>TaqMan</a:t>
            </a:r>
            <a:r>
              <a:rPr lang="en-US" sz="1600" dirty="0" smtClean="0"/>
              <a:t> Low-Density Microarray</a:t>
            </a:r>
          </a:p>
          <a:p>
            <a:pPr lvl="0" rtl="0">
              <a:spcBef>
                <a:spcPts val="0"/>
              </a:spcBef>
              <a:spcAft>
                <a:spcPts val="1600"/>
              </a:spcAft>
              <a:buNone/>
            </a:pPr>
            <a:r>
              <a:rPr lang="en-US" sz="1600" dirty="0" err="1" smtClean="0"/>
              <a:t>Rt</a:t>
            </a:r>
            <a:r>
              <a:rPr lang="en-US" sz="1600" dirty="0" smtClean="0"/>
              <a:t>-PCR</a:t>
            </a:r>
            <a:endParaRPr sz="1600" dirty="0"/>
          </a:p>
        </p:txBody>
      </p:sp>
      <p:sp>
        <p:nvSpPr>
          <p:cNvPr id="100" name="Shape 100"/>
          <p:cNvSpPr/>
          <p:nvPr/>
        </p:nvSpPr>
        <p:spPr>
          <a:xfrm>
            <a:off x="6564875" y="3615050"/>
            <a:ext cx="1535700" cy="921600"/>
          </a:xfrm>
          <a:prstGeom prst="homePlate">
            <a:avLst>
              <a:gd name="adj" fmla="val 50000"/>
            </a:avLst>
          </a:prstGeom>
          <a:solidFill>
            <a:schemeClr val="tx1">
              <a:lumMod val="65000"/>
            </a:schemeClr>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body" idx="4294967295"/>
          </p:nvPr>
        </p:nvSpPr>
        <p:spPr>
          <a:xfrm>
            <a:off x="8252975" y="3538850"/>
            <a:ext cx="585000" cy="9216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6000"/>
              <a:t>?</a:t>
            </a:r>
          </a:p>
        </p:txBody>
      </p:sp>
      <p:grpSp>
        <p:nvGrpSpPr>
          <p:cNvPr id="3" name="Group 2"/>
          <p:cNvGrpSpPr/>
          <p:nvPr/>
        </p:nvGrpSpPr>
        <p:grpSpPr>
          <a:xfrm>
            <a:off x="1050301" y="3824718"/>
            <a:ext cx="1340616" cy="502263"/>
            <a:chOff x="720762" y="3999650"/>
            <a:chExt cx="1340616" cy="502263"/>
          </a:xfrm>
          <a:solidFill>
            <a:schemeClr val="tx1">
              <a:lumMod val="65000"/>
            </a:schemeClr>
          </a:solidFill>
        </p:grpSpPr>
        <p:sp>
          <p:nvSpPr>
            <p:cNvPr id="2" name="Can 1"/>
            <p:cNvSpPr/>
            <p:nvPr/>
          </p:nvSpPr>
          <p:spPr>
            <a:xfrm>
              <a:off x="720762" y="3999650"/>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a:off x="1035765" y="4139363"/>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593631" y="3702275"/>
            <a:ext cx="2048187" cy="753324"/>
            <a:chOff x="3593631" y="3702275"/>
            <a:chExt cx="2048187" cy="753324"/>
          </a:xfrm>
          <a:solidFill>
            <a:schemeClr val="bg2">
              <a:lumMod val="20000"/>
              <a:lumOff val="80000"/>
            </a:schemeClr>
          </a:solidFill>
        </p:grpSpPr>
        <p:sp>
          <p:nvSpPr>
            <p:cNvPr id="5" name="Flowchart: Manual Operation 4"/>
            <p:cNvSpPr/>
            <p:nvPr/>
          </p:nvSpPr>
          <p:spPr>
            <a:xfrm>
              <a:off x="3593631" y="3708449"/>
              <a:ext cx="480548" cy="747150"/>
            </a:xfrm>
            <a:prstGeom prst="flowChartManualOperation">
              <a:avLst/>
            </a:prstGeom>
            <a:solidFill>
              <a:schemeClr val="accent5">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Manual Operation 30"/>
            <p:cNvSpPr/>
            <p:nvPr/>
          </p:nvSpPr>
          <p:spPr>
            <a:xfrm>
              <a:off x="4382541" y="3708449"/>
              <a:ext cx="480548" cy="747150"/>
            </a:xfrm>
            <a:prstGeom prst="flowChartManualOperation">
              <a:avLst/>
            </a:prstGeom>
            <a:solidFill>
              <a:schemeClr val="accent5">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Manual Operation 31"/>
            <p:cNvSpPr/>
            <p:nvPr/>
          </p:nvSpPr>
          <p:spPr>
            <a:xfrm>
              <a:off x="5161270" y="3702275"/>
              <a:ext cx="480548" cy="747150"/>
            </a:xfrm>
            <a:prstGeom prst="flowChartManualOperation">
              <a:avLst/>
            </a:prstGeom>
            <a:solidFill>
              <a:schemeClr val="accent5">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a:stCxn id="5" idx="3"/>
            <a:endCxn id="31" idx="1"/>
          </p:cNvCxnSpPr>
          <p:nvPr/>
        </p:nvCxnSpPr>
        <p:spPr>
          <a:xfrm>
            <a:off x="4026124" y="4082024"/>
            <a:ext cx="40447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2" idx="1"/>
          </p:cNvCxnSpPr>
          <p:nvPr/>
        </p:nvCxnSpPr>
        <p:spPr>
          <a:xfrm flipV="1">
            <a:off x="4815034" y="4075850"/>
            <a:ext cx="394291" cy="617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Flowchart: Manual Operation 38"/>
          <p:cNvSpPr/>
          <p:nvPr/>
        </p:nvSpPr>
        <p:spPr>
          <a:xfrm>
            <a:off x="6852177" y="3713300"/>
            <a:ext cx="480548" cy="747150"/>
          </a:xfrm>
          <a:prstGeom prst="flowChartManualOperation">
            <a:avLst/>
          </a:prstGeom>
          <a:solidFill>
            <a:schemeClr val="tx1">
              <a:lumMod val="6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 descr="SPin_RNA_Tissu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0266" y="731375"/>
            <a:ext cx="1324917" cy="355208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939908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My experiment</a:t>
            </a:r>
            <a:endParaRPr lang="en" dirty="0"/>
          </a:p>
        </p:txBody>
      </p:sp>
      <p:grpSp>
        <p:nvGrpSpPr>
          <p:cNvPr id="80" name="Shape 80"/>
          <p:cNvGrpSpPr/>
          <p:nvPr/>
        </p:nvGrpSpPr>
        <p:grpSpPr>
          <a:xfrm>
            <a:off x="431925" y="1304875"/>
            <a:ext cx="2628925" cy="3416400"/>
            <a:chOff x="431925" y="1304875"/>
            <a:chExt cx="2628925" cy="3416400"/>
          </a:xfrm>
          <a:solidFill>
            <a:schemeClr val="tx1">
              <a:lumMod val="65000"/>
            </a:schemeClr>
          </a:solidFill>
        </p:grpSpPr>
        <p:sp>
          <p:nvSpPr>
            <p:cNvPr id="81" name="Shape 81"/>
            <p:cNvSpPr txBox="1"/>
            <p:nvPr/>
          </p:nvSpPr>
          <p:spPr>
            <a:xfrm>
              <a:off x="431925" y="1304875"/>
              <a:ext cx="2628900" cy="464100"/>
            </a:xfrm>
            <a:prstGeom prst="rect">
              <a:avLst/>
            </a:prstGeom>
            <a:grpFill/>
            <a:ln>
              <a:noFill/>
            </a:ln>
          </p:spPr>
          <p:txBody>
            <a:bodyPr lIns="91425" tIns="91425" rIns="91425" bIns="91425" anchor="ctr" anchorCtr="0">
              <a:noAutofit/>
            </a:bodyPr>
            <a:lstStyle/>
            <a:p>
              <a:pPr lvl="0" rtl="0">
                <a:spcBef>
                  <a:spcPts val="0"/>
                </a:spcBef>
                <a:buNone/>
              </a:pPr>
              <a:endParaRPr/>
            </a:p>
          </p:txBody>
        </p:sp>
        <p:sp>
          <p:nvSpPr>
            <p:cNvPr id="82" name="Shape 82"/>
            <p:cNvSpPr/>
            <p:nvPr/>
          </p:nvSpPr>
          <p:spPr>
            <a:xfrm>
              <a:off x="43195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Shape 83"/>
          <p:cNvSpPr txBox="1">
            <a:spLocks noGrp="1"/>
          </p:cNvSpPr>
          <p:nvPr>
            <p:ph type="body" idx="4294967295"/>
          </p:nvPr>
        </p:nvSpPr>
        <p:spPr>
          <a:xfrm>
            <a:off x="506425"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Cell Preparation</a:t>
            </a:r>
            <a:endParaRPr lang="en" dirty="0">
              <a:solidFill>
                <a:schemeClr val="lt1"/>
              </a:solidFill>
            </a:endParaRPr>
          </a:p>
        </p:txBody>
      </p:sp>
      <p:sp>
        <p:nvSpPr>
          <p:cNvPr id="84" name="Shape 84"/>
          <p:cNvSpPr txBox="1">
            <a:spLocks noGrp="1"/>
          </p:cNvSpPr>
          <p:nvPr>
            <p:ph type="body" idx="4294967295"/>
          </p:nvPr>
        </p:nvSpPr>
        <p:spPr>
          <a:xfrm>
            <a:off x="508325"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1600" dirty="0" smtClean="0"/>
              <a:t>Murine frontotemporal cells</a:t>
            </a:r>
          </a:p>
          <a:p>
            <a:pPr lvl="0" rtl="0">
              <a:spcBef>
                <a:spcPts val="0"/>
              </a:spcBef>
              <a:spcAft>
                <a:spcPts val="1600"/>
              </a:spcAft>
              <a:buNone/>
            </a:pPr>
            <a:r>
              <a:rPr lang="en" sz="1600" dirty="0" smtClean="0"/>
              <a:t>½ unaltered FOXP2          </a:t>
            </a:r>
            <a:r>
              <a:rPr lang="en" sz="1600" dirty="0" smtClean="0"/>
              <a:t>½ point mutation affected FOXP2</a:t>
            </a:r>
            <a:endParaRPr lang="en" sz="1600" dirty="0"/>
          </a:p>
        </p:txBody>
      </p:sp>
      <p:grpSp>
        <p:nvGrpSpPr>
          <p:cNvPr id="85" name="Shape 85"/>
          <p:cNvGrpSpPr/>
          <p:nvPr/>
        </p:nvGrpSpPr>
        <p:grpSpPr>
          <a:xfrm>
            <a:off x="3320450" y="1304875"/>
            <a:ext cx="2632500" cy="3416400"/>
            <a:chOff x="3320450" y="1304875"/>
            <a:chExt cx="2632500" cy="3416400"/>
          </a:xfrm>
          <a:solidFill>
            <a:schemeClr val="tx1">
              <a:lumMod val="65000"/>
            </a:schemeClr>
          </a:solidFill>
        </p:grpSpPr>
        <p:sp>
          <p:nvSpPr>
            <p:cNvPr id="86" name="Shape 86"/>
            <p:cNvSpPr txBox="1"/>
            <p:nvPr/>
          </p:nvSpPr>
          <p:spPr>
            <a:xfrm>
              <a:off x="3324050" y="1304875"/>
              <a:ext cx="2628900" cy="464100"/>
            </a:xfrm>
            <a:prstGeom prst="rect">
              <a:avLst/>
            </a:prstGeom>
            <a:grp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32045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8" name="Shape 88"/>
          <p:cNvSpPr txBox="1">
            <a:spLocks noGrp="1"/>
          </p:cNvSpPr>
          <p:nvPr>
            <p:ph type="body" idx="4294967295"/>
          </p:nvPr>
        </p:nvSpPr>
        <p:spPr>
          <a:xfrm>
            <a:off x="3389450"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Extracting the miRNA</a:t>
            </a:r>
            <a:endParaRPr lang="en" dirty="0">
              <a:solidFill>
                <a:schemeClr val="lt1"/>
              </a:solidFill>
            </a:endParaRPr>
          </a:p>
        </p:txBody>
      </p:sp>
      <p:sp>
        <p:nvSpPr>
          <p:cNvPr id="89" name="Shape 89"/>
          <p:cNvSpPr txBox="1">
            <a:spLocks noGrp="1"/>
          </p:cNvSpPr>
          <p:nvPr>
            <p:ph type="body" idx="4294967295"/>
          </p:nvPr>
        </p:nvSpPr>
        <p:spPr>
          <a:xfrm>
            <a:off x="3396775"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1600" dirty="0" smtClean="0"/>
              <a:t>Buffer lyses tissue</a:t>
            </a:r>
          </a:p>
          <a:p>
            <a:pPr lvl="0" rtl="0">
              <a:spcBef>
                <a:spcPts val="0"/>
              </a:spcBef>
              <a:spcAft>
                <a:spcPts val="1600"/>
              </a:spcAft>
              <a:buNone/>
            </a:pPr>
            <a:r>
              <a:rPr lang="en" sz="1600" dirty="0" smtClean="0"/>
              <a:t>DNA removed by centrifugation</a:t>
            </a:r>
          </a:p>
          <a:p>
            <a:pPr lvl="0" rtl="0">
              <a:spcBef>
                <a:spcPts val="0"/>
              </a:spcBef>
              <a:spcAft>
                <a:spcPts val="1600"/>
              </a:spcAft>
              <a:buNone/>
            </a:pPr>
            <a:r>
              <a:rPr lang="en" sz="1600" dirty="0" smtClean="0"/>
              <a:t>RNA binding membrane</a:t>
            </a:r>
            <a:endParaRPr lang="en" sz="1600" dirty="0"/>
          </a:p>
        </p:txBody>
      </p:sp>
      <p:grpSp>
        <p:nvGrpSpPr>
          <p:cNvPr id="90" name="Shape 90"/>
          <p:cNvGrpSpPr/>
          <p:nvPr/>
        </p:nvGrpSpPr>
        <p:grpSpPr>
          <a:xfrm>
            <a:off x="6212550" y="1304875"/>
            <a:ext cx="2632500" cy="3416400"/>
            <a:chOff x="6212550" y="1304875"/>
            <a:chExt cx="2632500" cy="3416400"/>
          </a:xfrm>
        </p:grpSpPr>
        <p:sp>
          <p:nvSpPr>
            <p:cNvPr id="91" name="Shape 91"/>
            <p:cNvSpPr/>
            <p:nvPr/>
          </p:nvSpPr>
          <p:spPr>
            <a:xfrm>
              <a:off x="621540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txBox="1"/>
            <p:nvPr/>
          </p:nvSpPr>
          <p:spPr>
            <a:xfrm>
              <a:off x="6212550" y="1304875"/>
              <a:ext cx="26325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grpSp>
      <p:sp>
        <p:nvSpPr>
          <p:cNvPr id="93" name="Shape 93"/>
          <p:cNvSpPr txBox="1">
            <a:spLocks noGrp="1"/>
          </p:cNvSpPr>
          <p:nvPr>
            <p:ph type="body" idx="4294967295"/>
          </p:nvPr>
        </p:nvSpPr>
        <p:spPr>
          <a:xfrm>
            <a:off x="6272475"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Analyzing Expression </a:t>
            </a:r>
            <a:endParaRPr lang="en" dirty="0">
              <a:solidFill>
                <a:schemeClr val="lt1"/>
              </a:solidFill>
            </a:endParaRPr>
          </a:p>
        </p:txBody>
      </p:sp>
      <p:sp>
        <p:nvSpPr>
          <p:cNvPr id="94" name="Shape 94"/>
          <p:cNvSpPr txBox="1">
            <a:spLocks noGrp="1"/>
          </p:cNvSpPr>
          <p:nvPr>
            <p:ph type="body" idx="4294967295"/>
          </p:nvPr>
        </p:nvSpPr>
        <p:spPr>
          <a:xfrm>
            <a:off x="6286400"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US" sz="1600" dirty="0" err="1" smtClean="0"/>
              <a:t>TaqMan</a:t>
            </a:r>
            <a:r>
              <a:rPr lang="en-US" sz="1600" dirty="0" smtClean="0"/>
              <a:t> Low-Density Microarray</a:t>
            </a:r>
          </a:p>
          <a:p>
            <a:pPr lvl="0" rtl="0">
              <a:spcBef>
                <a:spcPts val="0"/>
              </a:spcBef>
              <a:spcAft>
                <a:spcPts val="1600"/>
              </a:spcAft>
              <a:buNone/>
            </a:pPr>
            <a:r>
              <a:rPr lang="en-US" sz="1600" dirty="0" err="1" smtClean="0"/>
              <a:t>Rt</a:t>
            </a:r>
            <a:r>
              <a:rPr lang="en-US" sz="1600" dirty="0" smtClean="0"/>
              <a:t>-PCR</a:t>
            </a:r>
            <a:endParaRPr sz="1600" dirty="0"/>
          </a:p>
        </p:txBody>
      </p:sp>
      <p:sp>
        <p:nvSpPr>
          <p:cNvPr id="100" name="Shape 100"/>
          <p:cNvSpPr/>
          <p:nvPr/>
        </p:nvSpPr>
        <p:spPr>
          <a:xfrm>
            <a:off x="6564875" y="3615050"/>
            <a:ext cx="1535700" cy="921600"/>
          </a:xfrm>
          <a:prstGeom prst="homePlate">
            <a:avLst>
              <a:gd name="adj"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body" idx="4294967295"/>
          </p:nvPr>
        </p:nvSpPr>
        <p:spPr>
          <a:xfrm>
            <a:off x="8252975" y="3538850"/>
            <a:ext cx="585000" cy="921600"/>
          </a:xfrm>
          <a:prstGeom prst="rect">
            <a:avLst/>
          </a:prstGeom>
        </p:spPr>
        <p:txBody>
          <a:bodyPr lIns="91425" tIns="91425" rIns="91425" bIns="91425" anchor="t" anchorCtr="0">
            <a:noAutofit/>
          </a:bodyPr>
          <a:lstStyle/>
          <a:p>
            <a:pPr lvl="0" rtl="0">
              <a:spcBef>
                <a:spcPts val="0"/>
              </a:spcBef>
              <a:spcAft>
                <a:spcPts val="1600"/>
              </a:spcAft>
              <a:buNone/>
            </a:pPr>
            <a:r>
              <a:rPr lang="en" sz="6000"/>
              <a:t>?</a:t>
            </a:r>
          </a:p>
        </p:txBody>
      </p:sp>
      <p:grpSp>
        <p:nvGrpSpPr>
          <p:cNvPr id="3" name="Group 2"/>
          <p:cNvGrpSpPr/>
          <p:nvPr/>
        </p:nvGrpSpPr>
        <p:grpSpPr>
          <a:xfrm>
            <a:off x="1050301" y="3824718"/>
            <a:ext cx="1340616" cy="502263"/>
            <a:chOff x="720762" y="3999650"/>
            <a:chExt cx="1340616" cy="502263"/>
          </a:xfrm>
          <a:solidFill>
            <a:schemeClr val="tx1">
              <a:lumMod val="65000"/>
            </a:schemeClr>
          </a:solidFill>
        </p:grpSpPr>
        <p:sp>
          <p:nvSpPr>
            <p:cNvPr id="2" name="Can 1"/>
            <p:cNvSpPr/>
            <p:nvPr/>
          </p:nvSpPr>
          <p:spPr>
            <a:xfrm>
              <a:off x="720762" y="3999650"/>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a:off x="1035765" y="4139363"/>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593631" y="3702275"/>
            <a:ext cx="2048187" cy="753324"/>
            <a:chOff x="3593631" y="3702275"/>
            <a:chExt cx="2048187" cy="753324"/>
          </a:xfrm>
          <a:solidFill>
            <a:schemeClr val="tx1">
              <a:lumMod val="65000"/>
            </a:schemeClr>
          </a:solidFill>
        </p:grpSpPr>
        <p:sp>
          <p:nvSpPr>
            <p:cNvPr id="5" name="Flowchart: Manual Operation 4"/>
            <p:cNvSpPr/>
            <p:nvPr/>
          </p:nvSpPr>
          <p:spPr>
            <a:xfrm>
              <a:off x="3593631" y="3708449"/>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Manual Operation 30"/>
            <p:cNvSpPr/>
            <p:nvPr/>
          </p:nvSpPr>
          <p:spPr>
            <a:xfrm>
              <a:off x="4382541" y="3708449"/>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Manual Operation 31"/>
            <p:cNvSpPr/>
            <p:nvPr/>
          </p:nvSpPr>
          <p:spPr>
            <a:xfrm>
              <a:off x="5161270" y="3702275"/>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a:stCxn id="5" idx="3"/>
            <a:endCxn id="31" idx="1"/>
          </p:cNvCxnSpPr>
          <p:nvPr/>
        </p:nvCxnSpPr>
        <p:spPr>
          <a:xfrm>
            <a:off x="4026124" y="4082024"/>
            <a:ext cx="40447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2" idx="1"/>
          </p:cNvCxnSpPr>
          <p:nvPr/>
        </p:nvCxnSpPr>
        <p:spPr>
          <a:xfrm flipV="1">
            <a:off x="4815034" y="4075850"/>
            <a:ext cx="394291" cy="617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Flowchart: Manual Operation 38"/>
          <p:cNvSpPr/>
          <p:nvPr/>
        </p:nvSpPr>
        <p:spPr>
          <a:xfrm>
            <a:off x="6852177" y="3713300"/>
            <a:ext cx="480548" cy="747150"/>
          </a:xfrm>
          <a:prstGeom prst="flowChartManualOperation">
            <a:avLst/>
          </a:prstGeom>
          <a:solidFill>
            <a:schemeClr val="accent5">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131" y="1157438"/>
            <a:ext cx="2857500" cy="1400175"/>
          </a:xfrm>
          <a:prstGeom prst="rect">
            <a:avLst/>
          </a:prstGeom>
          <a:ln>
            <a:solidFill>
              <a:schemeClr val="accent1"/>
            </a:solidFill>
          </a:ln>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5436" y="2904834"/>
            <a:ext cx="3976935" cy="1594881"/>
          </a:xfrm>
          <a:prstGeom prst="rect">
            <a:avLst/>
          </a:prstGeom>
          <a:ln>
            <a:solidFill>
              <a:schemeClr val="accent1"/>
            </a:solidFill>
          </a:ln>
        </p:spPr>
      </p:pic>
    </p:spTree>
    <p:extLst>
      <p:ext uri="{BB962C8B-B14F-4D97-AF65-F5344CB8AC3E}">
        <p14:creationId xmlns:p14="http://schemas.microsoft.com/office/powerpoint/2010/main" val="388452920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6" presetClass="emph" presetSubtype="0" fill="hold" nodeType="withEffect">
                                  <p:stCondLst>
                                    <p:cond delay="0"/>
                                  </p:stCondLst>
                                  <p:childTnLst>
                                    <p:animScale>
                                      <p:cBhvr>
                                        <p:cTn id="8" dur="2000" fill="hold"/>
                                        <p:tgtEl>
                                          <p:spTgt spid="4"/>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265500" y="1733850"/>
            <a:ext cx="4045199" cy="1675800"/>
          </a:xfrm>
          <a:prstGeom prst="rect">
            <a:avLst/>
          </a:prstGeom>
        </p:spPr>
        <p:txBody>
          <a:bodyPr lIns="91425" tIns="91425" rIns="91425" bIns="91425" anchor="ctr" anchorCtr="0">
            <a:noAutofit/>
          </a:bodyPr>
          <a:lstStyle/>
          <a:p>
            <a:pPr lvl="0">
              <a:spcBef>
                <a:spcPts val="0"/>
              </a:spcBef>
              <a:buNone/>
            </a:pPr>
            <a:r>
              <a:rPr lang="en" dirty="0" smtClean="0"/>
              <a:t>Possible Results</a:t>
            </a:r>
            <a:endParaRPr lang="en"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1707" y="989703"/>
            <a:ext cx="4316262" cy="2761138"/>
          </a:xfrm>
          <a:prstGeom prst="rect">
            <a:avLst/>
          </a:prstGeom>
        </p:spPr>
      </p:pic>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Thank you.</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dirty="0"/>
              <a:t>I</a:t>
            </a:r>
            <a:r>
              <a:rPr lang="en" dirty="0" smtClean="0"/>
              <a:t>ssue </a:t>
            </a:r>
            <a:r>
              <a:rPr lang="en" dirty="0"/>
              <a:t>at hand</a:t>
            </a:r>
          </a:p>
        </p:txBody>
      </p:sp>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lang="en" dirty="0"/>
          </a:p>
        </p:txBody>
      </p:sp>
      <p:graphicFrame>
        <p:nvGraphicFramePr>
          <p:cNvPr id="5" name="Chart 4"/>
          <p:cNvGraphicFramePr/>
          <p:nvPr>
            <p:extLst>
              <p:ext uri="{D42A27DB-BD31-4B8C-83A1-F6EECF244321}">
                <p14:modId xmlns:p14="http://schemas.microsoft.com/office/powerpoint/2010/main" val="4194951033"/>
              </p:ext>
            </p:extLst>
          </p:nvPr>
        </p:nvGraphicFramePr>
        <p:xfrm>
          <a:off x="3588717" y="1152475"/>
          <a:ext cx="5391827" cy="3278301"/>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6"/>
          <p:cNvSpPr/>
          <p:nvPr/>
        </p:nvSpPr>
        <p:spPr>
          <a:xfrm>
            <a:off x="952404" y="1319987"/>
            <a:ext cx="1764631"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Dementia</a:t>
            </a:r>
            <a:endParaRPr lang="en-US" sz="1800" dirty="0">
              <a:solidFill>
                <a:schemeClr val="tx1"/>
              </a:solidFill>
            </a:endParaRPr>
          </a:p>
        </p:txBody>
      </p:sp>
      <p:sp>
        <p:nvSpPr>
          <p:cNvPr id="10" name="Rounded Rectangle 9"/>
          <p:cNvSpPr/>
          <p:nvPr/>
        </p:nvSpPr>
        <p:spPr>
          <a:xfrm>
            <a:off x="228969" y="2375642"/>
            <a:ext cx="1027816" cy="320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Neurodegeneration</a:t>
            </a:r>
            <a:endParaRPr lang="en-US" sz="700" dirty="0">
              <a:solidFill>
                <a:schemeClr val="tx1"/>
              </a:solidFill>
            </a:endParaRPr>
          </a:p>
        </p:txBody>
      </p:sp>
      <p:sp>
        <p:nvSpPr>
          <p:cNvPr id="19" name="Rounded Rectangle 18"/>
          <p:cNvSpPr/>
          <p:nvPr/>
        </p:nvSpPr>
        <p:spPr>
          <a:xfrm>
            <a:off x="1320812" y="2375642"/>
            <a:ext cx="1027816" cy="320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Memory Loss</a:t>
            </a:r>
            <a:endParaRPr lang="en-US" sz="700" dirty="0">
              <a:solidFill>
                <a:schemeClr val="tx1"/>
              </a:solidFill>
            </a:endParaRPr>
          </a:p>
        </p:txBody>
      </p:sp>
      <p:sp>
        <p:nvSpPr>
          <p:cNvPr id="20" name="Rounded Rectangle 19"/>
          <p:cNvSpPr/>
          <p:nvPr/>
        </p:nvSpPr>
        <p:spPr>
          <a:xfrm>
            <a:off x="2412655" y="2375642"/>
            <a:ext cx="1027816" cy="320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Speech Deficiencies</a:t>
            </a:r>
            <a:endParaRPr lang="en-US" sz="700" dirty="0">
              <a:solidFill>
                <a:schemeClr val="tx1"/>
              </a:solidFill>
            </a:endParaRPr>
          </a:p>
        </p:txBody>
      </p:sp>
      <p:cxnSp>
        <p:nvCxnSpPr>
          <p:cNvPr id="13" name="Straight Arrow Connector 12"/>
          <p:cNvCxnSpPr>
            <a:stCxn id="7" idx="2"/>
            <a:endCxn id="10" idx="0"/>
          </p:cNvCxnSpPr>
          <p:nvPr/>
        </p:nvCxnSpPr>
        <p:spPr>
          <a:xfrm flipH="1">
            <a:off x="742877" y="1929587"/>
            <a:ext cx="1091843" cy="446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2"/>
            <a:endCxn id="19" idx="0"/>
          </p:cNvCxnSpPr>
          <p:nvPr/>
        </p:nvCxnSpPr>
        <p:spPr>
          <a:xfrm>
            <a:off x="1834720" y="1929587"/>
            <a:ext cx="0" cy="446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2"/>
            <a:endCxn id="20" idx="0"/>
          </p:cNvCxnSpPr>
          <p:nvPr/>
        </p:nvCxnSpPr>
        <p:spPr>
          <a:xfrm>
            <a:off x="1834720" y="1929587"/>
            <a:ext cx="1091843" cy="446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957719" y="3026234"/>
            <a:ext cx="1753999" cy="232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Alzheimer’s Disease</a:t>
            </a:r>
          </a:p>
        </p:txBody>
      </p:sp>
      <p:sp>
        <p:nvSpPr>
          <p:cNvPr id="28" name="Rounded Rectangle 27"/>
          <p:cNvSpPr/>
          <p:nvPr/>
        </p:nvSpPr>
        <p:spPr>
          <a:xfrm>
            <a:off x="957720" y="3299523"/>
            <a:ext cx="1753998" cy="232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Mild Cognitive Impairment</a:t>
            </a:r>
          </a:p>
        </p:txBody>
      </p:sp>
      <p:sp>
        <p:nvSpPr>
          <p:cNvPr id="29" name="Rounded Rectangle 28"/>
          <p:cNvSpPr/>
          <p:nvPr/>
        </p:nvSpPr>
        <p:spPr>
          <a:xfrm>
            <a:off x="957719" y="3567031"/>
            <a:ext cx="1753998" cy="232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Frontotemporal Dementia</a:t>
            </a:r>
          </a:p>
        </p:txBody>
      </p:sp>
      <p:sp>
        <p:nvSpPr>
          <p:cNvPr id="30" name="Rounded Rectangle 29"/>
          <p:cNvSpPr/>
          <p:nvPr/>
        </p:nvSpPr>
        <p:spPr>
          <a:xfrm>
            <a:off x="957719" y="3834539"/>
            <a:ext cx="1753998" cy="232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Primary Progressive Aphasia</a:t>
            </a:r>
          </a:p>
        </p:txBody>
      </p:sp>
      <p:sp>
        <p:nvSpPr>
          <p:cNvPr id="31" name="Rounded Rectangle 30"/>
          <p:cNvSpPr/>
          <p:nvPr/>
        </p:nvSpPr>
        <p:spPr>
          <a:xfrm>
            <a:off x="957719" y="4102047"/>
            <a:ext cx="1753998" cy="232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Vascular Dementia</a:t>
            </a:r>
          </a:p>
        </p:txBody>
      </p:sp>
      <p:cxnSp>
        <p:nvCxnSpPr>
          <p:cNvPr id="24" name="Straight Arrow Connector 23"/>
          <p:cNvCxnSpPr>
            <a:stCxn id="10" idx="2"/>
            <a:endCxn id="22" idx="0"/>
          </p:cNvCxnSpPr>
          <p:nvPr/>
        </p:nvCxnSpPr>
        <p:spPr>
          <a:xfrm>
            <a:off x="742877" y="2696484"/>
            <a:ext cx="1091842" cy="329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2"/>
            <a:endCxn id="22" idx="0"/>
          </p:cNvCxnSpPr>
          <p:nvPr/>
        </p:nvCxnSpPr>
        <p:spPr>
          <a:xfrm flipH="1">
            <a:off x="1834719" y="2696484"/>
            <a:ext cx="1" cy="329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0" idx="2"/>
            <a:endCxn id="22" idx="0"/>
          </p:cNvCxnSpPr>
          <p:nvPr/>
        </p:nvCxnSpPr>
        <p:spPr>
          <a:xfrm flipH="1">
            <a:off x="1834719" y="2696484"/>
            <a:ext cx="1091844" cy="329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2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8"/>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childTnLst>
                                </p:cTn>
                              </p:par>
                              <p:par>
                                <p:cTn id="44" presetID="1" presetClass="entr" presetSubtype="0" fill="hold" grpId="1" nodeType="withEffect">
                                  <p:stCondLst>
                                    <p:cond delay="0"/>
                                  </p:stCondLst>
                                  <p:childTnLst>
                                    <p:set>
                                      <p:cBhvr>
                                        <p:cTn id="45" dur="1" fill="hold">
                                          <p:stCondLst>
                                            <p:cond delay="0"/>
                                          </p:stCondLst>
                                        </p:cTn>
                                        <p:tgtEl>
                                          <p:spTgt spid="3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7" presetClass="emph" presetSubtype="2" fill="hold" grpId="0" nodeType="clickEffect">
                                  <p:stCondLst>
                                    <p:cond delay="0"/>
                                  </p:stCondLst>
                                  <p:childTnLst>
                                    <p:animClr clrSpc="rgb" dir="cw">
                                      <p:cBhvr>
                                        <p:cTn id="51" dur="2000" fill="hold"/>
                                        <p:tgtEl>
                                          <p:spTgt spid="22"/>
                                        </p:tgtEl>
                                        <p:attrNameLst>
                                          <p:attrName>stroke.color</p:attrName>
                                        </p:attrNameLst>
                                      </p:cBhvr>
                                      <p:to>
                                        <a:schemeClr val="hlink"/>
                                      </p:to>
                                    </p:animClr>
                                    <p:set>
                                      <p:cBhvr>
                                        <p:cTn id="52" dur="2000" fill="hold"/>
                                        <p:tgtEl>
                                          <p:spTgt spid="22"/>
                                        </p:tgtEl>
                                        <p:attrNameLst>
                                          <p:attrName>stroke.on</p:attrName>
                                        </p:attrNameLst>
                                      </p:cBhvr>
                                      <p:to>
                                        <p:strVal val="true"/>
                                      </p:to>
                                    </p:set>
                                  </p:childTnLst>
                                </p:cTn>
                              </p:par>
                              <p:par>
                                <p:cTn id="53" presetID="7" presetClass="emph" presetSubtype="2" fill="hold" grpId="0" nodeType="withEffect">
                                  <p:stCondLst>
                                    <p:cond delay="0"/>
                                  </p:stCondLst>
                                  <p:childTnLst>
                                    <p:animClr clrSpc="rgb" dir="cw">
                                      <p:cBhvr>
                                        <p:cTn id="54" dur="2000" fill="hold"/>
                                        <p:tgtEl>
                                          <p:spTgt spid="30"/>
                                        </p:tgtEl>
                                        <p:attrNameLst>
                                          <p:attrName>stroke.color</p:attrName>
                                        </p:attrNameLst>
                                      </p:cBhvr>
                                      <p:to>
                                        <a:schemeClr val="hlink"/>
                                      </p:to>
                                    </p:animClr>
                                    <p:set>
                                      <p:cBhvr>
                                        <p:cTn id="55" dur="2000" fill="hold"/>
                                        <p:tgtEl>
                                          <p:spTgt spid="30"/>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1">
        <p:bldAsOne/>
      </p:bldGraphic>
      <p:bldP spid="7" grpId="0" animBg="1"/>
      <p:bldP spid="10" grpId="0" animBg="1"/>
      <p:bldP spid="19" grpId="0" animBg="1"/>
      <p:bldP spid="20" grpId="0" animBg="1"/>
      <p:bldP spid="22" grpId="0" animBg="1"/>
      <p:bldP spid="22" grpId="1" animBg="1"/>
      <p:bldP spid="28" grpId="0" animBg="1"/>
      <p:bldP spid="29" grpId="0" animBg="1"/>
      <p:bldP spid="30" grpId="0" animBg="1"/>
      <p:bldP spid="30" grpId="1"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miRNAs and dementia</a:t>
            </a:r>
            <a:endParaRPr lang="en" dirty="0"/>
          </a:p>
        </p:txBody>
      </p:sp>
      <p:sp>
        <p:nvSpPr>
          <p:cNvPr id="3" name="Arc 2"/>
          <p:cNvSpPr/>
          <p:nvPr/>
        </p:nvSpPr>
        <p:spPr>
          <a:xfrm rot="5400000">
            <a:off x="209184" y="2005731"/>
            <a:ext cx="2751221" cy="3240506"/>
          </a:xfrm>
          <a:prstGeom prst="arc">
            <a:avLst>
              <a:gd name="adj1" fmla="val 16606238"/>
              <a:gd name="adj2" fmla="val 0"/>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a:off x="493632" y="1017725"/>
            <a:ext cx="2751221" cy="3240506"/>
          </a:xfrm>
          <a:prstGeom prst="arc">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090695"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495456">
            <a:off x="906212"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773344" y="3313021"/>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2264130" y="3270167"/>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2" idx="2"/>
          </p:cNvCxnSpPr>
          <p:nvPr/>
        </p:nvCxnSpPr>
        <p:spPr>
          <a:xfrm flipH="1">
            <a:off x="953060" y="2525569"/>
            <a:ext cx="530666" cy="64857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4"/>
          </p:cNvCxnSpPr>
          <p:nvPr/>
        </p:nvCxnSpPr>
        <p:spPr>
          <a:xfrm>
            <a:off x="1892800" y="2557653"/>
            <a:ext cx="371330" cy="5728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055686"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3911620" y="3496526"/>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5317595"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717448" y="2278449"/>
            <a:ext cx="1280442" cy="97002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40399" y="3593238"/>
            <a:ext cx="2231317" cy="923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5729909" y="2169752"/>
            <a:ext cx="1309116" cy="1100415"/>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4622012" y="3270167"/>
            <a:ext cx="2402732" cy="366467"/>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5830646" y="2278449"/>
            <a:ext cx="1021976" cy="712177"/>
          </a:xfrm>
          <a:custGeom>
            <a:avLst/>
            <a:gdLst>
              <a:gd name="connsiteX0" fmla="*/ 182880 w 763793"/>
              <a:gd name="connsiteY0" fmla="*/ 140100 h 509384"/>
              <a:gd name="connsiteX1" fmla="*/ 182880 w 763793"/>
              <a:gd name="connsiteY1" fmla="*/ 140100 h 509384"/>
              <a:gd name="connsiteX2" fmla="*/ 279699 w 763793"/>
              <a:gd name="connsiteY2" fmla="*/ 161615 h 509384"/>
              <a:gd name="connsiteX3" fmla="*/ 355003 w 763793"/>
              <a:gd name="connsiteY3" fmla="*/ 129342 h 509384"/>
              <a:gd name="connsiteX4" fmla="*/ 398033 w 763793"/>
              <a:gd name="connsiteY4" fmla="*/ 107827 h 509384"/>
              <a:gd name="connsiteX5" fmla="*/ 473337 w 763793"/>
              <a:gd name="connsiteY5" fmla="*/ 54038 h 509384"/>
              <a:gd name="connsiteX6" fmla="*/ 527125 w 763793"/>
              <a:gd name="connsiteY6" fmla="*/ 250 h 509384"/>
              <a:gd name="connsiteX7" fmla="*/ 559398 w 763793"/>
              <a:gd name="connsiteY7" fmla="*/ 11008 h 509384"/>
              <a:gd name="connsiteX8" fmla="*/ 602429 w 763793"/>
              <a:gd name="connsiteY8" fmla="*/ 64796 h 509384"/>
              <a:gd name="connsiteX9" fmla="*/ 623944 w 763793"/>
              <a:gd name="connsiteY9" fmla="*/ 97069 h 509384"/>
              <a:gd name="connsiteX10" fmla="*/ 720763 w 763793"/>
              <a:gd name="connsiteY10" fmla="*/ 183130 h 509384"/>
              <a:gd name="connsiteX11" fmla="*/ 742278 w 763793"/>
              <a:gd name="connsiteY11" fmla="*/ 215403 h 509384"/>
              <a:gd name="connsiteX12" fmla="*/ 763793 w 763793"/>
              <a:gd name="connsiteY12" fmla="*/ 279949 h 509384"/>
              <a:gd name="connsiteX13" fmla="*/ 753036 w 763793"/>
              <a:gd name="connsiteY13" fmla="*/ 312222 h 509384"/>
              <a:gd name="connsiteX14" fmla="*/ 688490 w 763793"/>
              <a:gd name="connsiteY14" fmla="*/ 333737 h 509384"/>
              <a:gd name="connsiteX15" fmla="*/ 623944 w 763793"/>
              <a:gd name="connsiteY15" fmla="*/ 322980 h 509384"/>
              <a:gd name="connsiteX16" fmla="*/ 505610 w 763793"/>
              <a:gd name="connsiteY16" fmla="*/ 344495 h 509384"/>
              <a:gd name="connsiteX17" fmla="*/ 484094 w 763793"/>
              <a:gd name="connsiteY17" fmla="*/ 366010 h 509384"/>
              <a:gd name="connsiteX18" fmla="*/ 462579 w 763793"/>
              <a:gd name="connsiteY18" fmla="*/ 430556 h 509384"/>
              <a:gd name="connsiteX19" fmla="*/ 451821 w 763793"/>
              <a:gd name="connsiteY19" fmla="*/ 505860 h 509384"/>
              <a:gd name="connsiteX20" fmla="*/ 387276 w 763793"/>
              <a:gd name="connsiteY20" fmla="*/ 484344 h 509384"/>
              <a:gd name="connsiteX21" fmla="*/ 355003 w 763793"/>
              <a:gd name="connsiteY21" fmla="*/ 473587 h 509384"/>
              <a:gd name="connsiteX22" fmla="*/ 322730 w 763793"/>
              <a:gd name="connsiteY22" fmla="*/ 462829 h 509384"/>
              <a:gd name="connsiteX23" fmla="*/ 247426 w 763793"/>
              <a:gd name="connsiteY23" fmla="*/ 398283 h 509384"/>
              <a:gd name="connsiteX24" fmla="*/ 204396 w 763793"/>
              <a:gd name="connsiteY24" fmla="*/ 301464 h 509384"/>
              <a:gd name="connsiteX25" fmla="*/ 193638 w 763793"/>
              <a:gd name="connsiteY25" fmla="*/ 269191 h 509384"/>
              <a:gd name="connsiteX26" fmla="*/ 129092 w 763793"/>
              <a:gd name="connsiteY26" fmla="*/ 247676 h 509384"/>
              <a:gd name="connsiteX27" fmla="*/ 0 w 763793"/>
              <a:gd name="connsiteY27" fmla="*/ 226161 h 509384"/>
              <a:gd name="connsiteX28" fmla="*/ 10758 w 763793"/>
              <a:gd name="connsiteY28" fmla="*/ 150857 h 509384"/>
              <a:gd name="connsiteX29" fmla="*/ 43031 w 763793"/>
              <a:gd name="connsiteY29" fmla="*/ 129342 h 509384"/>
              <a:gd name="connsiteX30" fmla="*/ 75304 w 763793"/>
              <a:gd name="connsiteY30" fmla="*/ 118584 h 509384"/>
              <a:gd name="connsiteX31" fmla="*/ 182880 w 763793"/>
              <a:gd name="connsiteY31" fmla="*/ 140100 h 5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793" h="509384">
                <a:moveTo>
                  <a:pt x="182880" y="140100"/>
                </a:moveTo>
                <a:lnTo>
                  <a:pt x="182880" y="140100"/>
                </a:lnTo>
                <a:cubicBezTo>
                  <a:pt x="215153" y="147272"/>
                  <a:pt x="246723" y="159260"/>
                  <a:pt x="279699" y="161615"/>
                </a:cubicBezTo>
                <a:cubicBezTo>
                  <a:pt x="348035" y="166496"/>
                  <a:pt x="318004" y="154007"/>
                  <a:pt x="355003" y="129342"/>
                </a:cubicBezTo>
                <a:cubicBezTo>
                  <a:pt x="368346" y="120447"/>
                  <a:pt x="384984" y="117148"/>
                  <a:pt x="398033" y="107827"/>
                </a:cubicBezTo>
                <a:cubicBezTo>
                  <a:pt x="499798" y="35137"/>
                  <a:pt x="355400" y="113008"/>
                  <a:pt x="473337" y="54038"/>
                </a:cubicBezTo>
                <a:cubicBezTo>
                  <a:pt x="485888" y="35212"/>
                  <a:pt x="500230" y="4732"/>
                  <a:pt x="527125" y="250"/>
                </a:cubicBezTo>
                <a:cubicBezTo>
                  <a:pt x="538310" y="-1614"/>
                  <a:pt x="548640" y="7422"/>
                  <a:pt x="559398" y="11008"/>
                </a:cubicBezTo>
                <a:cubicBezTo>
                  <a:pt x="625619" y="110341"/>
                  <a:pt x="541114" y="-11847"/>
                  <a:pt x="602429" y="64796"/>
                </a:cubicBezTo>
                <a:cubicBezTo>
                  <a:pt x="610506" y="74892"/>
                  <a:pt x="615354" y="87406"/>
                  <a:pt x="623944" y="97069"/>
                </a:cubicBezTo>
                <a:cubicBezTo>
                  <a:pt x="677535" y="157360"/>
                  <a:pt x="671712" y="150430"/>
                  <a:pt x="720763" y="183130"/>
                </a:cubicBezTo>
                <a:cubicBezTo>
                  <a:pt x="727935" y="193888"/>
                  <a:pt x="737027" y="203588"/>
                  <a:pt x="742278" y="215403"/>
                </a:cubicBezTo>
                <a:cubicBezTo>
                  <a:pt x="751489" y="236127"/>
                  <a:pt x="763793" y="279949"/>
                  <a:pt x="763793" y="279949"/>
                </a:cubicBezTo>
                <a:cubicBezTo>
                  <a:pt x="760207" y="290707"/>
                  <a:pt x="762263" y="305631"/>
                  <a:pt x="753036" y="312222"/>
                </a:cubicBezTo>
                <a:cubicBezTo>
                  <a:pt x="734581" y="325404"/>
                  <a:pt x="688490" y="333737"/>
                  <a:pt x="688490" y="333737"/>
                </a:cubicBezTo>
                <a:cubicBezTo>
                  <a:pt x="666975" y="330151"/>
                  <a:pt x="645756" y="322980"/>
                  <a:pt x="623944" y="322980"/>
                </a:cubicBezTo>
                <a:cubicBezTo>
                  <a:pt x="563120" y="322980"/>
                  <a:pt x="550997" y="329365"/>
                  <a:pt x="505610" y="344495"/>
                </a:cubicBezTo>
                <a:cubicBezTo>
                  <a:pt x="498438" y="351667"/>
                  <a:pt x="488630" y="356938"/>
                  <a:pt x="484094" y="366010"/>
                </a:cubicBezTo>
                <a:cubicBezTo>
                  <a:pt x="473951" y="386295"/>
                  <a:pt x="462579" y="430556"/>
                  <a:pt x="462579" y="430556"/>
                </a:cubicBezTo>
                <a:cubicBezTo>
                  <a:pt x="458993" y="455657"/>
                  <a:pt x="472454" y="491122"/>
                  <a:pt x="451821" y="505860"/>
                </a:cubicBezTo>
                <a:cubicBezTo>
                  <a:pt x="433366" y="519042"/>
                  <a:pt x="408791" y="491516"/>
                  <a:pt x="387276" y="484344"/>
                </a:cubicBezTo>
                <a:lnTo>
                  <a:pt x="355003" y="473587"/>
                </a:lnTo>
                <a:lnTo>
                  <a:pt x="322730" y="462829"/>
                </a:lnTo>
                <a:cubicBezTo>
                  <a:pt x="270557" y="410656"/>
                  <a:pt x="296577" y="431050"/>
                  <a:pt x="247426" y="398283"/>
                </a:cubicBezTo>
                <a:cubicBezTo>
                  <a:pt x="213331" y="347139"/>
                  <a:pt x="230000" y="378277"/>
                  <a:pt x="204396" y="301464"/>
                </a:cubicBezTo>
                <a:cubicBezTo>
                  <a:pt x="200810" y="290706"/>
                  <a:pt x="204396" y="272777"/>
                  <a:pt x="193638" y="269191"/>
                </a:cubicBezTo>
                <a:cubicBezTo>
                  <a:pt x="172123" y="262019"/>
                  <a:pt x="151463" y="251404"/>
                  <a:pt x="129092" y="247676"/>
                </a:cubicBezTo>
                <a:lnTo>
                  <a:pt x="0" y="226161"/>
                </a:lnTo>
                <a:cubicBezTo>
                  <a:pt x="3586" y="201060"/>
                  <a:pt x="460" y="174028"/>
                  <a:pt x="10758" y="150857"/>
                </a:cubicBezTo>
                <a:cubicBezTo>
                  <a:pt x="16009" y="139042"/>
                  <a:pt x="31467" y="135124"/>
                  <a:pt x="43031" y="129342"/>
                </a:cubicBezTo>
                <a:cubicBezTo>
                  <a:pt x="53173" y="124271"/>
                  <a:pt x="64234" y="121044"/>
                  <a:pt x="75304" y="118584"/>
                </a:cubicBezTo>
                <a:cubicBezTo>
                  <a:pt x="129017" y="106648"/>
                  <a:pt x="164951" y="136514"/>
                  <a:pt x="182880" y="140100"/>
                </a:cubicBezTo>
                <a:close/>
              </a:path>
            </a:pathLst>
          </a:cu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solidFill>
              </a:rPr>
              <a:t>RISC</a:t>
            </a:r>
            <a:endParaRPr lang="en-US" dirty="0">
              <a:solidFill>
                <a:schemeClr val="accent6"/>
              </a:solidFill>
            </a:endParaRPr>
          </a:p>
        </p:txBody>
      </p:sp>
      <p:cxnSp>
        <p:nvCxnSpPr>
          <p:cNvPr id="49" name="Straight Arrow Connector 48"/>
          <p:cNvCxnSpPr/>
          <p:nvPr/>
        </p:nvCxnSpPr>
        <p:spPr>
          <a:xfrm flipV="1">
            <a:off x="4546321" y="2137016"/>
            <a:ext cx="649623" cy="3273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3" name="Arc 52"/>
          <p:cNvSpPr/>
          <p:nvPr/>
        </p:nvSpPr>
        <p:spPr>
          <a:xfrm>
            <a:off x="7100435" y="3226835"/>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flipV="1">
            <a:off x="7358618" y="3227492"/>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Arc 102"/>
          <p:cNvSpPr/>
          <p:nvPr/>
        </p:nvSpPr>
        <p:spPr>
          <a:xfrm>
            <a:off x="7358618" y="3151129"/>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616801" y="3343942"/>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V="1">
            <a:off x="7663354" y="2979534"/>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Arc 105"/>
          <p:cNvSpPr/>
          <p:nvPr/>
        </p:nvSpPr>
        <p:spPr>
          <a:xfrm flipV="1">
            <a:off x="7838999" y="3294438"/>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p:cNvSpPr txBox="1"/>
          <p:nvPr/>
        </p:nvSpPr>
        <p:spPr>
          <a:xfrm>
            <a:off x="311700" y="3636634"/>
            <a:ext cx="713657" cy="307777"/>
          </a:xfrm>
          <a:prstGeom prst="rect">
            <a:avLst/>
          </a:prstGeom>
          <a:noFill/>
        </p:spPr>
        <p:txBody>
          <a:bodyPr wrap="none" rtlCol="0">
            <a:spAutoFit/>
          </a:bodyPr>
          <a:lstStyle/>
          <a:p>
            <a:r>
              <a:rPr lang="en-US" dirty="0" smtClean="0">
                <a:solidFill>
                  <a:schemeClr val="accent4"/>
                </a:solidFill>
              </a:rPr>
              <a:t>mRNA</a:t>
            </a:r>
            <a:endParaRPr lang="en-US" dirty="0">
              <a:solidFill>
                <a:schemeClr val="accent4"/>
              </a:solidFill>
            </a:endParaRPr>
          </a:p>
        </p:txBody>
      </p:sp>
      <p:sp>
        <p:nvSpPr>
          <p:cNvPr id="107" name="TextBox 106"/>
          <p:cNvSpPr txBox="1"/>
          <p:nvPr/>
        </p:nvSpPr>
        <p:spPr>
          <a:xfrm>
            <a:off x="1963716" y="3681305"/>
            <a:ext cx="753732" cy="307777"/>
          </a:xfrm>
          <a:prstGeom prst="rect">
            <a:avLst/>
          </a:prstGeom>
          <a:noFill/>
        </p:spPr>
        <p:txBody>
          <a:bodyPr wrap="none" rtlCol="0">
            <a:spAutoFit/>
          </a:bodyPr>
          <a:lstStyle/>
          <a:p>
            <a:r>
              <a:rPr lang="en-US" dirty="0" smtClean="0">
                <a:solidFill>
                  <a:srgbClr val="92D050"/>
                </a:solidFill>
              </a:rPr>
              <a:t>miRNA</a:t>
            </a:r>
            <a:endParaRPr lang="en-US" dirty="0">
              <a:solidFill>
                <a:srgbClr val="92D050"/>
              </a:solidFill>
            </a:endParaRPr>
          </a:p>
        </p:txBody>
      </p:sp>
      <p:sp>
        <p:nvSpPr>
          <p:cNvPr id="108" name="TextBox 107"/>
          <p:cNvSpPr txBox="1"/>
          <p:nvPr/>
        </p:nvSpPr>
        <p:spPr>
          <a:xfrm>
            <a:off x="4871132" y="1532742"/>
            <a:ext cx="1359668" cy="307777"/>
          </a:xfrm>
          <a:prstGeom prst="rect">
            <a:avLst/>
          </a:prstGeom>
          <a:noFill/>
        </p:spPr>
        <p:txBody>
          <a:bodyPr wrap="none" rtlCol="0">
            <a:spAutoFit/>
          </a:bodyPr>
          <a:lstStyle/>
          <a:p>
            <a:r>
              <a:rPr lang="en-US" dirty="0" smtClean="0">
                <a:solidFill>
                  <a:srgbClr val="476D1D"/>
                </a:solidFill>
              </a:rPr>
              <a:t>Mature miRNA</a:t>
            </a:r>
            <a:endParaRPr lang="en-US" dirty="0">
              <a:solidFill>
                <a:srgbClr val="476D1D"/>
              </a:solidFill>
            </a:endParaRPr>
          </a:p>
        </p:txBody>
      </p:sp>
    </p:spTree>
    <p:extLst>
      <p:ext uri="{BB962C8B-B14F-4D97-AF65-F5344CB8AC3E}">
        <p14:creationId xmlns:p14="http://schemas.microsoft.com/office/powerpoint/2010/main" val="178605766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par>
                                <p:cTn id="18" presetID="10" presetClass="entr" presetSubtype="0"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fade">
                                      <p:cBhvr>
                                        <p:cTn id="44" dur="500"/>
                                        <p:tgtEl>
                                          <p:spTgt spid="49"/>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5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fade">
                                      <p:cBhvr>
                                        <p:cTn id="64" dur="500"/>
                                        <p:tgtEl>
                                          <p:spTgt spid="4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500"/>
                                        <p:tgtEl>
                                          <p:spTgt spid="4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fade">
                                      <p:cBhvr>
                                        <p:cTn id="72" dur="500"/>
                                        <p:tgtEl>
                                          <p:spTgt spid="45"/>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9" grpId="0" animBg="1"/>
      <p:bldP spid="12" grpId="0" animBg="1"/>
      <p:bldP spid="40" grpId="0" animBg="1"/>
      <p:bldP spid="15" grpId="0" animBg="1"/>
      <p:bldP spid="16" grpId="0" animBg="1"/>
      <p:bldP spid="50" grpId="0" animBg="1"/>
      <p:bldP spid="51" grpId="0" animBg="1"/>
      <p:bldP spid="52" grpId="0" animBg="1"/>
      <p:bldP spid="47" grpId="0" animBg="1"/>
      <p:bldP spid="53" grpId="0" animBg="1"/>
      <p:bldP spid="78" grpId="0" animBg="1"/>
      <p:bldP spid="103" grpId="0" animBg="1"/>
      <p:bldP spid="104" grpId="0" animBg="1"/>
      <p:bldP spid="105" grpId="0" animBg="1"/>
      <p:bldP spid="106" grpId="0" animBg="1"/>
      <p:bldP spid="56" grpId="0"/>
      <p:bldP spid="107" grpId="0"/>
      <p:bldP spid="1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miRNAs and dementia</a:t>
            </a:r>
            <a:endParaRPr lang="en" dirty="0"/>
          </a:p>
        </p:txBody>
      </p:sp>
      <p:sp>
        <p:nvSpPr>
          <p:cNvPr id="3" name="Arc 2"/>
          <p:cNvSpPr/>
          <p:nvPr/>
        </p:nvSpPr>
        <p:spPr>
          <a:xfrm rot="5400000">
            <a:off x="209184" y="2005731"/>
            <a:ext cx="2751221" cy="3240506"/>
          </a:xfrm>
          <a:prstGeom prst="arc">
            <a:avLst>
              <a:gd name="adj1" fmla="val 16606238"/>
              <a:gd name="adj2" fmla="val 0"/>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a:off x="493632" y="1017725"/>
            <a:ext cx="2751221" cy="3240506"/>
          </a:xfrm>
          <a:prstGeom prst="arc">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090695"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495456">
            <a:off x="906212"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773344" y="3313021"/>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2264130" y="3270167"/>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2" idx="2"/>
          </p:cNvCxnSpPr>
          <p:nvPr/>
        </p:nvCxnSpPr>
        <p:spPr>
          <a:xfrm flipH="1">
            <a:off x="953060" y="2525569"/>
            <a:ext cx="530666" cy="64857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4"/>
          </p:cNvCxnSpPr>
          <p:nvPr/>
        </p:nvCxnSpPr>
        <p:spPr>
          <a:xfrm>
            <a:off x="1892800" y="2557653"/>
            <a:ext cx="371330" cy="5728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055686"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3911620" y="3496526"/>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5317595"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717448" y="2278449"/>
            <a:ext cx="1280442" cy="97002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40399" y="3593238"/>
            <a:ext cx="2231317" cy="923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5729909" y="2169752"/>
            <a:ext cx="1309116" cy="1100415"/>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4622012" y="3270167"/>
            <a:ext cx="2402732" cy="366467"/>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5830646" y="2278449"/>
            <a:ext cx="1021976" cy="712177"/>
          </a:xfrm>
          <a:custGeom>
            <a:avLst/>
            <a:gdLst>
              <a:gd name="connsiteX0" fmla="*/ 182880 w 763793"/>
              <a:gd name="connsiteY0" fmla="*/ 140100 h 509384"/>
              <a:gd name="connsiteX1" fmla="*/ 182880 w 763793"/>
              <a:gd name="connsiteY1" fmla="*/ 140100 h 509384"/>
              <a:gd name="connsiteX2" fmla="*/ 279699 w 763793"/>
              <a:gd name="connsiteY2" fmla="*/ 161615 h 509384"/>
              <a:gd name="connsiteX3" fmla="*/ 355003 w 763793"/>
              <a:gd name="connsiteY3" fmla="*/ 129342 h 509384"/>
              <a:gd name="connsiteX4" fmla="*/ 398033 w 763793"/>
              <a:gd name="connsiteY4" fmla="*/ 107827 h 509384"/>
              <a:gd name="connsiteX5" fmla="*/ 473337 w 763793"/>
              <a:gd name="connsiteY5" fmla="*/ 54038 h 509384"/>
              <a:gd name="connsiteX6" fmla="*/ 527125 w 763793"/>
              <a:gd name="connsiteY6" fmla="*/ 250 h 509384"/>
              <a:gd name="connsiteX7" fmla="*/ 559398 w 763793"/>
              <a:gd name="connsiteY7" fmla="*/ 11008 h 509384"/>
              <a:gd name="connsiteX8" fmla="*/ 602429 w 763793"/>
              <a:gd name="connsiteY8" fmla="*/ 64796 h 509384"/>
              <a:gd name="connsiteX9" fmla="*/ 623944 w 763793"/>
              <a:gd name="connsiteY9" fmla="*/ 97069 h 509384"/>
              <a:gd name="connsiteX10" fmla="*/ 720763 w 763793"/>
              <a:gd name="connsiteY10" fmla="*/ 183130 h 509384"/>
              <a:gd name="connsiteX11" fmla="*/ 742278 w 763793"/>
              <a:gd name="connsiteY11" fmla="*/ 215403 h 509384"/>
              <a:gd name="connsiteX12" fmla="*/ 763793 w 763793"/>
              <a:gd name="connsiteY12" fmla="*/ 279949 h 509384"/>
              <a:gd name="connsiteX13" fmla="*/ 753036 w 763793"/>
              <a:gd name="connsiteY13" fmla="*/ 312222 h 509384"/>
              <a:gd name="connsiteX14" fmla="*/ 688490 w 763793"/>
              <a:gd name="connsiteY14" fmla="*/ 333737 h 509384"/>
              <a:gd name="connsiteX15" fmla="*/ 623944 w 763793"/>
              <a:gd name="connsiteY15" fmla="*/ 322980 h 509384"/>
              <a:gd name="connsiteX16" fmla="*/ 505610 w 763793"/>
              <a:gd name="connsiteY16" fmla="*/ 344495 h 509384"/>
              <a:gd name="connsiteX17" fmla="*/ 484094 w 763793"/>
              <a:gd name="connsiteY17" fmla="*/ 366010 h 509384"/>
              <a:gd name="connsiteX18" fmla="*/ 462579 w 763793"/>
              <a:gd name="connsiteY18" fmla="*/ 430556 h 509384"/>
              <a:gd name="connsiteX19" fmla="*/ 451821 w 763793"/>
              <a:gd name="connsiteY19" fmla="*/ 505860 h 509384"/>
              <a:gd name="connsiteX20" fmla="*/ 387276 w 763793"/>
              <a:gd name="connsiteY20" fmla="*/ 484344 h 509384"/>
              <a:gd name="connsiteX21" fmla="*/ 355003 w 763793"/>
              <a:gd name="connsiteY21" fmla="*/ 473587 h 509384"/>
              <a:gd name="connsiteX22" fmla="*/ 322730 w 763793"/>
              <a:gd name="connsiteY22" fmla="*/ 462829 h 509384"/>
              <a:gd name="connsiteX23" fmla="*/ 247426 w 763793"/>
              <a:gd name="connsiteY23" fmla="*/ 398283 h 509384"/>
              <a:gd name="connsiteX24" fmla="*/ 204396 w 763793"/>
              <a:gd name="connsiteY24" fmla="*/ 301464 h 509384"/>
              <a:gd name="connsiteX25" fmla="*/ 193638 w 763793"/>
              <a:gd name="connsiteY25" fmla="*/ 269191 h 509384"/>
              <a:gd name="connsiteX26" fmla="*/ 129092 w 763793"/>
              <a:gd name="connsiteY26" fmla="*/ 247676 h 509384"/>
              <a:gd name="connsiteX27" fmla="*/ 0 w 763793"/>
              <a:gd name="connsiteY27" fmla="*/ 226161 h 509384"/>
              <a:gd name="connsiteX28" fmla="*/ 10758 w 763793"/>
              <a:gd name="connsiteY28" fmla="*/ 150857 h 509384"/>
              <a:gd name="connsiteX29" fmla="*/ 43031 w 763793"/>
              <a:gd name="connsiteY29" fmla="*/ 129342 h 509384"/>
              <a:gd name="connsiteX30" fmla="*/ 75304 w 763793"/>
              <a:gd name="connsiteY30" fmla="*/ 118584 h 509384"/>
              <a:gd name="connsiteX31" fmla="*/ 182880 w 763793"/>
              <a:gd name="connsiteY31" fmla="*/ 140100 h 5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793" h="509384">
                <a:moveTo>
                  <a:pt x="182880" y="140100"/>
                </a:moveTo>
                <a:lnTo>
                  <a:pt x="182880" y="140100"/>
                </a:lnTo>
                <a:cubicBezTo>
                  <a:pt x="215153" y="147272"/>
                  <a:pt x="246723" y="159260"/>
                  <a:pt x="279699" y="161615"/>
                </a:cubicBezTo>
                <a:cubicBezTo>
                  <a:pt x="348035" y="166496"/>
                  <a:pt x="318004" y="154007"/>
                  <a:pt x="355003" y="129342"/>
                </a:cubicBezTo>
                <a:cubicBezTo>
                  <a:pt x="368346" y="120447"/>
                  <a:pt x="384984" y="117148"/>
                  <a:pt x="398033" y="107827"/>
                </a:cubicBezTo>
                <a:cubicBezTo>
                  <a:pt x="499798" y="35137"/>
                  <a:pt x="355400" y="113008"/>
                  <a:pt x="473337" y="54038"/>
                </a:cubicBezTo>
                <a:cubicBezTo>
                  <a:pt x="485888" y="35212"/>
                  <a:pt x="500230" y="4732"/>
                  <a:pt x="527125" y="250"/>
                </a:cubicBezTo>
                <a:cubicBezTo>
                  <a:pt x="538310" y="-1614"/>
                  <a:pt x="548640" y="7422"/>
                  <a:pt x="559398" y="11008"/>
                </a:cubicBezTo>
                <a:cubicBezTo>
                  <a:pt x="625619" y="110341"/>
                  <a:pt x="541114" y="-11847"/>
                  <a:pt x="602429" y="64796"/>
                </a:cubicBezTo>
                <a:cubicBezTo>
                  <a:pt x="610506" y="74892"/>
                  <a:pt x="615354" y="87406"/>
                  <a:pt x="623944" y="97069"/>
                </a:cubicBezTo>
                <a:cubicBezTo>
                  <a:pt x="677535" y="157360"/>
                  <a:pt x="671712" y="150430"/>
                  <a:pt x="720763" y="183130"/>
                </a:cubicBezTo>
                <a:cubicBezTo>
                  <a:pt x="727935" y="193888"/>
                  <a:pt x="737027" y="203588"/>
                  <a:pt x="742278" y="215403"/>
                </a:cubicBezTo>
                <a:cubicBezTo>
                  <a:pt x="751489" y="236127"/>
                  <a:pt x="763793" y="279949"/>
                  <a:pt x="763793" y="279949"/>
                </a:cubicBezTo>
                <a:cubicBezTo>
                  <a:pt x="760207" y="290707"/>
                  <a:pt x="762263" y="305631"/>
                  <a:pt x="753036" y="312222"/>
                </a:cubicBezTo>
                <a:cubicBezTo>
                  <a:pt x="734581" y="325404"/>
                  <a:pt x="688490" y="333737"/>
                  <a:pt x="688490" y="333737"/>
                </a:cubicBezTo>
                <a:cubicBezTo>
                  <a:pt x="666975" y="330151"/>
                  <a:pt x="645756" y="322980"/>
                  <a:pt x="623944" y="322980"/>
                </a:cubicBezTo>
                <a:cubicBezTo>
                  <a:pt x="563120" y="322980"/>
                  <a:pt x="550997" y="329365"/>
                  <a:pt x="505610" y="344495"/>
                </a:cubicBezTo>
                <a:cubicBezTo>
                  <a:pt x="498438" y="351667"/>
                  <a:pt x="488630" y="356938"/>
                  <a:pt x="484094" y="366010"/>
                </a:cubicBezTo>
                <a:cubicBezTo>
                  <a:pt x="473951" y="386295"/>
                  <a:pt x="462579" y="430556"/>
                  <a:pt x="462579" y="430556"/>
                </a:cubicBezTo>
                <a:cubicBezTo>
                  <a:pt x="458993" y="455657"/>
                  <a:pt x="472454" y="491122"/>
                  <a:pt x="451821" y="505860"/>
                </a:cubicBezTo>
                <a:cubicBezTo>
                  <a:pt x="433366" y="519042"/>
                  <a:pt x="408791" y="491516"/>
                  <a:pt x="387276" y="484344"/>
                </a:cubicBezTo>
                <a:lnTo>
                  <a:pt x="355003" y="473587"/>
                </a:lnTo>
                <a:lnTo>
                  <a:pt x="322730" y="462829"/>
                </a:lnTo>
                <a:cubicBezTo>
                  <a:pt x="270557" y="410656"/>
                  <a:pt x="296577" y="431050"/>
                  <a:pt x="247426" y="398283"/>
                </a:cubicBezTo>
                <a:cubicBezTo>
                  <a:pt x="213331" y="347139"/>
                  <a:pt x="230000" y="378277"/>
                  <a:pt x="204396" y="301464"/>
                </a:cubicBezTo>
                <a:cubicBezTo>
                  <a:pt x="200810" y="290706"/>
                  <a:pt x="204396" y="272777"/>
                  <a:pt x="193638" y="269191"/>
                </a:cubicBezTo>
                <a:cubicBezTo>
                  <a:pt x="172123" y="262019"/>
                  <a:pt x="151463" y="251404"/>
                  <a:pt x="129092" y="247676"/>
                </a:cubicBezTo>
                <a:lnTo>
                  <a:pt x="0" y="226161"/>
                </a:lnTo>
                <a:cubicBezTo>
                  <a:pt x="3586" y="201060"/>
                  <a:pt x="460" y="174028"/>
                  <a:pt x="10758" y="150857"/>
                </a:cubicBezTo>
                <a:cubicBezTo>
                  <a:pt x="16009" y="139042"/>
                  <a:pt x="31467" y="135124"/>
                  <a:pt x="43031" y="129342"/>
                </a:cubicBezTo>
                <a:cubicBezTo>
                  <a:pt x="53173" y="124271"/>
                  <a:pt x="64234" y="121044"/>
                  <a:pt x="75304" y="118584"/>
                </a:cubicBezTo>
                <a:cubicBezTo>
                  <a:pt x="129017" y="106648"/>
                  <a:pt x="164951" y="136514"/>
                  <a:pt x="182880" y="140100"/>
                </a:cubicBezTo>
                <a:close/>
              </a:path>
            </a:pathLst>
          </a:cu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solidFill>
              </a:rPr>
              <a:t>RISC</a:t>
            </a:r>
            <a:endParaRPr lang="en-US" dirty="0">
              <a:solidFill>
                <a:schemeClr val="accent6"/>
              </a:solidFill>
            </a:endParaRPr>
          </a:p>
        </p:txBody>
      </p:sp>
      <p:cxnSp>
        <p:nvCxnSpPr>
          <p:cNvPr id="49" name="Straight Arrow Connector 48"/>
          <p:cNvCxnSpPr/>
          <p:nvPr/>
        </p:nvCxnSpPr>
        <p:spPr>
          <a:xfrm flipV="1">
            <a:off x="4546321" y="2137016"/>
            <a:ext cx="649623" cy="3273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3" name="Arc 52"/>
          <p:cNvSpPr/>
          <p:nvPr/>
        </p:nvSpPr>
        <p:spPr>
          <a:xfrm>
            <a:off x="7100435" y="3226835"/>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flipV="1">
            <a:off x="7358618" y="3227492"/>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Arc 102"/>
          <p:cNvSpPr/>
          <p:nvPr/>
        </p:nvSpPr>
        <p:spPr>
          <a:xfrm>
            <a:off x="7358618" y="3151129"/>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616801" y="3343942"/>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V="1">
            <a:off x="7663354" y="2979534"/>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Arc 105"/>
          <p:cNvSpPr/>
          <p:nvPr/>
        </p:nvSpPr>
        <p:spPr>
          <a:xfrm flipV="1">
            <a:off x="7838999" y="3294438"/>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p:cNvSpPr txBox="1"/>
          <p:nvPr/>
        </p:nvSpPr>
        <p:spPr>
          <a:xfrm>
            <a:off x="311700" y="3636634"/>
            <a:ext cx="713657" cy="307777"/>
          </a:xfrm>
          <a:prstGeom prst="rect">
            <a:avLst/>
          </a:prstGeom>
          <a:noFill/>
        </p:spPr>
        <p:txBody>
          <a:bodyPr wrap="none" rtlCol="0">
            <a:spAutoFit/>
          </a:bodyPr>
          <a:lstStyle/>
          <a:p>
            <a:r>
              <a:rPr lang="en-US" dirty="0" smtClean="0">
                <a:solidFill>
                  <a:schemeClr val="accent4"/>
                </a:solidFill>
              </a:rPr>
              <a:t>mRNA</a:t>
            </a:r>
            <a:endParaRPr lang="en-US" dirty="0">
              <a:solidFill>
                <a:schemeClr val="accent4"/>
              </a:solidFill>
            </a:endParaRPr>
          </a:p>
        </p:txBody>
      </p:sp>
      <p:sp>
        <p:nvSpPr>
          <p:cNvPr id="107" name="TextBox 106"/>
          <p:cNvSpPr txBox="1"/>
          <p:nvPr/>
        </p:nvSpPr>
        <p:spPr>
          <a:xfrm>
            <a:off x="1963716" y="3681305"/>
            <a:ext cx="753732" cy="307777"/>
          </a:xfrm>
          <a:prstGeom prst="rect">
            <a:avLst/>
          </a:prstGeom>
          <a:noFill/>
        </p:spPr>
        <p:txBody>
          <a:bodyPr wrap="none" rtlCol="0">
            <a:spAutoFit/>
          </a:bodyPr>
          <a:lstStyle/>
          <a:p>
            <a:r>
              <a:rPr lang="en-US" dirty="0" smtClean="0">
                <a:solidFill>
                  <a:srgbClr val="92D050"/>
                </a:solidFill>
              </a:rPr>
              <a:t>miRNA</a:t>
            </a:r>
            <a:endParaRPr lang="en-US" dirty="0">
              <a:solidFill>
                <a:srgbClr val="92D050"/>
              </a:solidFill>
            </a:endParaRPr>
          </a:p>
        </p:txBody>
      </p:sp>
      <p:sp>
        <p:nvSpPr>
          <p:cNvPr id="108" name="TextBox 107"/>
          <p:cNvSpPr txBox="1"/>
          <p:nvPr/>
        </p:nvSpPr>
        <p:spPr>
          <a:xfrm>
            <a:off x="4871132" y="1532742"/>
            <a:ext cx="1359668" cy="307777"/>
          </a:xfrm>
          <a:prstGeom prst="rect">
            <a:avLst/>
          </a:prstGeom>
          <a:noFill/>
        </p:spPr>
        <p:txBody>
          <a:bodyPr wrap="none" rtlCol="0">
            <a:spAutoFit/>
          </a:bodyPr>
          <a:lstStyle/>
          <a:p>
            <a:r>
              <a:rPr lang="en-US" dirty="0" smtClean="0">
                <a:solidFill>
                  <a:srgbClr val="476D1D"/>
                </a:solidFill>
              </a:rPr>
              <a:t>Mature miRNA</a:t>
            </a:r>
            <a:endParaRPr lang="en-US" dirty="0">
              <a:solidFill>
                <a:srgbClr val="476D1D"/>
              </a:solidFill>
            </a:endParaRPr>
          </a:p>
        </p:txBody>
      </p:sp>
      <p:sp>
        <p:nvSpPr>
          <p:cNvPr id="2" name="Oval 1"/>
          <p:cNvSpPr/>
          <p:nvPr/>
        </p:nvSpPr>
        <p:spPr>
          <a:xfrm>
            <a:off x="7100435" y="2872292"/>
            <a:ext cx="1139923" cy="904451"/>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505854" y="4347868"/>
            <a:ext cx="3344185" cy="307777"/>
          </a:xfrm>
          <a:prstGeom prst="rect">
            <a:avLst/>
          </a:prstGeom>
          <a:noFill/>
        </p:spPr>
        <p:txBody>
          <a:bodyPr wrap="none" rtlCol="0">
            <a:spAutoFit/>
          </a:bodyPr>
          <a:lstStyle/>
          <a:p>
            <a:r>
              <a:rPr lang="en-US" dirty="0" smtClean="0">
                <a:solidFill>
                  <a:srgbClr val="FFFF00"/>
                </a:solidFill>
              </a:rPr>
              <a:t>mRNA decay	gene expression</a:t>
            </a:r>
            <a:endParaRPr lang="en-US" dirty="0">
              <a:solidFill>
                <a:srgbClr val="FFFF00"/>
              </a:solidFill>
            </a:endParaRPr>
          </a:p>
        </p:txBody>
      </p:sp>
      <p:cxnSp>
        <p:nvCxnSpPr>
          <p:cNvPr id="6" name="Straight Arrow Connector 5"/>
          <p:cNvCxnSpPr/>
          <p:nvPr/>
        </p:nvCxnSpPr>
        <p:spPr>
          <a:xfrm flipV="1">
            <a:off x="5425171" y="4289178"/>
            <a:ext cx="0" cy="366467"/>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244854" y="4279937"/>
            <a:ext cx="1643" cy="375708"/>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66818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miRNAs and dementia</a:t>
            </a:r>
            <a:endParaRPr lang="en" dirty="0"/>
          </a:p>
        </p:txBody>
      </p:sp>
      <p:sp>
        <p:nvSpPr>
          <p:cNvPr id="3" name="Arc 2"/>
          <p:cNvSpPr/>
          <p:nvPr/>
        </p:nvSpPr>
        <p:spPr>
          <a:xfrm rot="5400000">
            <a:off x="209184" y="2005731"/>
            <a:ext cx="2751221" cy="3240506"/>
          </a:xfrm>
          <a:prstGeom prst="arc">
            <a:avLst>
              <a:gd name="adj1" fmla="val 16606238"/>
              <a:gd name="adj2" fmla="val 0"/>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a:off x="493632" y="1017725"/>
            <a:ext cx="2751221" cy="3240506"/>
          </a:xfrm>
          <a:prstGeom prst="arc">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 name="Group 4"/>
          <p:cNvGrpSpPr/>
          <p:nvPr/>
        </p:nvGrpSpPr>
        <p:grpSpPr>
          <a:xfrm>
            <a:off x="906212" y="2180630"/>
            <a:ext cx="1187114" cy="377201"/>
            <a:chOff x="906212" y="2180630"/>
            <a:chExt cx="1187114" cy="377201"/>
          </a:xfrm>
        </p:grpSpPr>
        <p:sp>
          <p:nvSpPr>
            <p:cNvPr id="12" name="Freeform 11"/>
            <p:cNvSpPr/>
            <p:nvPr/>
          </p:nvSpPr>
          <p:spPr>
            <a:xfrm>
              <a:off x="1090695"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495456">
              <a:off x="906212"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reeform 14"/>
          <p:cNvSpPr/>
          <p:nvPr/>
        </p:nvSpPr>
        <p:spPr>
          <a:xfrm>
            <a:off x="773344" y="3313021"/>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2264130" y="3270167"/>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2" idx="2"/>
          </p:cNvCxnSpPr>
          <p:nvPr/>
        </p:nvCxnSpPr>
        <p:spPr>
          <a:xfrm flipH="1">
            <a:off x="953060" y="2525569"/>
            <a:ext cx="530666" cy="64857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4"/>
          </p:cNvCxnSpPr>
          <p:nvPr/>
        </p:nvCxnSpPr>
        <p:spPr>
          <a:xfrm>
            <a:off x="1892800" y="2557653"/>
            <a:ext cx="371330" cy="5728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055686"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3911620" y="3496526"/>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5317595"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717448" y="2278449"/>
            <a:ext cx="1280442" cy="97002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40399" y="3593238"/>
            <a:ext cx="2231317" cy="923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5729909" y="2169752"/>
            <a:ext cx="1309116" cy="1100415"/>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4622012" y="3270167"/>
            <a:ext cx="2402732" cy="366467"/>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5830646" y="2278449"/>
            <a:ext cx="1021976" cy="712177"/>
          </a:xfrm>
          <a:custGeom>
            <a:avLst/>
            <a:gdLst>
              <a:gd name="connsiteX0" fmla="*/ 182880 w 763793"/>
              <a:gd name="connsiteY0" fmla="*/ 140100 h 509384"/>
              <a:gd name="connsiteX1" fmla="*/ 182880 w 763793"/>
              <a:gd name="connsiteY1" fmla="*/ 140100 h 509384"/>
              <a:gd name="connsiteX2" fmla="*/ 279699 w 763793"/>
              <a:gd name="connsiteY2" fmla="*/ 161615 h 509384"/>
              <a:gd name="connsiteX3" fmla="*/ 355003 w 763793"/>
              <a:gd name="connsiteY3" fmla="*/ 129342 h 509384"/>
              <a:gd name="connsiteX4" fmla="*/ 398033 w 763793"/>
              <a:gd name="connsiteY4" fmla="*/ 107827 h 509384"/>
              <a:gd name="connsiteX5" fmla="*/ 473337 w 763793"/>
              <a:gd name="connsiteY5" fmla="*/ 54038 h 509384"/>
              <a:gd name="connsiteX6" fmla="*/ 527125 w 763793"/>
              <a:gd name="connsiteY6" fmla="*/ 250 h 509384"/>
              <a:gd name="connsiteX7" fmla="*/ 559398 w 763793"/>
              <a:gd name="connsiteY7" fmla="*/ 11008 h 509384"/>
              <a:gd name="connsiteX8" fmla="*/ 602429 w 763793"/>
              <a:gd name="connsiteY8" fmla="*/ 64796 h 509384"/>
              <a:gd name="connsiteX9" fmla="*/ 623944 w 763793"/>
              <a:gd name="connsiteY9" fmla="*/ 97069 h 509384"/>
              <a:gd name="connsiteX10" fmla="*/ 720763 w 763793"/>
              <a:gd name="connsiteY10" fmla="*/ 183130 h 509384"/>
              <a:gd name="connsiteX11" fmla="*/ 742278 w 763793"/>
              <a:gd name="connsiteY11" fmla="*/ 215403 h 509384"/>
              <a:gd name="connsiteX12" fmla="*/ 763793 w 763793"/>
              <a:gd name="connsiteY12" fmla="*/ 279949 h 509384"/>
              <a:gd name="connsiteX13" fmla="*/ 753036 w 763793"/>
              <a:gd name="connsiteY13" fmla="*/ 312222 h 509384"/>
              <a:gd name="connsiteX14" fmla="*/ 688490 w 763793"/>
              <a:gd name="connsiteY14" fmla="*/ 333737 h 509384"/>
              <a:gd name="connsiteX15" fmla="*/ 623944 w 763793"/>
              <a:gd name="connsiteY15" fmla="*/ 322980 h 509384"/>
              <a:gd name="connsiteX16" fmla="*/ 505610 w 763793"/>
              <a:gd name="connsiteY16" fmla="*/ 344495 h 509384"/>
              <a:gd name="connsiteX17" fmla="*/ 484094 w 763793"/>
              <a:gd name="connsiteY17" fmla="*/ 366010 h 509384"/>
              <a:gd name="connsiteX18" fmla="*/ 462579 w 763793"/>
              <a:gd name="connsiteY18" fmla="*/ 430556 h 509384"/>
              <a:gd name="connsiteX19" fmla="*/ 451821 w 763793"/>
              <a:gd name="connsiteY19" fmla="*/ 505860 h 509384"/>
              <a:gd name="connsiteX20" fmla="*/ 387276 w 763793"/>
              <a:gd name="connsiteY20" fmla="*/ 484344 h 509384"/>
              <a:gd name="connsiteX21" fmla="*/ 355003 w 763793"/>
              <a:gd name="connsiteY21" fmla="*/ 473587 h 509384"/>
              <a:gd name="connsiteX22" fmla="*/ 322730 w 763793"/>
              <a:gd name="connsiteY22" fmla="*/ 462829 h 509384"/>
              <a:gd name="connsiteX23" fmla="*/ 247426 w 763793"/>
              <a:gd name="connsiteY23" fmla="*/ 398283 h 509384"/>
              <a:gd name="connsiteX24" fmla="*/ 204396 w 763793"/>
              <a:gd name="connsiteY24" fmla="*/ 301464 h 509384"/>
              <a:gd name="connsiteX25" fmla="*/ 193638 w 763793"/>
              <a:gd name="connsiteY25" fmla="*/ 269191 h 509384"/>
              <a:gd name="connsiteX26" fmla="*/ 129092 w 763793"/>
              <a:gd name="connsiteY26" fmla="*/ 247676 h 509384"/>
              <a:gd name="connsiteX27" fmla="*/ 0 w 763793"/>
              <a:gd name="connsiteY27" fmla="*/ 226161 h 509384"/>
              <a:gd name="connsiteX28" fmla="*/ 10758 w 763793"/>
              <a:gd name="connsiteY28" fmla="*/ 150857 h 509384"/>
              <a:gd name="connsiteX29" fmla="*/ 43031 w 763793"/>
              <a:gd name="connsiteY29" fmla="*/ 129342 h 509384"/>
              <a:gd name="connsiteX30" fmla="*/ 75304 w 763793"/>
              <a:gd name="connsiteY30" fmla="*/ 118584 h 509384"/>
              <a:gd name="connsiteX31" fmla="*/ 182880 w 763793"/>
              <a:gd name="connsiteY31" fmla="*/ 140100 h 5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793" h="509384">
                <a:moveTo>
                  <a:pt x="182880" y="140100"/>
                </a:moveTo>
                <a:lnTo>
                  <a:pt x="182880" y="140100"/>
                </a:lnTo>
                <a:cubicBezTo>
                  <a:pt x="215153" y="147272"/>
                  <a:pt x="246723" y="159260"/>
                  <a:pt x="279699" y="161615"/>
                </a:cubicBezTo>
                <a:cubicBezTo>
                  <a:pt x="348035" y="166496"/>
                  <a:pt x="318004" y="154007"/>
                  <a:pt x="355003" y="129342"/>
                </a:cubicBezTo>
                <a:cubicBezTo>
                  <a:pt x="368346" y="120447"/>
                  <a:pt x="384984" y="117148"/>
                  <a:pt x="398033" y="107827"/>
                </a:cubicBezTo>
                <a:cubicBezTo>
                  <a:pt x="499798" y="35137"/>
                  <a:pt x="355400" y="113008"/>
                  <a:pt x="473337" y="54038"/>
                </a:cubicBezTo>
                <a:cubicBezTo>
                  <a:pt x="485888" y="35212"/>
                  <a:pt x="500230" y="4732"/>
                  <a:pt x="527125" y="250"/>
                </a:cubicBezTo>
                <a:cubicBezTo>
                  <a:pt x="538310" y="-1614"/>
                  <a:pt x="548640" y="7422"/>
                  <a:pt x="559398" y="11008"/>
                </a:cubicBezTo>
                <a:cubicBezTo>
                  <a:pt x="625619" y="110341"/>
                  <a:pt x="541114" y="-11847"/>
                  <a:pt x="602429" y="64796"/>
                </a:cubicBezTo>
                <a:cubicBezTo>
                  <a:pt x="610506" y="74892"/>
                  <a:pt x="615354" y="87406"/>
                  <a:pt x="623944" y="97069"/>
                </a:cubicBezTo>
                <a:cubicBezTo>
                  <a:pt x="677535" y="157360"/>
                  <a:pt x="671712" y="150430"/>
                  <a:pt x="720763" y="183130"/>
                </a:cubicBezTo>
                <a:cubicBezTo>
                  <a:pt x="727935" y="193888"/>
                  <a:pt x="737027" y="203588"/>
                  <a:pt x="742278" y="215403"/>
                </a:cubicBezTo>
                <a:cubicBezTo>
                  <a:pt x="751489" y="236127"/>
                  <a:pt x="763793" y="279949"/>
                  <a:pt x="763793" y="279949"/>
                </a:cubicBezTo>
                <a:cubicBezTo>
                  <a:pt x="760207" y="290707"/>
                  <a:pt x="762263" y="305631"/>
                  <a:pt x="753036" y="312222"/>
                </a:cubicBezTo>
                <a:cubicBezTo>
                  <a:pt x="734581" y="325404"/>
                  <a:pt x="688490" y="333737"/>
                  <a:pt x="688490" y="333737"/>
                </a:cubicBezTo>
                <a:cubicBezTo>
                  <a:pt x="666975" y="330151"/>
                  <a:pt x="645756" y="322980"/>
                  <a:pt x="623944" y="322980"/>
                </a:cubicBezTo>
                <a:cubicBezTo>
                  <a:pt x="563120" y="322980"/>
                  <a:pt x="550997" y="329365"/>
                  <a:pt x="505610" y="344495"/>
                </a:cubicBezTo>
                <a:cubicBezTo>
                  <a:pt x="498438" y="351667"/>
                  <a:pt x="488630" y="356938"/>
                  <a:pt x="484094" y="366010"/>
                </a:cubicBezTo>
                <a:cubicBezTo>
                  <a:pt x="473951" y="386295"/>
                  <a:pt x="462579" y="430556"/>
                  <a:pt x="462579" y="430556"/>
                </a:cubicBezTo>
                <a:cubicBezTo>
                  <a:pt x="458993" y="455657"/>
                  <a:pt x="472454" y="491122"/>
                  <a:pt x="451821" y="505860"/>
                </a:cubicBezTo>
                <a:cubicBezTo>
                  <a:pt x="433366" y="519042"/>
                  <a:pt x="408791" y="491516"/>
                  <a:pt x="387276" y="484344"/>
                </a:cubicBezTo>
                <a:lnTo>
                  <a:pt x="355003" y="473587"/>
                </a:lnTo>
                <a:lnTo>
                  <a:pt x="322730" y="462829"/>
                </a:lnTo>
                <a:cubicBezTo>
                  <a:pt x="270557" y="410656"/>
                  <a:pt x="296577" y="431050"/>
                  <a:pt x="247426" y="398283"/>
                </a:cubicBezTo>
                <a:cubicBezTo>
                  <a:pt x="213331" y="347139"/>
                  <a:pt x="230000" y="378277"/>
                  <a:pt x="204396" y="301464"/>
                </a:cubicBezTo>
                <a:cubicBezTo>
                  <a:pt x="200810" y="290706"/>
                  <a:pt x="204396" y="272777"/>
                  <a:pt x="193638" y="269191"/>
                </a:cubicBezTo>
                <a:cubicBezTo>
                  <a:pt x="172123" y="262019"/>
                  <a:pt x="151463" y="251404"/>
                  <a:pt x="129092" y="247676"/>
                </a:cubicBezTo>
                <a:lnTo>
                  <a:pt x="0" y="226161"/>
                </a:lnTo>
                <a:cubicBezTo>
                  <a:pt x="3586" y="201060"/>
                  <a:pt x="460" y="174028"/>
                  <a:pt x="10758" y="150857"/>
                </a:cubicBezTo>
                <a:cubicBezTo>
                  <a:pt x="16009" y="139042"/>
                  <a:pt x="31467" y="135124"/>
                  <a:pt x="43031" y="129342"/>
                </a:cubicBezTo>
                <a:cubicBezTo>
                  <a:pt x="53173" y="124271"/>
                  <a:pt x="64234" y="121044"/>
                  <a:pt x="75304" y="118584"/>
                </a:cubicBezTo>
                <a:cubicBezTo>
                  <a:pt x="129017" y="106648"/>
                  <a:pt x="164951" y="136514"/>
                  <a:pt x="182880" y="140100"/>
                </a:cubicBezTo>
                <a:close/>
              </a:path>
            </a:pathLst>
          </a:cu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solidFill>
              </a:rPr>
              <a:t>RISC</a:t>
            </a:r>
            <a:endParaRPr lang="en-US" dirty="0">
              <a:solidFill>
                <a:schemeClr val="accent6"/>
              </a:solidFill>
            </a:endParaRPr>
          </a:p>
        </p:txBody>
      </p:sp>
      <p:cxnSp>
        <p:nvCxnSpPr>
          <p:cNvPr id="49" name="Straight Arrow Connector 48"/>
          <p:cNvCxnSpPr/>
          <p:nvPr/>
        </p:nvCxnSpPr>
        <p:spPr>
          <a:xfrm flipV="1">
            <a:off x="4546321" y="2137016"/>
            <a:ext cx="649623" cy="3273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3" name="Arc 52"/>
          <p:cNvSpPr/>
          <p:nvPr/>
        </p:nvSpPr>
        <p:spPr>
          <a:xfrm>
            <a:off x="7100435" y="3226835"/>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flipV="1">
            <a:off x="7358618" y="3227492"/>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Arc 102"/>
          <p:cNvSpPr/>
          <p:nvPr/>
        </p:nvSpPr>
        <p:spPr>
          <a:xfrm>
            <a:off x="7358618" y="3151129"/>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616801" y="3343942"/>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V="1">
            <a:off x="7663354" y="2979534"/>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Arc 105"/>
          <p:cNvSpPr/>
          <p:nvPr/>
        </p:nvSpPr>
        <p:spPr>
          <a:xfrm flipV="1">
            <a:off x="7838999" y="3294438"/>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p:cNvSpPr txBox="1"/>
          <p:nvPr/>
        </p:nvSpPr>
        <p:spPr>
          <a:xfrm>
            <a:off x="311700" y="3636634"/>
            <a:ext cx="713657" cy="307777"/>
          </a:xfrm>
          <a:prstGeom prst="rect">
            <a:avLst/>
          </a:prstGeom>
          <a:noFill/>
        </p:spPr>
        <p:txBody>
          <a:bodyPr wrap="none" rtlCol="0">
            <a:spAutoFit/>
          </a:bodyPr>
          <a:lstStyle/>
          <a:p>
            <a:r>
              <a:rPr lang="en-US" dirty="0" smtClean="0">
                <a:solidFill>
                  <a:schemeClr val="accent4"/>
                </a:solidFill>
              </a:rPr>
              <a:t>mRNA</a:t>
            </a:r>
            <a:endParaRPr lang="en-US" dirty="0">
              <a:solidFill>
                <a:schemeClr val="accent4"/>
              </a:solidFill>
            </a:endParaRPr>
          </a:p>
        </p:txBody>
      </p:sp>
      <p:sp>
        <p:nvSpPr>
          <p:cNvPr id="107" name="TextBox 106"/>
          <p:cNvSpPr txBox="1"/>
          <p:nvPr/>
        </p:nvSpPr>
        <p:spPr>
          <a:xfrm>
            <a:off x="1963716" y="3681305"/>
            <a:ext cx="753732" cy="307777"/>
          </a:xfrm>
          <a:prstGeom prst="rect">
            <a:avLst/>
          </a:prstGeom>
          <a:noFill/>
        </p:spPr>
        <p:txBody>
          <a:bodyPr wrap="none" rtlCol="0">
            <a:spAutoFit/>
          </a:bodyPr>
          <a:lstStyle/>
          <a:p>
            <a:r>
              <a:rPr lang="en-US" dirty="0" smtClean="0">
                <a:solidFill>
                  <a:srgbClr val="92D050"/>
                </a:solidFill>
              </a:rPr>
              <a:t>miRNA</a:t>
            </a:r>
            <a:endParaRPr lang="en-US" dirty="0">
              <a:solidFill>
                <a:srgbClr val="92D050"/>
              </a:solidFill>
            </a:endParaRPr>
          </a:p>
        </p:txBody>
      </p:sp>
      <p:sp>
        <p:nvSpPr>
          <p:cNvPr id="108" name="TextBox 107"/>
          <p:cNvSpPr txBox="1"/>
          <p:nvPr/>
        </p:nvSpPr>
        <p:spPr>
          <a:xfrm>
            <a:off x="4871132" y="1532742"/>
            <a:ext cx="1359668" cy="307777"/>
          </a:xfrm>
          <a:prstGeom prst="rect">
            <a:avLst/>
          </a:prstGeom>
          <a:noFill/>
        </p:spPr>
        <p:txBody>
          <a:bodyPr wrap="none" rtlCol="0">
            <a:spAutoFit/>
          </a:bodyPr>
          <a:lstStyle/>
          <a:p>
            <a:r>
              <a:rPr lang="en-US" dirty="0" smtClean="0">
                <a:solidFill>
                  <a:srgbClr val="476D1D"/>
                </a:solidFill>
              </a:rPr>
              <a:t>Mature miRNA</a:t>
            </a:r>
            <a:endParaRPr lang="en-US" dirty="0">
              <a:solidFill>
                <a:srgbClr val="476D1D"/>
              </a:solidFill>
            </a:endParaRPr>
          </a:p>
        </p:txBody>
      </p:sp>
      <p:sp>
        <p:nvSpPr>
          <p:cNvPr id="7" name="TextBox 6"/>
          <p:cNvSpPr txBox="1"/>
          <p:nvPr/>
        </p:nvSpPr>
        <p:spPr>
          <a:xfrm>
            <a:off x="215153" y="1452282"/>
            <a:ext cx="774571" cy="307777"/>
          </a:xfrm>
          <a:prstGeom prst="rect">
            <a:avLst/>
          </a:prstGeom>
          <a:noFill/>
        </p:spPr>
        <p:txBody>
          <a:bodyPr wrap="none" rtlCol="0">
            <a:spAutoFit/>
          </a:bodyPr>
          <a:lstStyle/>
          <a:p>
            <a:r>
              <a:rPr lang="en-US" dirty="0" smtClean="0">
                <a:solidFill>
                  <a:srgbClr val="FFC000"/>
                </a:solidFill>
              </a:rPr>
              <a:t>BACE1</a:t>
            </a:r>
            <a:endParaRPr lang="en-US" dirty="0">
              <a:solidFill>
                <a:srgbClr val="FFC000"/>
              </a:solidFill>
            </a:endParaRPr>
          </a:p>
        </p:txBody>
      </p:sp>
      <p:sp>
        <p:nvSpPr>
          <p:cNvPr id="35" name="TextBox 34"/>
          <p:cNvSpPr txBox="1"/>
          <p:nvPr/>
        </p:nvSpPr>
        <p:spPr>
          <a:xfrm>
            <a:off x="1087974" y="1183915"/>
            <a:ext cx="545342" cy="307777"/>
          </a:xfrm>
          <a:prstGeom prst="rect">
            <a:avLst/>
          </a:prstGeom>
          <a:noFill/>
        </p:spPr>
        <p:txBody>
          <a:bodyPr wrap="none" rtlCol="0">
            <a:spAutoFit/>
          </a:bodyPr>
          <a:lstStyle/>
          <a:p>
            <a:r>
              <a:rPr lang="en-US" dirty="0" smtClean="0">
                <a:solidFill>
                  <a:srgbClr val="FFC000"/>
                </a:solidFill>
              </a:rPr>
              <a:t>APP</a:t>
            </a:r>
            <a:endParaRPr lang="en-US" dirty="0">
              <a:solidFill>
                <a:srgbClr val="FFC000"/>
              </a:solidFill>
            </a:endParaRPr>
          </a:p>
        </p:txBody>
      </p:sp>
      <p:sp>
        <p:nvSpPr>
          <p:cNvPr id="36" name="TextBox 35"/>
          <p:cNvSpPr txBox="1"/>
          <p:nvPr/>
        </p:nvSpPr>
        <p:spPr>
          <a:xfrm>
            <a:off x="1605007" y="1561435"/>
            <a:ext cx="772969" cy="307777"/>
          </a:xfrm>
          <a:prstGeom prst="rect">
            <a:avLst/>
          </a:prstGeom>
          <a:noFill/>
        </p:spPr>
        <p:txBody>
          <a:bodyPr wrap="none" rtlCol="0">
            <a:spAutoFit/>
          </a:bodyPr>
          <a:lstStyle/>
          <a:p>
            <a:r>
              <a:rPr lang="en-US" dirty="0" smtClean="0">
                <a:solidFill>
                  <a:srgbClr val="FFC000"/>
                </a:solidFill>
              </a:rPr>
              <a:t>FOXP2</a:t>
            </a:r>
            <a:endParaRPr lang="en-US" dirty="0">
              <a:solidFill>
                <a:srgbClr val="FFC000"/>
              </a:solidFill>
            </a:endParaRPr>
          </a:p>
        </p:txBody>
      </p:sp>
    </p:spTree>
    <p:extLst>
      <p:ext uri="{BB962C8B-B14F-4D97-AF65-F5344CB8AC3E}">
        <p14:creationId xmlns:p14="http://schemas.microsoft.com/office/powerpoint/2010/main" val="327906504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5"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miRNAs and dementia</a:t>
            </a:r>
            <a:endParaRPr lang="en" dirty="0"/>
          </a:p>
        </p:txBody>
      </p:sp>
      <p:sp>
        <p:nvSpPr>
          <p:cNvPr id="3" name="Arc 2"/>
          <p:cNvSpPr/>
          <p:nvPr/>
        </p:nvSpPr>
        <p:spPr>
          <a:xfrm rot="5400000">
            <a:off x="209184" y="2005731"/>
            <a:ext cx="2751221" cy="3240506"/>
          </a:xfrm>
          <a:prstGeom prst="arc">
            <a:avLst>
              <a:gd name="adj1" fmla="val 16606238"/>
              <a:gd name="adj2" fmla="val 0"/>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a:off x="493632" y="1017725"/>
            <a:ext cx="2751221" cy="3240506"/>
          </a:xfrm>
          <a:prstGeom prst="arc">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 name="Group 4"/>
          <p:cNvGrpSpPr/>
          <p:nvPr/>
        </p:nvGrpSpPr>
        <p:grpSpPr>
          <a:xfrm>
            <a:off x="906212" y="2180630"/>
            <a:ext cx="1187114" cy="377201"/>
            <a:chOff x="906212" y="2180630"/>
            <a:chExt cx="1187114" cy="377201"/>
          </a:xfrm>
        </p:grpSpPr>
        <p:sp>
          <p:nvSpPr>
            <p:cNvPr id="12" name="Freeform 11"/>
            <p:cNvSpPr/>
            <p:nvPr/>
          </p:nvSpPr>
          <p:spPr>
            <a:xfrm>
              <a:off x="1090695"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495456">
              <a:off x="906212"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reeform 14"/>
          <p:cNvSpPr/>
          <p:nvPr/>
        </p:nvSpPr>
        <p:spPr>
          <a:xfrm>
            <a:off x="773344" y="3313021"/>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2264130" y="3270167"/>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2" idx="2"/>
          </p:cNvCxnSpPr>
          <p:nvPr/>
        </p:nvCxnSpPr>
        <p:spPr>
          <a:xfrm flipH="1">
            <a:off x="953060" y="2525569"/>
            <a:ext cx="530666" cy="64857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4"/>
          </p:cNvCxnSpPr>
          <p:nvPr/>
        </p:nvCxnSpPr>
        <p:spPr>
          <a:xfrm>
            <a:off x="1892800" y="2557653"/>
            <a:ext cx="371330" cy="5728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055686"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3911620" y="3496526"/>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5317595"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717448" y="2278449"/>
            <a:ext cx="1280442" cy="97002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40399" y="3593238"/>
            <a:ext cx="2231317" cy="923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5729909" y="2169752"/>
            <a:ext cx="1309116" cy="1100415"/>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4622012" y="3270167"/>
            <a:ext cx="2402732" cy="366467"/>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5830646" y="2278449"/>
            <a:ext cx="1021976" cy="712177"/>
          </a:xfrm>
          <a:custGeom>
            <a:avLst/>
            <a:gdLst>
              <a:gd name="connsiteX0" fmla="*/ 182880 w 763793"/>
              <a:gd name="connsiteY0" fmla="*/ 140100 h 509384"/>
              <a:gd name="connsiteX1" fmla="*/ 182880 w 763793"/>
              <a:gd name="connsiteY1" fmla="*/ 140100 h 509384"/>
              <a:gd name="connsiteX2" fmla="*/ 279699 w 763793"/>
              <a:gd name="connsiteY2" fmla="*/ 161615 h 509384"/>
              <a:gd name="connsiteX3" fmla="*/ 355003 w 763793"/>
              <a:gd name="connsiteY3" fmla="*/ 129342 h 509384"/>
              <a:gd name="connsiteX4" fmla="*/ 398033 w 763793"/>
              <a:gd name="connsiteY4" fmla="*/ 107827 h 509384"/>
              <a:gd name="connsiteX5" fmla="*/ 473337 w 763793"/>
              <a:gd name="connsiteY5" fmla="*/ 54038 h 509384"/>
              <a:gd name="connsiteX6" fmla="*/ 527125 w 763793"/>
              <a:gd name="connsiteY6" fmla="*/ 250 h 509384"/>
              <a:gd name="connsiteX7" fmla="*/ 559398 w 763793"/>
              <a:gd name="connsiteY7" fmla="*/ 11008 h 509384"/>
              <a:gd name="connsiteX8" fmla="*/ 602429 w 763793"/>
              <a:gd name="connsiteY8" fmla="*/ 64796 h 509384"/>
              <a:gd name="connsiteX9" fmla="*/ 623944 w 763793"/>
              <a:gd name="connsiteY9" fmla="*/ 97069 h 509384"/>
              <a:gd name="connsiteX10" fmla="*/ 720763 w 763793"/>
              <a:gd name="connsiteY10" fmla="*/ 183130 h 509384"/>
              <a:gd name="connsiteX11" fmla="*/ 742278 w 763793"/>
              <a:gd name="connsiteY11" fmla="*/ 215403 h 509384"/>
              <a:gd name="connsiteX12" fmla="*/ 763793 w 763793"/>
              <a:gd name="connsiteY12" fmla="*/ 279949 h 509384"/>
              <a:gd name="connsiteX13" fmla="*/ 753036 w 763793"/>
              <a:gd name="connsiteY13" fmla="*/ 312222 h 509384"/>
              <a:gd name="connsiteX14" fmla="*/ 688490 w 763793"/>
              <a:gd name="connsiteY14" fmla="*/ 333737 h 509384"/>
              <a:gd name="connsiteX15" fmla="*/ 623944 w 763793"/>
              <a:gd name="connsiteY15" fmla="*/ 322980 h 509384"/>
              <a:gd name="connsiteX16" fmla="*/ 505610 w 763793"/>
              <a:gd name="connsiteY16" fmla="*/ 344495 h 509384"/>
              <a:gd name="connsiteX17" fmla="*/ 484094 w 763793"/>
              <a:gd name="connsiteY17" fmla="*/ 366010 h 509384"/>
              <a:gd name="connsiteX18" fmla="*/ 462579 w 763793"/>
              <a:gd name="connsiteY18" fmla="*/ 430556 h 509384"/>
              <a:gd name="connsiteX19" fmla="*/ 451821 w 763793"/>
              <a:gd name="connsiteY19" fmla="*/ 505860 h 509384"/>
              <a:gd name="connsiteX20" fmla="*/ 387276 w 763793"/>
              <a:gd name="connsiteY20" fmla="*/ 484344 h 509384"/>
              <a:gd name="connsiteX21" fmla="*/ 355003 w 763793"/>
              <a:gd name="connsiteY21" fmla="*/ 473587 h 509384"/>
              <a:gd name="connsiteX22" fmla="*/ 322730 w 763793"/>
              <a:gd name="connsiteY22" fmla="*/ 462829 h 509384"/>
              <a:gd name="connsiteX23" fmla="*/ 247426 w 763793"/>
              <a:gd name="connsiteY23" fmla="*/ 398283 h 509384"/>
              <a:gd name="connsiteX24" fmla="*/ 204396 w 763793"/>
              <a:gd name="connsiteY24" fmla="*/ 301464 h 509384"/>
              <a:gd name="connsiteX25" fmla="*/ 193638 w 763793"/>
              <a:gd name="connsiteY25" fmla="*/ 269191 h 509384"/>
              <a:gd name="connsiteX26" fmla="*/ 129092 w 763793"/>
              <a:gd name="connsiteY26" fmla="*/ 247676 h 509384"/>
              <a:gd name="connsiteX27" fmla="*/ 0 w 763793"/>
              <a:gd name="connsiteY27" fmla="*/ 226161 h 509384"/>
              <a:gd name="connsiteX28" fmla="*/ 10758 w 763793"/>
              <a:gd name="connsiteY28" fmla="*/ 150857 h 509384"/>
              <a:gd name="connsiteX29" fmla="*/ 43031 w 763793"/>
              <a:gd name="connsiteY29" fmla="*/ 129342 h 509384"/>
              <a:gd name="connsiteX30" fmla="*/ 75304 w 763793"/>
              <a:gd name="connsiteY30" fmla="*/ 118584 h 509384"/>
              <a:gd name="connsiteX31" fmla="*/ 182880 w 763793"/>
              <a:gd name="connsiteY31" fmla="*/ 140100 h 5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793" h="509384">
                <a:moveTo>
                  <a:pt x="182880" y="140100"/>
                </a:moveTo>
                <a:lnTo>
                  <a:pt x="182880" y="140100"/>
                </a:lnTo>
                <a:cubicBezTo>
                  <a:pt x="215153" y="147272"/>
                  <a:pt x="246723" y="159260"/>
                  <a:pt x="279699" y="161615"/>
                </a:cubicBezTo>
                <a:cubicBezTo>
                  <a:pt x="348035" y="166496"/>
                  <a:pt x="318004" y="154007"/>
                  <a:pt x="355003" y="129342"/>
                </a:cubicBezTo>
                <a:cubicBezTo>
                  <a:pt x="368346" y="120447"/>
                  <a:pt x="384984" y="117148"/>
                  <a:pt x="398033" y="107827"/>
                </a:cubicBezTo>
                <a:cubicBezTo>
                  <a:pt x="499798" y="35137"/>
                  <a:pt x="355400" y="113008"/>
                  <a:pt x="473337" y="54038"/>
                </a:cubicBezTo>
                <a:cubicBezTo>
                  <a:pt x="485888" y="35212"/>
                  <a:pt x="500230" y="4732"/>
                  <a:pt x="527125" y="250"/>
                </a:cubicBezTo>
                <a:cubicBezTo>
                  <a:pt x="538310" y="-1614"/>
                  <a:pt x="548640" y="7422"/>
                  <a:pt x="559398" y="11008"/>
                </a:cubicBezTo>
                <a:cubicBezTo>
                  <a:pt x="625619" y="110341"/>
                  <a:pt x="541114" y="-11847"/>
                  <a:pt x="602429" y="64796"/>
                </a:cubicBezTo>
                <a:cubicBezTo>
                  <a:pt x="610506" y="74892"/>
                  <a:pt x="615354" y="87406"/>
                  <a:pt x="623944" y="97069"/>
                </a:cubicBezTo>
                <a:cubicBezTo>
                  <a:pt x="677535" y="157360"/>
                  <a:pt x="671712" y="150430"/>
                  <a:pt x="720763" y="183130"/>
                </a:cubicBezTo>
                <a:cubicBezTo>
                  <a:pt x="727935" y="193888"/>
                  <a:pt x="737027" y="203588"/>
                  <a:pt x="742278" y="215403"/>
                </a:cubicBezTo>
                <a:cubicBezTo>
                  <a:pt x="751489" y="236127"/>
                  <a:pt x="763793" y="279949"/>
                  <a:pt x="763793" y="279949"/>
                </a:cubicBezTo>
                <a:cubicBezTo>
                  <a:pt x="760207" y="290707"/>
                  <a:pt x="762263" y="305631"/>
                  <a:pt x="753036" y="312222"/>
                </a:cubicBezTo>
                <a:cubicBezTo>
                  <a:pt x="734581" y="325404"/>
                  <a:pt x="688490" y="333737"/>
                  <a:pt x="688490" y="333737"/>
                </a:cubicBezTo>
                <a:cubicBezTo>
                  <a:pt x="666975" y="330151"/>
                  <a:pt x="645756" y="322980"/>
                  <a:pt x="623944" y="322980"/>
                </a:cubicBezTo>
                <a:cubicBezTo>
                  <a:pt x="563120" y="322980"/>
                  <a:pt x="550997" y="329365"/>
                  <a:pt x="505610" y="344495"/>
                </a:cubicBezTo>
                <a:cubicBezTo>
                  <a:pt x="498438" y="351667"/>
                  <a:pt x="488630" y="356938"/>
                  <a:pt x="484094" y="366010"/>
                </a:cubicBezTo>
                <a:cubicBezTo>
                  <a:pt x="473951" y="386295"/>
                  <a:pt x="462579" y="430556"/>
                  <a:pt x="462579" y="430556"/>
                </a:cubicBezTo>
                <a:cubicBezTo>
                  <a:pt x="458993" y="455657"/>
                  <a:pt x="472454" y="491122"/>
                  <a:pt x="451821" y="505860"/>
                </a:cubicBezTo>
                <a:cubicBezTo>
                  <a:pt x="433366" y="519042"/>
                  <a:pt x="408791" y="491516"/>
                  <a:pt x="387276" y="484344"/>
                </a:cubicBezTo>
                <a:lnTo>
                  <a:pt x="355003" y="473587"/>
                </a:lnTo>
                <a:lnTo>
                  <a:pt x="322730" y="462829"/>
                </a:lnTo>
                <a:cubicBezTo>
                  <a:pt x="270557" y="410656"/>
                  <a:pt x="296577" y="431050"/>
                  <a:pt x="247426" y="398283"/>
                </a:cubicBezTo>
                <a:cubicBezTo>
                  <a:pt x="213331" y="347139"/>
                  <a:pt x="230000" y="378277"/>
                  <a:pt x="204396" y="301464"/>
                </a:cubicBezTo>
                <a:cubicBezTo>
                  <a:pt x="200810" y="290706"/>
                  <a:pt x="204396" y="272777"/>
                  <a:pt x="193638" y="269191"/>
                </a:cubicBezTo>
                <a:cubicBezTo>
                  <a:pt x="172123" y="262019"/>
                  <a:pt x="151463" y="251404"/>
                  <a:pt x="129092" y="247676"/>
                </a:cubicBezTo>
                <a:lnTo>
                  <a:pt x="0" y="226161"/>
                </a:lnTo>
                <a:cubicBezTo>
                  <a:pt x="3586" y="201060"/>
                  <a:pt x="460" y="174028"/>
                  <a:pt x="10758" y="150857"/>
                </a:cubicBezTo>
                <a:cubicBezTo>
                  <a:pt x="16009" y="139042"/>
                  <a:pt x="31467" y="135124"/>
                  <a:pt x="43031" y="129342"/>
                </a:cubicBezTo>
                <a:cubicBezTo>
                  <a:pt x="53173" y="124271"/>
                  <a:pt x="64234" y="121044"/>
                  <a:pt x="75304" y="118584"/>
                </a:cubicBezTo>
                <a:cubicBezTo>
                  <a:pt x="129017" y="106648"/>
                  <a:pt x="164951" y="136514"/>
                  <a:pt x="182880" y="140100"/>
                </a:cubicBezTo>
                <a:close/>
              </a:path>
            </a:pathLst>
          </a:cu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solidFill>
              </a:rPr>
              <a:t>RISC</a:t>
            </a:r>
            <a:endParaRPr lang="en-US" dirty="0">
              <a:solidFill>
                <a:schemeClr val="accent6"/>
              </a:solidFill>
            </a:endParaRPr>
          </a:p>
        </p:txBody>
      </p:sp>
      <p:cxnSp>
        <p:nvCxnSpPr>
          <p:cNvPr id="49" name="Straight Arrow Connector 48"/>
          <p:cNvCxnSpPr/>
          <p:nvPr/>
        </p:nvCxnSpPr>
        <p:spPr>
          <a:xfrm flipV="1">
            <a:off x="4546321" y="2137016"/>
            <a:ext cx="649623" cy="3273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7100435" y="2979534"/>
            <a:ext cx="950194" cy="546707"/>
            <a:chOff x="7100435" y="2979534"/>
            <a:chExt cx="950194" cy="546707"/>
          </a:xfrm>
        </p:grpSpPr>
        <p:sp>
          <p:nvSpPr>
            <p:cNvPr id="53" name="Arc 52"/>
            <p:cNvSpPr/>
            <p:nvPr/>
          </p:nvSpPr>
          <p:spPr>
            <a:xfrm>
              <a:off x="7100435" y="3226835"/>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flipV="1">
              <a:off x="7358618" y="3227492"/>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Arc 102"/>
            <p:cNvSpPr/>
            <p:nvPr/>
          </p:nvSpPr>
          <p:spPr>
            <a:xfrm>
              <a:off x="7358618" y="3151129"/>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616801" y="3343942"/>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V="1">
              <a:off x="7663354" y="2979534"/>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Arc 105"/>
            <p:cNvSpPr/>
            <p:nvPr/>
          </p:nvSpPr>
          <p:spPr>
            <a:xfrm flipV="1">
              <a:off x="7838999" y="3294438"/>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6" name="TextBox 55"/>
          <p:cNvSpPr txBox="1"/>
          <p:nvPr/>
        </p:nvSpPr>
        <p:spPr>
          <a:xfrm>
            <a:off x="311700" y="3636634"/>
            <a:ext cx="713657" cy="307777"/>
          </a:xfrm>
          <a:prstGeom prst="rect">
            <a:avLst/>
          </a:prstGeom>
          <a:noFill/>
        </p:spPr>
        <p:txBody>
          <a:bodyPr wrap="none" rtlCol="0">
            <a:spAutoFit/>
          </a:bodyPr>
          <a:lstStyle/>
          <a:p>
            <a:r>
              <a:rPr lang="en-US" dirty="0" smtClean="0">
                <a:solidFill>
                  <a:schemeClr val="accent4"/>
                </a:solidFill>
              </a:rPr>
              <a:t>mRNA</a:t>
            </a:r>
            <a:endParaRPr lang="en-US" dirty="0">
              <a:solidFill>
                <a:schemeClr val="accent4"/>
              </a:solidFill>
            </a:endParaRPr>
          </a:p>
        </p:txBody>
      </p:sp>
      <p:sp>
        <p:nvSpPr>
          <p:cNvPr id="107" name="TextBox 106"/>
          <p:cNvSpPr txBox="1"/>
          <p:nvPr/>
        </p:nvSpPr>
        <p:spPr>
          <a:xfrm>
            <a:off x="1963716" y="3681305"/>
            <a:ext cx="753732" cy="307777"/>
          </a:xfrm>
          <a:prstGeom prst="rect">
            <a:avLst/>
          </a:prstGeom>
          <a:noFill/>
        </p:spPr>
        <p:txBody>
          <a:bodyPr wrap="none" rtlCol="0">
            <a:spAutoFit/>
          </a:bodyPr>
          <a:lstStyle/>
          <a:p>
            <a:r>
              <a:rPr lang="en-US" dirty="0" smtClean="0">
                <a:solidFill>
                  <a:srgbClr val="92D050"/>
                </a:solidFill>
              </a:rPr>
              <a:t>miRNA</a:t>
            </a:r>
            <a:endParaRPr lang="en-US" dirty="0">
              <a:solidFill>
                <a:srgbClr val="92D050"/>
              </a:solidFill>
            </a:endParaRPr>
          </a:p>
        </p:txBody>
      </p:sp>
      <p:sp>
        <p:nvSpPr>
          <p:cNvPr id="108" name="TextBox 107"/>
          <p:cNvSpPr txBox="1"/>
          <p:nvPr/>
        </p:nvSpPr>
        <p:spPr>
          <a:xfrm>
            <a:off x="4871132" y="1532742"/>
            <a:ext cx="1359668" cy="307777"/>
          </a:xfrm>
          <a:prstGeom prst="rect">
            <a:avLst/>
          </a:prstGeom>
          <a:noFill/>
        </p:spPr>
        <p:txBody>
          <a:bodyPr wrap="none" rtlCol="0">
            <a:spAutoFit/>
          </a:bodyPr>
          <a:lstStyle/>
          <a:p>
            <a:r>
              <a:rPr lang="en-US" dirty="0" smtClean="0">
                <a:solidFill>
                  <a:srgbClr val="476D1D"/>
                </a:solidFill>
              </a:rPr>
              <a:t>Mature miRNA</a:t>
            </a:r>
            <a:endParaRPr lang="en-US" dirty="0">
              <a:solidFill>
                <a:srgbClr val="476D1D"/>
              </a:solidFill>
            </a:endParaRPr>
          </a:p>
        </p:txBody>
      </p:sp>
      <p:sp>
        <p:nvSpPr>
          <p:cNvPr id="35" name="TextBox 34"/>
          <p:cNvSpPr txBox="1"/>
          <p:nvPr/>
        </p:nvSpPr>
        <p:spPr>
          <a:xfrm>
            <a:off x="1087974" y="1183915"/>
            <a:ext cx="545342" cy="307777"/>
          </a:xfrm>
          <a:prstGeom prst="rect">
            <a:avLst/>
          </a:prstGeom>
          <a:noFill/>
        </p:spPr>
        <p:txBody>
          <a:bodyPr wrap="none" rtlCol="0">
            <a:spAutoFit/>
          </a:bodyPr>
          <a:lstStyle/>
          <a:p>
            <a:r>
              <a:rPr lang="en-US" dirty="0" smtClean="0">
                <a:solidFill>
                  <a:srgbClr val="FFC000"/>
                </a:solidFill>
              </a:rPr>
              <a:t>APP</a:t>
            </a:r>
            <a:endParaRPr lang="en-US" dirty="0">
              <a:solidFill>
                <a:srgbClr val="FFC000"/>
              </a:solidFill>
            </a:endParaRPr>
          </a:p>
        </p:txBody>
      </p:sp>
      <p:sp>
        <p:nvSpPr>
          <p:cNvPr id="33" name="TextBox 32"/>
          <p:cNvSpPr txBox="1"/>
          <p:nvPr/>
        </p:nvSpPr>
        <p:spPr>
          <a:xfrm>
            <a:off x="1795240" y="1564034"/>
            <a:ext cx="606256" cy="307777"/>
          </a:xfrm>
          <a:prstGeom prst="rect">
            <a:avLst/>
          </a:prstGeom>
          <a:noFill/>
        </p:spPr>
        <p:txBody>
          <a:bodyPr wrap="none" rtlCol="0">
            <a:spAutoFit/>
          </a:bodyPr>
          <a:lstStyle/>
          <a:p>
            <a:r>
              <a:rPr lang="en-US" dirty="0" smtClean="0">
                <a:solidFill>
                  <a:srgbClr val="FFC000"/>
                </a:solidFill>
              </a:rPr>
              <a:t>A</a:t>
            </a:r>
            <a:r>
              <a:rPr lang="el-GR" dirty="0">
                <a:solidFill>
                  <a:srgbClr val="FFC000"/>
                </a:solidFill>
              </a:rPr>
              <a:t>β</a:t>
            </a:r>
            <a:r>
              <a:rPr lang="en-US" dirty="0" smtClean="0">
                <a:solidFill>
                  <a:srgbClr val="FFC000"/>
                </a:solidFill>
                <a:latin typeface="+mj-lt"/>
              </a:rPr>
              <a:t>42</a:t>
            </a:r>
            <a:endParaRPr lang="en-US" dirty="0">
              <a:solidFill>
                <a:srgbClr val="FFC000"/>
              </a:solidFill>
              <a:latin typeface="+mj-lt"/>
            </a:endParaRPr>
          </a:p>
        </p:txBody>
      </p:sp>
      <p:cxnSp>
        <p:nvCxnSpPr>
          <p:cNvPr id="4" name="Elbow Connector 3"/>
          <p:cNvCxnSpPr>
            <a:stCxn id="35" idx="2"/>
            <a:endCxn id="33" idx="1"/>
          </p:cNvCxnSpPr>
          <p:nvPr/>
        </p:nvCxnSpPr>
        <p:spPr>
          <a:xfrm rot="16200000" flipH="1">
            <a:off x="1464827" y="1387509"/>
            <a:ext cx="226231" cy="434595"/>
          </a:xfrm>
          <a:prstGeom prst="bentConnector2">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99239" y="2300203"/>
            <a:ext cx="75681" cy="2471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910435" y="707118"/>
            <a:ext cx="1107996" cy="523220"/>
          </a:xfrm>
          <a:prstGeom prst="rect">
            <a:avLst/>
          </a:prstGeom>
          <a:noFill/>
        </p:spPr>
        <p:txBody>
          <a:bodyPr wrap="none" rtlCol="0">
            <a:spAutoFit/>
          </a:bodyPr>
          <a:lstStyle/>
          <a:p>
            <a:r>
              <a:rPr lang="en-US" dirty="0">
                <a:solidFill>
                  <a:srgbClr val="FFC000"/>
                </a:solidFill>
              </a:rPr>
              <a:t>A</a:t>
            </a:r>
            <a:r>
              <a:rPr lang="el-GR" dirty="0">
                <a:solidFill>
                  <a:srgbClr val="FFC000"/>
                </a:solidFill>
              </a:rPr>
              <a:t>β</a:t>
            </a:r>
            <a:r>
              <a:rPr lang="en-US" dirty="0" smtClean="0">
                <a:solidFill>
                  <a:srgbClr val="FFC000"/>
                </a:solidFill>
              </a:rPr>
              <a:t>42	</a:t>
            </a:r>
            <a:endParaRPr lang="en-US" dirty="0">
              <a:solidFill>
                <a:srgbClr val="FFC000"/>
              </a:solidFill>
            </a:endParaRPr>
          </a:p>
          <a:p>
            <a:endParaRPr lang="en-US" dirty="0"/>
          </a:p>
        </p:txBody>
      </p:sp>
      <p:sp>
        <p:nvSpPr>
          <p:cNvPr id="57" name="Freeform 56"/>
          <p:cNvSpPr/>
          <p:nvPr/>
        </p:nvSpPr>
        <p:spPr>
          <a:xfrm>
            <a:off x="8237106" y="731375"/>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a:off x="7471959" y="757827"/>
            <a:ext cx="666858" cy="210901"/>
          </a:xfrm>
          <a:prstGeom prst="lef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6903868" y="1124867"/>
            <a:ext cx="1107996" cy="523220"/>
          </a:xfrm>
          <a:prstGeom prst="rect">
            <a:avLst/>
          </a:prstGeom>
          <a:noFill/>
        </p:spPr>
        <p:txBody>
          <a:bodyPr wrap="none" rtlCol="0">
            <a:spAutoFit/>
          </a:bodyPr>
          <a:lstStyle/>
          <a:p>
            <a:r>
              <a:rPr lang="en-US" dirty="0">
                <a:solidFill>
                  <a:srgbClr val="FFC000"/>
                </a:solidFill>
              </a:rPr>
              <a:t>A</a:t>
            </a:r>
            <a:r>
              <a:rPr lang="el-GR" dirty="0">
                <a:solidFill>
                  <a:srgbClr val="FFC000"/>
                </a:solidFill>
              </a:rPr>
              <a:t>β</a:t>
            </a:r>
            <a:r>
              <a:rPr lang="en-US" dirty="0" smtClean="0">
                <a:solidFill>
                  <a:srgbClr val="FFC000"/>
                </a:solidFill>
              </a:rPr>
              <a:t>42	</a:t>
            </a:r>
            <a:endParaRPr lang="en-US" dirty="0">
              <a:solidFill>
                <a:srgbClr val="FFC000"/>
              </a:solidFill>
            </a:endParaRPr>
          </a:p>
          <a:p>
            <a:endParaRPr lang="en-US" dirty="0"/>
          </a:p>
        </p:txBody>
      </p:sp>
      <p:sp>
        <p:nvSpPr>
          <p:cNvPr id="59" name="Freeform 58"/>
          <p:cNvSpPr/>
          <p:nvPr/>
        </p:nvSpPr>
        <p:spPr>
          <a:xfrm>
            <a:off x="8230539" y="1149124"/>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Left Arrow 59"/>
          <p:cNvSpPr/>
          <p:nvPr/>
        </p:nvSpPr>
        <p:spPr>
          <a:xfrm rot="10800000">
            <a:off x="7505570" y="1174819"/>
            <a:ext cx="666858" cy="210901"/>
          </a:xfrm>
          <a:prstGeom prst="lef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42886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5">
                                            <p:txEl>
                                              <p:pRg st="0" end="0"/>
                                            </p:txEl>
                                          </p:spTgt>
                                        </p:tgtEl>
                                        <p:attrNameLst>
                                          <p:attrName>style.color</p:attrName>
                                        </p:attrNameLst>
                                      </p:cBhvr>
                                      <p:to>
                                        <a:srgbClr val="F7221D"/>
                                      </p:to>
                                    </p:animClr>
                                  </p:childTnLst>
                                </p:cTn>
                              </p:par>
                              <p:par>
                                <p:cTn id="7" presetID="10"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fade">
                                      <p:cBhvr>
                                        <p:cTn id="23" dur="500"/>
                                        <p:tgtEl>
                                          <p:spTgt spid="5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500"/>
                                        <p:tgtEl>
                                          <p:spTgt spid="5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500"/>
                                        <p:tgtEl>
                                          <p:spTgt spid="5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fade">
                                      <p:cBhvr>
                                        <p:cTn id="3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0" grpId="0"/>
      <p:bldP spid="57" grpId="0" animBg="1"/>
      <p:bldP spid="17" grpId="0" animBg="1"/>
      <p:bldP spid="58" grpId="0"/>
      <p:bldP spid="59" grpId="0" animBg="1"/>
      <p:bldP spid="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miRNAs and dementia</a:t>
            </a:r>
            <a:endParaRPr lang="en" dirty="0"/>
          </a:p>
        </p:txBody>
      </p:sp>
      <p:sp>
        <p:nvSpPr>
          <p:cNvPr id="3" name="Arc 2"/>
          <p:cNvSpPr/>
          <p:nvPr/>
        </p:nvSpPr>
        <p:spPr>
          <a:xfrm rot="5400000">
            <a:off x="209184" y="2005731"/>
            <a:ext cx="2751221" cy="3240506"/>
          </a:xfrm>
          <a:prstGeom prst="arc">
            <a:avLst>
              <a:gd name="adj1" fmla="val 16606238"/>
              <a:gd name="adj2" fmla="val 0"/>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a:off x="493632" y="1017725"/>
            <a:ext cx="2751221" cy="3240506"/>
          </a:xfrm>
          <a:prstGeom prst="arc">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 name="Group 4"/>
          <p:cNvGrpSpPr/>
          <p:nvPr/>
        </p:nvGrpSpPr>
        <p:grpSpPr>
          <a:xfrm>
            <a:off x="906212" y="2180630"/>
            <a:ext cx="1187114" cy="377201"/>
            <a:chOff x="906212" y="2180630"/>
            <a:chExt cx="1187114" cy="377201"/>
          </a:xfrm>
        </p:grpSpPr>
        <p:sp>
          <p:nvSpPr>
            <p:cNvPr id="12" name="Freeform 11"/>
            <p:cNvSpPr/>
            <p:nvPr/>
          </p:nvSpPr>
          <p:spPr>
            <a:xfrm>
              <a:off x="1090695"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495456">
              <a:off x="906212"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reeform 14"/>
          <p:cNvSpPr/>
          <p:nvPr/>
        </p:nvSpPr>
        <p:spPr>
          <a:xfrm>
            <a:off x="773344" y="3313021"/>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2264130" y="3270167"/>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2" idx="2"/>
          </p:cNvCxnSpPr>
          <p:nvPr/>
        </p:nvCxnSpPr>
        <p:spPr>
          <a:xfrm flipH="1">
            <a:off x="953060" y="2525569"/>
            <a:ext cx="530666" cy="64857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4"/>
          </p:cNvCxnSpPr>
          <p:nvPr/>
        </p:nvCxnSpPr>
        <p:spPr>
          <a:xfrm>
            <a:off x="1892800" y="2557653"/>
            <a:ext cx="371330" cy="5728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055686"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3911620" y="3496526"/>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5317595"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717448" y="2278449"/>
            <a:ext cx="1280442" cy="97002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40399" y="3593238"/>
            <a:ext cx="2231317" cy="923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5729909" y="2169752"/>
            <a:ext cx="1309116" cy="1100415"/>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4622012" y="3270167"/>
            <a:ext cx="2402732" cy="366467"/>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5830646" y="2278449"/>
            <a:ext cx="1021976" cy="712177"/>
          </a:xfrm>
          <a:custGeom>
            <a:avLst/>
            <a:gdLst>
              <a:gd name="connsiteX0" fmla="*/ 182880 w 763793"/>
              <a:gd name="connsiteY0" fmla="*/ 140100 h 509384"/>
              <a:gd name="connsiteX1" fmla="*/ 182880 w 763793"/>
              <a:gd name="connsiteY1" fmla="*/ 140100 h 509384"/>
              <a:gd name="connsiteX2" fmla="*/ 279699 w 763793"/>
              <a:gd name="connsiteY2" fmla="*/ 161615 h 509384"/>
              <a:gd name="connsiteX3" fmla="*/ 355003 w 763793"/>
              <a:gd name="connsiteY3" fmla="*/ 129342 h 509384"/>
              <a:gd name="connsiteX4" fmla="*/ 398033 w 763793"/>
              <a:gd name="connsiteY4" fmla="*/ 107827 h 509384"/>
              <a:gd name="connsiteX5" fmla="*/ 473337 w 763793"/>
              <a:gd name="connsiteY5" fmla="*/ 54038 h 509384"/>
              <a:gd name="connsiteX6" fmla="*/ 527125 w 763793"/>
              <a:gd name="connsiteY6" fmla="*/ 250 h 509384"/>
              <a:gd name="connsiteX7" fmla="*/ 559398 w 763793"/>
              <a:gd name="connsiteY7" fmla="*/ 11008 h 509384"/>
              <a:gd name="connsiteX8" fmla="*/ 602429 w 763793"/>
              <a:gd name="connsiteY8" fmla="*/ 64796 h 509384"/>
              <a:gd name="connsiteX9" fmla="*/ 623944 w 763793"/>
              <a:gd name="connsiteY9" fmla="*/ 97069 h 509384"/>
              <a:gd name="connsiteX10" fmla="*/ 720763 w 763793"/>
              <a:gd name="connsiteY10" fmla="*/ 183130 h 509384"/>
              <a:gd name="connsiteX11" fmla="*/ 742278 w 763793"/>
              <a:gd name="connsiteY11" fmla="*/ 215403 h 509384"/>
              <a:gd name="connsiteX12" fmla="*/ 763793 w 763793"/>
              <a:gd name="connsiteY12" fmla="*/ 279949 h 509384"/>
              <a:gd name="connsiteX13" fmla="*/ 753036 w 763793"/>
              <a:gd name="connsiteY13" fmla="*/ 312222 h 509384"/>
              <a:gd name="connsiteX14" fmla="*/ 688490 w 763793"/>
              <a:gd name="connsiteY14" fmla="*/ 333737 h 509384"/>
              <a:gd name="connsiteX15" fmla="*/ 623944 w 763793"/>
              <a:gd name="connsiteY15" fmla="*/ 322980 h 509384"/>
              <a:gd name="connsiteX16" fmla="*/ 505610 w 763793"/>
              <a:gd name="connsiteY16" fmla="*/ 344495 h 509384"/>
              <a:gd name="connsiteX17" fmla="*/ 484094 w 763793"/>
              <a:gd name="connsiteY17" fmla="*/ 366010 h 509384"/>
              <a:gd name="connsiteX18" fmla="*/ 462579 w 763793"/>
              <a:gd name="connsiteY18" fmla="*/ 430556 h 509384"/>
              <a:gd name="connsiteX19" fmla="*/ 451821 w 763793"/>
              <a:gd name="connsiteY19" fmla="*/ 505860 h 509384"/>
              <a:gd name="connsiteX20" fmla="*/ 387276 w 763793"/>
              <a:gd name="connsiteY20" fmla="*/ 484344 h 509384"/>
              <a:gd name="connsiteX21" fmla="*/ 355003 w 763793"/>
              <a:gd name="connsiteY21" fmla="*/ 473587 h 509384"/>
              <a:gd name="connsiteX22" fmla="*/ 322730 w 763793"/>
              <a:gd name="connsiteY22" fmla="*/ 462829 h 509384"/>
              <a:gd name="connsiteX23" fmla="*/ 247426 w 763793"/>
              <a:gd name="connsiteY23" fmla="*/ 398283 h 509384"/>
              <a:gd name="connsiteX24" fmla="*/ 204396 w 763793"/>
              <a:gd name="connsiteY24" fmla="*/ 301464 h 509384"/>
              <a:gd name="connsiteX25" fmla="*/ 193638 w 763793"/>
              <a:gd name="connsiteY25" fmla="*/ 269191 h 509384"/>
              <a:gd name="connsiteX26" fmla="*/ 129092 w 763793"/>
              <a:gd name="connsiteY26" fmla="*/ 247676 h 509384"/>
              <a:gd name="connsiteX27" fmla="*/ 0 w 763793"/>
              <a:gd name="connsiteY27" fmla="*/ 226161 h 509384"/>
              <a:gd name="connsiteX28" fmla="*/ 10758 w 763793"/>
              <a:gd name="connsiteY28" fmla="*/ 150857 h 509384"/>
              <a:gd name="connsiteX29" fmla="*/ 43031 w 763793"/>
              <a:gd name="connsiteY29" fmla="*/ 129342 h 509384"/>
              <a:gd name="connsiteX30" fmla="*/ 75304 w 763793"/>
              <a:gd name="connsiteY30" fmla="*/ 118584 h 509384"/>
              <a:gd name="connsiteX31" fmla="*/ 182880 w 763793"/>
              <a:gd name="connsiteY31" fmla="*/ 140100 h 5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793" h="509384">
                <a:moveTo>
                  <a:pt x="182880" y="140100"/>
                </a:moveTo>
                <a:lnTo>
                  <a:pt x="182880" y="140100"/>
                </a:lnTo>
                <a:cubicBezTo>
                  <a:pt x="215153" y="147272"/>
                  <a:pt x="246723" y="159260"/>
                  <a:pt x="279699" y="161615"/>
                </a:cubicBezTo>
                <a:cubicBezTo>
                  <a:pt x="348035" y="166496"/>
                  <a:pt x="318004" y="154007"/>
                  <a:pt x="355003" y="129342"/>
                </a:cubicBezTo>
                <a:cubicBezTo>
                  <a:pt x="368346" y="120447"/>
                  <a:pt x="384984" y="117148"/>
                  <a:pt x="398033" y="107827"/>
                </a:cubicBezTo>
                <a:cubicBezTo>
                  <a:pt x="499798" y="35137"/>
                  <a:pt x="355400" y="113008"/>
                  <a:pt x="473337" y="54038"/>
                </a:cubicBezTo>
                <a:cubicBezTo>
                  <a:pt x="485888" y="35212"/>
                  <a:pt x="500230" y="4732"/>
                  <a:pt x="527125" y="250"/>
                </a:cubicBezTo>
                <a:cubicBezTo>
                  <a:pt x="538310" y="-1614"/>
                  <a:pt x="548640" y="7422"/>
                  <a:pt x="559398" y="11008"/>
                </a:cubicBezTo>
                <a:cubicBezTo>
                  <a:pt x="625619" y="110341"/>
                  <a:pt x="541114" y="-11847"/>
                  <a:pt x="602429" y="64796"/>
                </a:cubicBezTo>
                <a:cubicBezTo>
                  <a:pt x="610506" y="74892"/>
                  <a:pt x="615354" y="87406"/>
                  <a:pt x="623944" y="97069"/>
                </a:cubicBezTo>
                <a:cubicBezTo>
                  <a:pt x="677535" y="157360"/>
                  <a:pt x="671712" y="150430"/>
                  <a:pt x="720763" y="183130"/>
                </a:cubicBezTo>
                <a:cubicBezTo>
                  <a:pt x="727935" y="193888"/>
                  <a:pt x="737027" y="203588"/>
                  <a:pt x="742278" y="215403"/>
                </a:cubicBezTo>
                <a:cubicBezTo>
                  <a:pt x="751489" y="236127"/>
                  <a:pt x="763793" y="279949"/>
                  <a:pt x="763793" y="279949"/>
                </a:cubicBezTo>
                <a:cubicBezTo>
                  <a:pt x="760207" y="290707"/>
                  <a:pt x="762263" y="305631"/>
                  <a:pt x="753036" y="312222"/>
                </a:cubicBezTo>
                <a:cubicBezTo>
                  <a:pt x="734581" y="325404"/>
                  <a:pt x="688490" y="333737"/>
                  <a:pt x="688490" y="333737"/>
                </a:cubicBezTo>
                <a:cubicBezTo>
                  <a:pt x="666975" y="330151"/>
                  <a:pt x="645756" y="322980"/>
                  <a:pt x="623944" y="322980"/>
                </a:cubicBezTo>
                <a:cubicBezTo>
                  <a:pt x="563120" y="322980"/>
                  <a:pt x="550997" y="329365"/>
                  <a:pt x="505610" y="344495"/>
                </a:cubicBezTo>
                <a:cubicBezTo>
                  <a:pt x="498438" y="351667"/>
                  <a:pt x="488630" y="356938"/>
                  <a:pt x="484094" y="366010"/>
                </a:cubicBezTo>
                <a:cubicBezTo>
                  <a:pt x="473951" y="386295"/>
                  <a:pt x="462579" y="430556"/>
                  <a:pt x="462579" y="430556"/>
                </a:cubicBezTo>
                <a:cubicBezTo>
                  <a:pt x="458993" y="455657"/>
                  <a:pt x="472454" y="491122"/>
                  <a:pt x="451821" y="505860"/>
                </a:cubicBezTo>
                <a:cubicBezTo>
                  <a:pt x="433366" y="519042"/>
                  <a:pt x="408791" y="491516"/>
                  <a:pt x="387276" y="484344"/>
                </a:cubicBezTo>
                <a:lnTo>
                  <a:pt x="355003" y="473587"/>
                </a:lnTo>
                <a:lnTo>
                  <a:pt x="322730" y="462829"/>
                </a:lnTo>
                <a:cubicBezTo>
                  <a:pt x="270557" y="410656"/>
                  <a:pt x="296577" y="431050"/>
                  <a:pt x="247426" y="398283"/>
                </a:cubicBezTo>
                <a:cubicBezTo>
                  <a:pt x="213331" y="347139"/>
                  <a:pt x="230000" y="378277"/>
                  <a:pt x="204396" y="301464"/>
                </a:cubicBezTo>
                <a:cubicBezTo>
                  <a:pt x="200810" y="290706"/>
                  <a:pt x="204396" y="272777"/>
                  <a:pt x="193638" y="269191"/>
                </a:cubicBezTo>
                <a:cubicBezTo>
                  <a:pt x="172123" y="262019"/>
                  <a:pt x="151463" y="251404"/>
                  <a:pt x="129092" y="247676"/>
                </a:cubicBezTo>
                <a:lnTo>
                  <a:pt x="0" y="226161"/>
                </a:lnTo>
                <a:cubicBezTo>
                  <a:pt x="3586" y="201060"/>
                  <a:pt x="460" y="174028"/>
                  <a:pt x="10758" y="150857"/>
                </a:cubicBezTo>
                <a:cubicBezTo>
                  <a:pt x="16009" y="139042"/>
                  <a:pt x="31467" y="135124"/>
                  <a:pt x="43031" y="129342"/>
                </a:cubicBezTo>
                <a:cubicBezTo>
                  <a:pt x="53173" y="124271"/>
                  <a:pt x="64234" y="121044"/>
                  <a:pt x="75304" y="118584"/>
                </a:cubicBezTo>
                <a:cubicBezTo>
                  <a:pt x="129017" y="106648"/>
                  <a:pt x="164951" y="136514"/>
                  <a:pt x="182880" y="140100"/>
                </a:cubicBezTo>
                <a:close/>
              </a:path>
            </a:pathLst>
          </a:cu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solidFill>
              </a:rPr>
              <a:t>RISC</a:t>
            </a:r>
            <a:endParaRPr lang="en-US" dirty="0">
              <a:solidFill>
                <a:schemeClr val="accent6"/>
              </a:solidFill>
            </a:endParaRPr>
          </a:p>
        </p:txBody>
      </p:sp>
      <p:cxnSp>
        <p:nvCxnSpPr>
          <p:cNvPr id="49" name="Straight Arrow Connector 48"/>
          <p:cNvCxnSpPr/>
          <p:nvPr/>
        </p:nvCxnSpPr>
        <p:spPr>
          <a:xfrm flipV="1">
            <a:off x="4546321" y="2137016"/>
            <a:ext cx="649623" cy="3273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7100435" y="2979534"/>
            <a:ext cx="950194" cy="546707"/>
            <a:chOff x="7100435" y="2979534"/>
            <a:chExt cx="950194" cy="546707"/>
          </a:xfrm>
        </p:grpSpPr>
        <p:sp>
          <p:nvSpPr>
            <p:cNvPr id="53" name="Arc 52"/>
            <p:cNvSpPr/>
            <p:nvPr/>
          </p:nvSpPr>
          <p:spPr>
            <a:xfrm>
              <a:off x="7100435" y="3226835"/>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flipV="1">
              <a:off x="7358618" y="3227492"/>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Arc 102"/>
            <p:cNvSpPr/>
            <p:nvPr/>
          </p:nvSpPr>
          <p:spPr>
            <a:xfrm>
              <a:off x="7358618" y="3151129"/>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616801" y="3343942"/>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V="1">
              <a:off x="7663354" y="2979534"/>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Arc 105"/>
            <p:cNvSpPr/>
            <p:nvPr/>
          </p:nvSpPr>
          <p:spPr>
            <a:xfrm flipV="1">
              <a:off x="7838999" y="3294438"/>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6" name="TextBox 55"/>
          <p:cNvSpPr txBox="1"/>
          <p:nvPr/>
        </p:nvSpPr>
        <p:spPr>
          <a:xfrm>
            <a:off x="311700" y="3636634"/>
            <a:ext cx="713657" cy="307777"/>
          </a:xfrm>
          <a:prstGeom prst="rect">
            <a:avLst/>
          </a:prstGeom>
          <a:noFill/>
        </p:spPr>
        <p:txBody>
          <a:bodyPr wrap="none" rtlCol="0">
            <a:spAutoFit/>
          </a:bodyPr>
          <a:lstStyle/>
          <a:p>
            <a:r>
              <a:rPr lang="en-US" dirty="0" smtClean="0">
                <a:solidFill>
                  <a:schemeClr val="accent4"/>
                </a:solidFill>
              </a:rPr>
              <a:t>mRNA</a:t>
            </a:r>
            <a:endParaRPr lang="en-US" dirty="0">
              <a:solidFill>
                <a:schemeClr val="accent4"/>
              </a:solidFill>
            </a:endParaRPr>
          </a:p>
        </p:txBody>
      </p:sp>
      <p:sp>
        <p:nvSpPr>
          <p:cNvPr id="107" name="TextBox 106"/>
          <p:cNvSpPr txBox="1"/>
          <p:nvPr/>
        </p:nvSpPr>
        <p:spPr>
          <a:xfrm>
            <a:off x="1963716" y="3681305"/>
            <a:ext cx="753732" cy="307777"/>
          </a:xfrm>
          <a:prstGeom prst="rect">
            <a:avLst/>
          </a:prstGeom>
          <a:noFill/>
        </p:spPr>
        <p:txBody>
          <a:bodyPr wrap="none" rtlCol="0">
            <a:spAutoFit/>
          </a:bodyPr>
          <a:lstStyle/>
          <a:p>
            <a:r>
              <a:rPr lang="en-US" dirty="0" smtClean="0">
                <a:solidFill>
                  <a:srgbClr val="92D050"/>
                </a:solidFill>
              </a:rPr>
              <a:t>miRNA</a:t>
            </a:r>
            <a:endParaRPr lang="en-US" dirty="0">
              <a:solidFill>
                <a:srgbClr val="92D050"/>
              </a:solidFill>
            </a:endParaRPr>
          </a:p>
        </p:txBody>
      </p:sp>
      <p:sp>
        <p:nvSpPr>
          <p:cNvPr id="108" name="TextBox 107"/>
          <p:cNvSpPr txBox="1"/>
          <p:nvPr/>
        </p:nvSpPr>
        <p:spPr>
          <a:xfrm>
            <a:off x="4871132" y="1532742"/>
            <a:ext cx="1359668" cy="307777"/>
          </a:xfrm>
          <a:prstGeom prst="rect">
            <a:avLst/>
          </a:prstGeom>
          <a:noFill/>
        </p:spPr>
        <p:txBody>
          <a:bodyPr wrap="none" rtlCol="0">
            <a:spAutoFit/>
          </a:bodyPr>
          <a:lstStyle/>
          <a:p>
            <a:r>
              <a:rPr lang="en-US" dirty="0" smtClean="0">
                <a:solidFill>
                  <a:srgbClr val="476D1D"/>
                </a:solidFill>
              </a:rPr>
              <a:t>Mature miRNA</a:t>
            </a:r>
            <a:endParaRPr lang="en-US" dirty="0">
              <a:solidFill>
                <a:srgbClr val="476D1D"/>
              </a:solidFill>
            </a:endParaRPr>
          </a:p>
        </p:txBody>
      </p:sp>
      <p:sp>
        <p:nvSpPr>
          <p:cNvPr id="35" name="TextBox 34"/>
          <p:cNvSpPr txBox="1"/>
          <p:nvPr/>
        </p:nvSpPr>
        <p:spPr>
          <a:xfrm>
            <a:off x="1087974" y="1183915"/>
            <a:ext cx="545342" cy="307777"/>
          </a:xfrm>
          <a:prstGeom prst="rect">
            <a:avLst/>
          </a:prstGeom>
          <a:noFill/>
        </p:spPr>
        <p:txBody>
          <a:bodyPr wrap="none" rtlCol="0">
            <a:spAutoFit/>
          </a:bodyPr>
          <a:lstStyle/>
          <a:p>
            <a:r>
              <a:rPr lang="en-US" dirty="0" smtClean="0">
                <a:solidFill>
                  <a:srgbClr val="FFC000"/>
                </a:solidFill>
              </a:rPr>
              <a:t>APP</a:t>
            </a:r>
            <a:endParaRPr lang="en-US" dirty="0">
              <a:solidFill>
                <a:srgbClr val="FFC000"/>
              </a:solidFill>
            </a:endParaRPr>
          </a:p>
        </p:txBody>
      </p:sp>
      <p:sp>
        <p:nvSpPr>
          <p:cNvPr id="33" name="TextBox 32"/>
          <p:cNvSpPr txBox="1"/>
          <p:nvPr/>
        </p:nvSpPr>
        <p:spPr>
          <a:xfrm>
            <a:off x="1795240" y="1564034"/>
            <a:ext cx="606256" cy="307777"/>
          </a:xfrm>
          <a:prstGeom prst="rect">
            <a:avLst/>
          </a:prstGeom>
          <a:noFill/>
        </p:spPr>
        <p:txBody>
          <a:bodyPr wrap="none" rtlCol="0">
            <a:spAutoFit/>
          </a:bodyPr>
          <a:lstStyle/>
          <a:p>
            <a:r>
              <a:rPr lang="en-US" dirty="0" smtClean="0">
                <a:solidFill>
                  <a:srgbClr val="FFC000"/>
                </a:solidFill>
              </a:rPr>
              <a:t>A</a:t>
            </a:r>
            <a:r>
              <a:rPr lang="el-GR" dirty="0">
                <a:solidFill>
                  <a:srgbClr val="FFC000"/>
                </a:solidFill>
              </a:rPr>
              <a:t>β</a:t>
            </a:r>
            <a:r>
              <a:rPr lang="en-US" dirty="0" smtClean="0">
                <a:solidFill>
                  <a:srgbClr val="FFC000"/>
                </a:solidFill>
                <a:latin typeface="+mj-lt"/>
              </a:rPr>
              <a:t>42</a:t>
            </a:r>
            <a:endParaRPr lang="en-US" dirty="0">
              <a:solidFill>
                <a:srgbClr val="FFC000"/>
              </a:solidFill>
              <a:latin typeface="+mj-lt"/>
            </a:endParaRPr>
          </a:p>
        </p:txBody>
      </p:sp>
      <p:cxnSp>
        <p:nvCxnSpPr>
          <p:cNvPr id="4" name="Elbow Connector 3"/>
          <p:cNvCxnSpPr>
            <a:stCxn id="35" idx="2"/>
            <a:endCxn id="33" idx="1"/>
          </p:cNvCxnSpPr>
          <p:nvPr/>
        </p:nvCxnSpPr>
        <p:spPr>
          <a:xfrm rot="16200000" flipH="1">
            <a:off x="1464827" y="1387509"/>
            <a:ext cx="226231" cy="434595"/>
          </a:xfrm>
          <a:prstGeom prst="bentConnector2">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99239" y="2300203"/>
            <a:ext cx="75681" cy="2471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31003" y="707118"/>
            <a:ext cx="1107996" cy="523220"/>
          </a:xfrm>
          <a:prstGeom prst="rect">
            <a:avLst/>
          </a:prstGeom>
          <a:noFill/>
        </p:spPr>
        <p:txBody>
          <a:bodyPr wrap="none" rtlCol="0">
            <a:spAutoFit/>
          </a:bodyPr>
          <a:lstStyle/>
          <a:p>
            <a:r>
              <a:rPr lang="en-US" dirty="0" smtClean="0">
                <a:solidFill>
                  <a:srgbClr val="FFC000"/>
                </a:solidFill>
              </a:rPr>
              <a:t>FOXP2	</a:t>
            </a:r>
            <a:endParaRPr lang="en-US" dirty="0">
              <a:solidFill>
                <a:srgbClr val="FFC000"/>
              </a:solidFill>
            </a:endParaRPr>
          </a:p>
          <a:p>
            <a:endParaRPr lang="en-US" dirty="0"/>
          </a:p>
        </p:txBody>
      </p:sp>
      <p:sp>
        <p:nvSpPr>
          <p:cNvPr id="57" name="Freeform 56"/>
          <p:cNvSpPr/>
          <p:nvPr/>
        </p:nvSpPr>
        <p:spPr>
          <a:xfrm>
            <a:off x="8237106" y="731375"/>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a:off x="7471959" y="757827"/>
            <a:ext cx="666858" cy="210901"/>
          </a:xfrm>
          <a:prstGeom prst="lef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6729860" y="1104023"/>
            <a:ext cx="1107996" cy="523220"/>
          </a:xfrm>
          <a:prstGeom prst="rect">
            <a:avLst/>
          </a:prstGeom>
          <a:noFill/>
        </p:spPr>
        <p:txBody>
          <a:bodyPr wrap="none" rtlCol="0">
            <a:spAutoFit/>
          </a:bodyPr>
          <a:lstStyle/>
          <a:p>
            <a:r>
              <a:rPr lang="en-US" dirty="0" smtClean="0">
                <a:solidFill>
                  <a:srgbClr val="FFC000"/>
                </a:solidFill>
              </a:rPr>
              <a:t>FOXP2	</a:t>
            </a:r>
            <a:endParaRPr lang="en-US" dirty="0">
              <a:solidFill>
                <a:srgbClr val="FFC000"/>
              </a:solidFill>
            </a:endParaRPr>
          </a:p>
          <a:p>
            <a:endParaRPr lang="en-US" dirty="0"/>
          </a:p>
        </p:txBody>
      </p:sp>
      <p:sp>
        <p:nvSpPr>
          <p:cNvPr id="59" name="Freeform 58"/>
          <p:cNvSpPr/>
          <p:nvPr/>
        </p:nvSpPr>
        <p:spPr>
          <a:xfrm>
            <a:off x="8230539" y="1149124"/>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Left Arrow 59"/>
          <p:cNvSpPr/>
          <p:nvPr/>
        </p:nvSpPr>
        <p:spPr>
          <a:xfrm rot="10800000">
            <a:off x="7505570" y="1174819"/>
            <a:ext cx="666858" cy="210901"/>
          </a:xfrm>
          <a:prstGeom prst="lef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7616801" y="1048985"/>
            <a:ext cx="372218" cy="461665"/>
          </a:xfrm>
          <a:prstGeom prst="rect">
            <a:avLst/>
          </a:prstGeom>
          <a:noFill/>
        </p:spPr>
        <p:txBody>
          <a:bodyPr wrap="none" rtlCol="0">
            <a:spAutoFit/>
          </a:bodyPr>
          <a:lstStyle/>
          <a:p>
            <a:r>
              <a:rPr lang="en-US" sz="2400" b="1" dirty="0" smtClean="0">
                <a:solidFill>
                  <a:srgbClr val="FF0000"/>
                </a:solidFill>
              </a:rPr>
              <a:t>?</a:t>
            </a:r>
            <a:endParaRPr lang="en-US" sz="2400" b="1" dirty="0">
              <a:solidFill>
                <a:srgbClr val="FF0000"/>
              </a:solidFill>
            </a:endParaRPr>
          </a:p>
        </p:txBody>
      </p:sp>
    </p:spTree>
    <p:extLst>
      <p:ext uri="{BB962C8B-B14F-4D97-AF65-F5344CB8AC3E}">
        <p14:creationId xmlns:p14="http://schemas.microsoft.com/office/powerpoint/2010/main" val="322812503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My experiment</a:t>
            </a:r>
            <a:endParaRPr lang="en" dirty="0"/>
          </a:p>
        </p:txBody>
      </p:sp>
      <p:grpSp>
        <p:nvGrpSpPr>
          <p:cNvPr id="80" name="Shape 80"/>
          <p:cNvGrpSpPr/>
          <p:nvPr/>
        </p:nvGrpSpPr>
        <p:grpSpPr>
          <a:xfrm>
            <a:off x="431925" y="1304875"/>
            <a:ext cx="2628925" cy="3416400"/>
            <a:chOff x="431925" y="1304875"/>
            <a:chExt cx="2628925" cy="3416400"/>
          </a:xfrm>
        </p:grpSpPr>
        <p:sp>
          <p:nvSpPr>
            <p:cNvPr id="81" name="Shape 81"/>
            <p:cNvSpPr txBox="1"/>
            <p:nvPr/>
          </p:nvSpPr>
          <p:spPr>
            <a:xfrm>
              <a:off x="431925" y="1304875"/>
              <a:ext cx="26289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sp>
          <p:nvSpPr>
            <p:cNvPr id="82" name="Shape 82"/>
            <p:cNvSpPr/>
            <p:nvPr/>
          </p:nvSpPr>
          <p:spPr>
            <a:xfrm>
              <a:off x="43195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Shape 83"/>
          <p:cNvSpPr txBox="1">
            <a:spLocks noGrp="1"/>
          </p:cNvSpPr>
          <p:nvPr>
            <p:ph type="body" idx="4294967295"/>
          </p:nvPr>
        </p:nvSpPr>
        <p:spPr>
          <a:xfrm>
            <a:off x="506425"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Cell Preparation</a:t>
            </a:r>
            <a:endParaRPr lang="en" dirty="0">
              <a:solidFill>
                <a:schemeClr val="lt1"/>
              </a:solidFill>
            </a:endParaRPr>
          </a:p>
        </p:txBody>
      </p:sp>
      <p:sp>
        <p:nvSpPr>
          <p:cNvPr id="84" name="Shape 84"/>
          <p:cNvSpPr txBox="1">
            <a:spLocks noGrp="1"/>
          </p:cNvSpPr>
          <p:nvPr>
            <p:ph type="body" idx="4294967295"/>
          </p:nvPr>
        </p:nvSpPr>
        <p:spPr>
          <a:xfrm>
            <a:off x="508325"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 sz="1600" dirty="0" smtClean="0"/>
              <a:t>Murine frontotemporal cells</a:t>
            </a:r>
          </a:p>
          <a:p>
            <a:pPr lvl="0" rtl="0">
              <a:spcBef>
                <a:spcPts val="0"/>
              </a:spcBef>
              <a:spcAft>
                <a:spcPts val="1600"/>
              </a:spcAft>
              <a:buNone/>
            </a:pPr>
            <a:r>
              <a:rPr lang="en" sz="1600" dirty="0" smtClean="0"/>
              <a:t>½ unaltered FOXP2          </a:t>
            </a:r>
            <a:r>
              <a:rPr lang="en" sz="1600" dirty="0" smtClean="0"/>
              <a:t>½ point mutation affected FOXP2</a:t>
            </a:r>
            <a:endParaRPr lang="en" sz="1600" dirty="0"/>
          </a:p>
        </p:txBody>
      </p:sp>
      <p:grpSp>
        <p:nvGrpSpPr>
          <p:cNvPr id="85" name="Shape 85"/>
          <p:cNvGrpSpPr/>
          <p:nvPr/>
        </p:nvGrpSpPr>
        <p:grpSpPr>
          <a:xfrm>
            <a:off x="3320450" y="1304875"/>
            <a:ext cx="2632500" cy="3416400"/>
            <a:chOff x="3320450" y="1304875"/>
            <a:chExt cx="2632500" cy="3416400"/>
          </a:xfrm>
        </p:grpSpPr>
        <p:sp>
          <p:nvSpPr>
            <p:cNvPr id="86" name="Shape 86"/>
            <p:cNvSpPr txBox="1"/>
            <p:nvPr/>
          </p:nvSpPr>
          <p:spPr>
            <a:xfrm>
              <a:off x="3324050" y="1304875"/>
              <a:ext cx="26289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32045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8" name="Shape 88"/>
          <p:cNvSpPr txBox="1">
            <a:spLocks noGrp="1"/>
          </p:cNvSpPr>
          <p:nvPr>
            <p:ph type="body" idx="4294967295"/>
          </p:nvPr>
        </p:nvSpPr>
        <p:spPr>
          <a:xfrm>
            <a:off x="3389450"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Extracting the miRNA</a:t>
            </a:r>
            <a:endParaRPr lang="en" dirty="0">
              <a:solidFill>
                <a:schemeClr val="lt1"/>
              </a:solidFill>
            </a:endParaRPr>
          </a:p>
        </p:txBody>
      </p:sp>
      <p:sp>
        <p:nvSpPr>
          <p:cNvPr id="89" name="Shape 89"/>
          <p:cNvSpPr txBox="1">
            <a:spLocks noGrp="1"/>
          </p:cNvSpPr>
          <p:nvPr>
            <p:ph type="body" idx="4294967295"/>
          </p:nvPr>
        </p:nvSpPr>
        <p:spPr>
          <a:xfrm>
            <a:off x="3396775"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 sz="1600" dirty="0" smtClean="0"/>
              <a:t>Buffer lyses tissue</a:t>
            </a:r>
          </a:p>
          <a:p>
            <a:pPr lvl="0" rtl="0">
              <a:spcBef>
                <a:spcPts val="0"/>
              </a:spcBef>
              <a:spcAft>
                <a:spcPts val="1600"/>
              </a:spcAft>
              <a:buNone/>
            </a:pPr>
            <a:r>
              <a:rPr lang="en" sz="1600" dirty="0" smtClean="0"/>
              <a:t>DNA removed by centrifugation</a:t>
            </a:r>
          </a:p>
          <a:p>
            <a:pPr lvl="0" rtl="0">
              <a:spcBef>
                <a:spcPts val="0"/>
              </a:spcBef>
              <a:spcAft>
                <a:spcPts val="1600"/>
              </a:spcAft>
              <a:buNone/>
            </a:pPr>
            <a:r>
              <a:rPr lang="en" sz="1600" dirty="0" smtClean="0"/>
              <a:t>RNA binding membrane</a:t>
            </a:r>
            <a:endParaRPr lang="en" sz="1600" dirty="0"/>
          </a:p>
        </p:txBody>
      </p:sp>
      <p:grpSp>
        <p:nvGrpSpPr>
          <p:cNvPr id="90" name="Shape 90"/>
          <p:cNvGrpSpPr/>
          <p:nvPr/>
        </p:nvGrpSpPr>
        <p:grpSpPr>
          <a:xfrm>
            <a:off x="6212550" y="1304875"/>
            <a:ext cx="2632500" cy="3416400"/>
            <a:chOff x="6212550" y="1304875"/>
            <a:chExt cx="2632500" cy="3416400"/>
          </a:xfrm>
        </p:grpSpPr>
        <p:sp>
          <p:nvSpPr>
            <p:cNvPr id="91" name="Shape 91"/>
            <p:cNvSpPr/>
            <p:nvPr/>
          </p:nvSpPr>
          <p:spPr>
            <a:xfrm>
              <a:off x="621540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txBox="1"/>
            <p:nvPr/>
          </p:nvSpPr>
          <p:spPr>
            <a:xfrm>
              <a:off x="6212550" y="1304875"/>
              <a:ext cx="26325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grpSp>
      <p:sp>
        <p:nvSpPr>
          <p:cNvPr id="93" name="Shape 93"/>
          <p:cNvSpPr txBox="1">
            <a:spLocks noGrp="1"/>
          </p:cNvSpPr>
          <p:nvPr>
            <p:ph type="body" idx="4294967295"/>
          </p:nvPr>
        </p:nvSpPr>
        <p:spPr>
          <a:xfrm>
            <a:off x="6272475"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Analyzing Expression </a:t>
            </a:r>
            <a:endParaRPr lang="en" dirty="0">
              <a:solidFill>
                <a:schemeClr val="lt1"/>
              </a:solidFill>
            </a:endParaRPr>
          </a:p>
        </p:txBody>
      </p:sp>
      <p:sp>
        <p:nvSpPr>
          <p:cNvPr id="94" name="Shape 94"/>
          <p:cNvSpPr txBox="1">
            <a:spLocks noGrp="1"/>
          </p:cNvSpPr>
          <p:nvPr>
            <p:ph type="body" idx="4294967295"/>
          </p:nvPr>
        </p:nvSpPr>
        <p:spPr>
          <a:xfrm>
            <a:off x="6286400"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US" sz="1600" dirty="0" err="1" smtClean="0"/>
              <a:t>TaqMan</a:t>
            </a:r>
            <a:r>
              <a:rPr lang="en-US" sz="1600" dirty="0" smtClean="0"/>
              <a:t> Low-Density Microarray</a:t>
            </a:r>
          </a:p>
          <a:p>
            <a:pPr lvl="0" rtl="0">
              <a:spcBef>
                <a:spcPts val="0"/>
              </a:spcBef>
              <a:spcAft>
                <a:spcPts val="1600"/>
              </a:spcAft>
              <a:buNone/>
            </a:pPr>
            <a:r>
              <a:rPr lang="en-US" sz="1600" dirty="0" err="1" smtClean="0"/>
              <a:t>Rt</a:t>
            </a:r>
            <a:r>
              <a:rPr lang="en-US" sz="1600" dirty="0" smtClean="0"/>
              <a:t>-PCR</a:t>
            </a:r>
            <a:endParaRPr sz="1600" dirty="0"/>
          </a:p>
        </p:txBody>
      </p:sp>
      <p:sp>
        <p:nvSpPr>
          <p:cNvPr id="100" name="Shape 100"/>
          <p:cNvSpPr/>
          <p:nvPr/>
        </p:nvSpPr>
        <p:spPr>
          <a:xfrm>
            <a:off x="6564875" y="3615050"/>
            <a:ext cx="1535700" cy="921600"/>
          </a:xfrm>
          <a:prstGeom prst="homePlate">
            <a:avLst>
              <a:gd name="adj"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body" idx="4294967295"/>
          </p:nvPr>
        </p:nvSpPr>
        <p:spPr>
          <a:xfrm>
            <a:off x="8252975" y="3538850"/>
            <a:ext cx="585000" cy="921600"/>
          </a:xfrm>
          <a:prstGeom prst="rect">
            <a:avLst/>
          </a:prstGeom>
        </p:spPr>
        <p:txBody>
          <a:bodyPr lIns="91425" tIns="91425" rIns="91425" bIns="91425" anchor="t" anchorCtr="0">
            <a:noAutofit/>
          </a:bodyPr>
          <a:lstStyle/>
          <a:p>
            <a:pPr lvl="0" rtl="0">
              <a:spcBef>
                <a:spcPts val="0"/>
              </a:spcBef>
              <a:spcAft>
                <a:spcPts val="1600"/>
              </a:spcAft>
              <a:buNone/>
            </a:pPr>
            <a:r>
              <a:rPr lang="en" sz="6000"/>
              <a:t>?</a:t>
            </a:r>
          </a:p>
        </p:txBody>
      </p:sp>
      <p:grpSp>
        <p:nvGrpSpPr>
          <p:cNvPr id="3" name="Group 2"/>
          <p:cNvGrpSpPr/>
          <p:nvPr/>
        </p:nvGrpSpPr>
        <p:grpSpPr>
          <a:xfrm>
            <a:off x="1050301" y="3824718"/>
            <a:ext cx="1340616" cy="502263"/>
            <a:chOff x="720762" y="3999650"/>
            <a:chExt cx="1340616" cy="502263"/>
          </a:xfrm>
          <a:solidFill>
            <a:schemeClr val="bg2">
              <a:lumMod val="20000"/>
              <a:lumOff val="80000"/>
            </a:schemeClr>
          </a:solidFill>
        </p:grpSpPr>
        <p:sp>
          <p:nvSpPr>
            <p:cNvPr id="2" name="Can 1"/>
            <p:cNvSpPr/>
            <p:nvPr/>
          </p:nvSpPr>
          <p:spPr>
            <a:xfrm>
              <a:off x="720762" y="3999650"/>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a:off x="1035765" y="4139363"/>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593631" y="3702275"/>
            <a:ext cx="2048187" cy="753324"/>
            <a:chOff x="3593631" y="3702275"/>
            <a:chExt cx="2048187" cy="753324"/>
          </a:xfrm>
          <a:solidFill>
            <a:schemeClr val="bg2">
              <a:lumMod val="20000"/>
              <a:lumOff val="80000"/>
            </a:schemeClr>
          </a:solidFill>
        </p:grpSpPr>
        <p:sp>
          <p:nvSpPr>
            <p:cNvPr id="5" name="Flowchart: Manual Operation 4"/>
            <p:cNvSpPr/>
            <p:nvPr/>
          </p:nvSpPr>
          <p:spPr>
            <a:xfrm>
              <a:off x="3593631" y="3708449"/>
              <a:ext cx="480548" cy="747150"/>
            </a:xfrm>
            <a:prstGeom prst="flowChartManualOperation">
              <a:avLst/>
            </a:prstGeom>
            <a:solidFill>
              <a:schemeClr val="accent5">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Manual Operation 30"/>
            <p:cNvSpPr/>
            <p:nvPr/>
          </p:nvSpPr>
          <p:spPr>
            <a:xfrm>
              <a:off x="4382541" y="3708449"/>
              <a:ext cx="480548" cy="747150"/>
            </a:xfrm>
            <a:prstGeom prst="flowChartManualOperation">
              <a:avLst/>
            </a:prstGeom>
            <a:solidFill>
              <a:schemeClr val="accent5">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Manual Operation 31"/>
            <p:cNvSpPr/>
            <p:nvPr/>
          </p:nvSpPr>
          <p:spPr>
            <a:xfrm>
              <a:off x="5161270" y="3702275"/>
              <a:ext cx="480548" cy="747150"/>
            </a:xfrm>
            <a:prstGeom prst="flowChartManualOperation">
              <a:avLst/>
            </a:prstGeom>
            <a:solidFill>
              <a:schemeClr val="accent5">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a:stCxn id="5" idx="3"/>
            <a:endCxn id="31" idx="1"/>
          </p:cNvCxnSpPr>
          <p:nvPr/>
        </p:nvCxnSpPr>
        <p:spPr>
          <a:xfrm>
            <a:off x="4026124" y="4082024"/>
            <a:ext cx="40447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2" idx="1"/>
          </p:cNvCxnSpPr>
          <p:nvPr/>
        </p:nvCxnSpPr>
        <p:spPr>
          <a:xfrm flipV="1">
            <a:off x="4815034" y="4075850"/>
            <a:ext cx="394291" cy="617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Flowchart: Manual Operation 38"/>
          <p:cNvSpPr/>
          <p:nvPr/>
        </p:nvSpPr>
        <p:spPr>
          <a:xfrm>
            <a:off x="6852177" y="3713300"/>
            <a:ext cx="480548" cy="747150"/>
          </a:xfrm>
          <a:prstGeom prst="flowChartManualOperation">
            <a:avLst/>
          </a:prstGeom>
          <a:solidFill>
            <a:schemeClr val="accent5">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My experiment</a:t>
            </a:r>
            <a:endParaRPr lang="en" dirty="0"/>
          </a:p>
        </p:txBody>
      </p:sp>
      <p:grpSp>
        <p:nvGrpSpPr>
          <p:cNvPr id="80" name="Shape 80"/>
          <p:cNvGrpSpPr/>
          <p:nvPr/>
        </p:nvGrpSpPr>
        <p:grpSpPr>
          <a:xfrm>
            <a:off x="431925" y="1304875"/>
            <a:ext cx="2628925" cy="3416400"/>
            <a:chOff x="431925" y="1304875"/>
            <a:chExt cx="2628925" cy="3416400"/>
          </a:xfrm>
        </p:grpSpPr>
        <p:sp>
          <p:nvSpPr>
            <p:cNvPr id="81" name="Shape 81"/>
            <p:cNvSpPr txBox="1"/>
            <p:nvPr/>
          </p:nvSpPr>
          <p:spPr>
            <a:xfrm>
              <a:off x="431925" y="1304875"/>
              <a:ext cx="26289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sp>
          <p:nvSpPr>
            <p:cNvPr id="82" name="Shape 82"/>
            <p:cNvSpPr/>
            <p:nvPr/>
          </p:nvSpPr>
          <p:spPr>
            <a:xfrm>
              <a:off x="43195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Shape 83"/>
          <p:cNvSpPr txBox="1">
            <a:spLocks noGrp="1"/>
          </p:cNvSpPr>
          <p:nvPr>
            <p:ph type="body" idx="4294967295"/>
          </p:nvPr>
        </p:nvSpPr>
        <p:spPr>
          <a:xfrm>
            <a:off x="506425"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Cell Preparation</a:t>
            </a:r>
            <a:endParaRPr lang="en" dirty="0">
              <a:solidFill>
                <a:schemeClr val="lt1"/>
              </a:solidFill>
            </a:endParaRPr>
          </a:p>
        </p:txBody>
      </p:sp>
      <p:sp>
        <p:nvSpPr>
          <p:cNvPr id="84" name="Shape 84"/>
          <p:cNvSpPr txBox="1">
            <a:spLocks noGrp="1"/>
          </p:cNvSpPr>
          <p:nvPr>
            <p:ph type="body" idx="4294967295"/>
          </p:nvPr>
        </p:nvSpPr>
        <p:spPr>
          <a:xfrm>
            <a:off x="508325"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 sz="1600" dirty="0" smtClean="0"/>
              <a:t>Murine frontotemporal cells</a:t>
            </a:r>
          </a:p>
          <a:p>
            <a:pPr lvl="0" rtl="0">
              <a:spcBef>
                <a:spcPts val="0"/>
              </a:spcBef>
              <a:spcAft>
                <a:spcPts val="1600"/>
              </a:spcAft>
              <a:buNone/>
            </a:pPr>
            <a:r>
              <a:rPr lang="en" sz="1600" dirty="0" smtClean="0"/>
              <a:t>½ unaltered FOXP2          </a:t>
            </a:r>
            <a:r>
              <a:rPr lang="en" sz="1600" dirty="0" smtClean="0"/>
              <a:t>½ point mutation affected FOXP2</a:t>
            </a:r>
            <a:endParaRPr lang="en" sz="1600" dirty="0"/>
          </a:p>
        </p:txBody>
      </p:sp>
      <p:grpSp>
        <p:nvGrpSpPr>
          <p:cNvPr id="85" name="Shape 85"/>
          <p:cNvGrpSpPr/>
          <p:nvPr/>
        </p:nvGrpSpPr>
        <p:grpSpPr>
          <a:xfrm>
            <a:off x="3320450" y="1304875"/>
            <a:ext cx="2632500" cy="3416400"/>
            <a:chOff x="3320450" y="1304875"/>
            <a:chExt cx="2632500" cy="3416400"/>
          </a:xfrm>
          <a:solidFill>
            <a:schemeClr val="tx1">
              <a:lumMod val="65000"/>
            </a:schemeClr>
          </a:solidFill>
        </p:grpSpPr>
        <p:sp>
          <p:nvSpPr>
            <p:cNvPr id="86" name="Shape 86"/>
            <p:cNvSpPr txBox="1"/>
            <p:nvPr/>
          </p:nvSpPr>
          <p:spPr>
            <a:xfrm>
              <a:off x="3324050" y="1304875"/>
              <a:ext cx="2628900" cy="464100"/>
            </a:xfrm>
            <a:prstGeom prst="rect">
              <a:avLst/>
            </a:prstGeom>
            <a:grp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32045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8" name="Shape 88"/>
          <p:cNvSpPr txBox="1">
            <a:spLocks noGrp="1"/>
          </p:cNvSpPr>
          <p:nvPr>
            <p:ph type="body" idx="4294967295"/>
          </p:nvPr>
        </p:nvSpPr>
        <p:spPr>
          <a:xfrm>
            <a:off x="3389450"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Extracting the miRNA</a:t>
            </a:r>
            <a:endParaRPr lang="en" dirty="0">
              <a:solidFill>
                <a:schemeClr val="lt1"/>
              </a:solidFill>
            </a:endParaRPr>
          </a:p>
        </p:txBody>
      </p:sp>
      <p:sp>
        <p:nvSpPr>
          <p:cNvPr id="89" name="Shape 89"/>
          <p:cNvSpPr txBox="1">
            <a:spLocks noGrp="1"/>
          </p:cNvSpPr>
          <p:nvPr>
            <p:ph type="body" idx="4294967295"/>
          </p:nvPr>
        </p:nvSpPr>
        <p:spPr>
          <a:xfrm>
            <a:off x="3396775"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1600" dirty="0" smtClean="0"/>
              <a:t>Buffer lyses tissue</a:t>
            </a:r>
          </a:p>
          <a:p>
            <a:pPr lvl="0" rtl="0">
              <a:spcBef>
                <a:spcPts val="0"/>
              </a:spcBef>
              <a:spcAft>
                <a:spcPts val="1600"/>
              </a:spcAft>
              <a:buNone/>
            </a:pPr>
            <a:r>
              <a:rPr lang="en" sz="1600" dirty="0" smtClean="0"/>
              <a:t>DNA removed by centrifugation</a:t>
            </a:r>
          </a:p>
          <a:p>
            <a:pPr lvl="0" rtl="0">
              <a:spcBef>
                <a:spcPts val="0"/>
              </a:spcBef>
              <a:spcAft>
                <a:spcPts val="1600"/>
              </a:spcAft>
              <a:buNone/>
            </a:pPr>
            <a:r>
              <a:rPr lang="en" sz="1600" dirty="0" smtClean="0"/>
              <a:t>RNA binding membrane</a:t>
            </a:r>
            <a:endParaRPr lang="en" sz="1600" dirty="0"/>
          </a:p>
        </p:txBody>
      </p:sp>
      <p:grpSp>
        <p:nvGrpSpPr>
          <p:cNvPr id="90" name="Shape 90"/>
          <p:cNvGrpSpPr/>
          <p:nvPr/>
        </p:nvGrpSpPr>
        <p:grpSpPr>
          <a:xfrm>
            <a:off x="6212550" y="1304875"/>
            <a:ext cx="2632500" cy="3416400"/>
            <a:chOff x="6212550" y="1304875"/>
            <a:chExt cx="2632500" cy="3416400"/>
          </a:xfrm>
          <a:solidFill>
            <a:schemeClr val="tx1">
              <a:lumMod val="65000"/>
            </a:schemeClr>
          </a:solidFill>
        </p:grpSpPr>
        <p:sp>
          <p:nvSpPr>
            <p:cNvPr id="91" name="Shape 91"/>
            <p:cNvSpPr/>
            <p:nvPr/>
          </p:nvSpPr>
          <p:spPr>
            <a:xfrm>
              <a:off x="621540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txBox="1"/>
            <p:nvPr/>
          </p:nvSpPr>
          <p:spPr>
            <a:xfrm>
              <a:off x="6212550" y="1304875"/>
              <a:ext cx="2632500" cy="464100"/>
            </a:xfrm>
            <a:prstGeom prst="rect">
              <a:avLst/>
            </a:prstGeom>
            <a:grpFill/>
            <a:ln>
              <a:noFill/>
            </a:ln>
          </p:spPr>
          <p:txBody>
            <a:bodyPr lIns="91425" tIns="91425" rIns="91425" bIns="91425" anchor="ctr" anchorCtr="0">
              <a:noAutofit/>
            </a:bodyPr>
            <a:lstStyle/>
            <a:p>
              <a:pPr lvl="0" rtl="0">
                <a:spcBef>
                  <a:spcPts val="0"/>
                </a:spcBef>
                <a:buNone/>
              </a:pPr>
              <a:endParaRPr/>
            </a:p>
          </p:txBody>
        </p:sp>
      </p:grpSp>
      <p:sp>
        <p:nvSpPr>
          <p:cNvPr id="93" name="Shape 93"/>
          <p:cNvSpPr txBox="1">
            <a:spLocks noGrp="1"/>
          </p:cNvSpPr>
          <p:nvPr>
            <p:ph type="body" idx="4294967295"/>
          </p:nvPr>
        </p:nvSpPr>
        <p:spPr>
          <a:xfrm>
            <a:off x="6272475"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Analyzing Expression </a:t>
            </a:r>
            <a:endParaRPr lang="en" dirty="0">
              <a:solidFill>
                <a:schemeClr val="lt1"/>
              </a:solidFill>
            </a:endParaRPr>
          </a:p>
        </p:txBody>
      </p:sp>
      <p:sp>
        <p:nvSpPr>
          <p:cNvPr id="94" name="Shape 94"/>
          <p:cNvSpPr txBox="1">
            <a:spLocks noGrp="1"/>
          </p:cNvSpPr>
          <p:nvPr>
            <p:ph type="body" idx="4294967295"/>
          </p:nvPr>
        </p:nvSpPr>
        <p:spPr>
          <a:xfrm>
            <a:off x="6286400"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US" sz="1600" dirty="0" err="1" smtClean="0"/>
              <a:t>TaqMan</a:t>
            </a:r>
            <a:r>
              <a:rPr lang="en-US" sz="1600" dirty="0" smtClean="0"/>
              <a:t> Low-Density Microarray</a:t>
            </a:r>
          </a:p>
          <a:p>
            <a:pPr lvl="0" rtl="0">
              <a:spcBef>
                <a:spcPts val="0"/>
              </a:spcBef>
              <a:spcAft>
                <a:spcPts val="1600"/>
              </a:spcAft>
              <a:buNone/>
            </a:pPr>
            <a:r>
              <a:rPr lang="en-US" sz="1600" dirty="0" err="1" smtClean="0"/>
              <a:t>Rt</a:t>
            </a:r>
            <a:r>
              <a:rPr lang="en-US" sz="1600" dirty="0" smtClean="0"/>
              <a:t>-PCR</a:t>
            </a:r>
            <a:endParaRPr sz="1600" dirty="0"/>
          </a:p>
        </p:txBody>
      </p:sp>
      <p:sp>
        <p:nvSpPr>
          <p:cNvPr id="100" name="Shape 100"/>
          <p:cNvSpPr/>
          <p:nvPr/>
        </p:nvSpPr>
        <p:spPr>
          <a:xfrm>
            <a:off x="6564875" y="3615050"/>
            <a:ext cx="1535700" cy="921600"/>
          </a:xfrm>
          <a:prstGeom prst="homePlate">
            <a:avLst>
              <a:gd name="adj" fmla="val 50000"/>
            </a:avLst>
          </a:prstGeom>
          <a:solidFill>
            <a:schemeClr val="tx1">
              <a:lumMod val="65000"/>
            </a:schemeClr>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body" idx="4294967295"/>
          </p:nvPr>
        </p:nvSpPr>
        <p:spPr>
          <a:xfrm>
            <a:off x="8252975" y="3538850"/>
            <a:ext cx="585000" cy="9216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6000"/>
              <a:t>?</a:t>
            </a:r>
          </a:p>
        </p:txBody>
      </p:sp>
      <p:grpSp>
        <p:nvGrpSpPr>
          <p:cNvPr id="3" name="Group 2"/>
          <p:cNvGrpSpPr/>
          <p:nvPr/>
        </p:nvGrpSpPr>
        <p:grpSpPr>
          <a:xfrm>
            <a:off x="1050301" y="3824718"/>
            <a:ext cx="1340616" cy="502263"/>
            <a:chOff x="720762" y="3999650"/>
            <a:chExt cx="1340616" cy="502263"/>
          </a:xfrm>
          <a:solidFill>
            <a:schemeClr val="bg2">
              <a:lumMod val="20000"/>
              <a:lumOff val="80000"/>
            </a:schemeClr>
          </a:solidFill>
        </p:grpSpPr>
        <p:sp>
          <p:nvSpPr>
            <p:cNvPr id="2" name="Can 1"/>
            <p:cNvSpPr/>
            <p:nvPr/>
          </p:nvSpPr>
          <p:spPr>
            <a:xfrm>
              <a:off x="720762" y="3999650"/>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a:off x="1035765" y="4139363"/>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593631" y="3702275"/>
            <a:ext cx="2048187" cy="753324"/>
            <a:chOff x="3593631" y="3702275"/>
            <a:chExt cx="2048187" cy="753324"/>
          </a:xfrm>
          <a:solidFill>
            <a:schemeClr val="tx1">
              <a:lumMod val="65000"/>
            </a:schemeClr>
          </a:solidFill>
        </p:grpSpPr>
        <p:sp>
          <p:nvSpPr>
            <p:cNvPr id="5" name="Flowchart: Manual Operation 4"/>
            <p:cNvSpPr/>
            <p:nvPr/>
          </p:nvSpPr>
          <p:spPr>
            <a:xfrm>
              <a:off x="3593631" y="3708449"/>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Manual Operation 30"/>
            <p:cNvSpPr/>
            <p:nvPr/>
          </p:nvSpPr>
          <p:spPr>
            <a:xfrm>
              <a:off x="4382541" y="3708449"/>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Manual Operation 31"/>
            <p:cNvSpPr/>
            <p:nvPr/>
          </p:nvSpPr>
          <p:spPr>
            <a:xfrm>
              <a:off x="5161270" y="3702275"/>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a:stCxn id="5" idx="3"/>
            <a:endCxn id="31" idx="1"/>
          </p:cNvCxnSpPr>
          <p:nvPr/>
        </p:nvCxnSpPr>
        <p:spPr>
          <a:xfrm>
            <a:off x="4026124" y="4082024"/>
            <a:ext cx="40447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2" idx="1"/>
          </p:cNvCxnSpPr>
          <p:nvPr/>
        </p:nvCxnSpPr>
        <p:spPr>
          <a:xfrm flipV="1">
            <a:off x="4815034" y="4075850"/>
            <a:ext cx="394291" cy="617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Flowchart: Manual Operation 38"/>
          <p:cNvSpPr/>
          <p:nvPr/>
        </p:nvSpPr>
        <p:spPr>
          <a:xfrm>
            <a:off x="6852177" y="3713300"/>
            <a:ext cx="480548" cy="747150"/>
          </a:xfrm>
          <a:prstGeom prst="flowChartManualOperation">
            <a:avLst/>
          </a:prstGeom>
          <a:solidFill>
            <a:schemeClr val="tx1">
              <a:lumMod val="6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1258974"/>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1207</TotalTime>
  <Words>980</Words>
  <Application>Microsoft Office PowerPoint</Application>
  <PresentationFormat>On-screen Show (16:9)</PresentationFormat>
  <Paragraphs>116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Oswald</vt:lpstr>
      <vt:lpstr>Average</vt:lpstr>
      <vt:lpstr>slate</vt:lpstr>
      <vt:lpstr>Down-Regulation of miRNAs by Mutated FOXP2</vt:lpstr>
      <vt:lpstr>Issue at hand</vt:lpstr>
      <vt:lpstr>miRNAs and dementia</vt:lpstr>
      <vt:lpstr>miRNAs and dementia</vt:lpstr>
      <vt:lpstr>miRNAs and dementia</vt:lpstr>
      <vt:lpstr>miRNAs and dementia</vt:lpstr>
      <vt:lpstr>miRNAs and dementia</vt:lpstr>
      <vt:lpstr>My experiment</vt:lpstr>
      <vt:lpstr>My experiment</vt:lpstr>
      <vt:lpstr>My experiment</vt:lpstr>
      <vt:lpstr>My experiment</vt:lpstr>
      <vt:lpstr>Possible Results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Down-Regulation of miRNAs by Mutated FOXP2</dc:title>
  <cp:lastModifiedBy>Eleni</cp:lastModifiedBy>
  <cp:revision>22</cp:revision>
  <dcterms:modified xsi:type="dcterms:W3CDTF">2016-05-05T16:49:33Z</dcterms:modified>
</cp:coreProperties>
</file>