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9" r:id="rId11"/>
    <p:sldId id="268" r:id="rId12"/>
    <p:sldId id="263" r:id="rId13"/>
    <p:sldId id="26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40" d="100"/>
          <a:sy n="40" d="100"/>
        </p:scale>
        <p:origin x="139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8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0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26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45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20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8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0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8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3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8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A362E0-C0E0-4FE5-9D7B-4EDD609CDF6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5F92B-F0CE-4324-8A3E-982336BD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n.sagepub.com/content/3/7-8/491.short" TargetMode="External"/><Relationship Id="rId2" Type="http://schemas.openxmlformats.org/officeDocument/2006/relationships/hyperlink" Target="http://www.ncbi.nlm.nih.gov/pubmed/2520119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292" y="2746081"/>
            <a:ext cx="6815669" cy="158315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Inhibition of the p53 tumor suppressor by MDM2 and the role </a:t>
            </a:r>
            <a:r>
              <a:rPr lang="en-US" sz="3200" b="1" dirty="0" err="1">
                <a:solidFill>
                  <a:srgbClr val="00B0F0"/>
                </a:solidFill>
              </a:rPr>
              <a:t>miRNA</a:t>
            </a:r>
            <a:r>
              <a:rPr lang="en-US" sz="3200" b="1" dirty="0">
                <a:solidFill>
                  <a:srgbClr val="00B0F0"/>
                </a:solidFill>
              </a:rPr>
              <a:t> plays in p53 gene expression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and regulation</a:t>
            </a:r>
            <a:r>
              <a:rPr lang="en-US" sz="4400" dirty="0">
                <a:solidFill>
                  <a:srgbClr val="00B0F0"/>
                </a:solidFill>
              </a:rPr>
              <a:t/>
            </a:r>
            <a:br>
              <a:rPr lang="en-US" sz="4400" dirty="0">
                <a:solidFill>
                  <a:srgbClr val="00B0F0"/>
                </a:solidFill>
              </a:rPr>
            </a:b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5293" y="3900358"/>
            <a:ext cx="6815669" cy="13208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Bryce Kirby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174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2708289" cy="5180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2303" y="1222513"/>
            <a:ext cx="4929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Western Blotting technique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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06" y="2511287"/>
            <a:ext cx="5003124" cy="357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3704" y="2951921"/>
            <a:ext cx="18188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Taqman</a:t>
            </a:r>
            <a:r>
              <a:rPr lang="en-US" sz="3200" dirty="0" smtClean="0">
                <a:solidFill>
                  <a:srgbClr val="0070C0"/>
                </a:solidFill>
              </a:rPr>
              <a:t> Real-Time PCR technique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6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miRNA-1827 regulates MDM2</a:t>
            </a:r>
            <a:endParaRPr lang="en-US" dirty="0"/>
          </a:p>
        </p:txBody>
      </p:sp>
      <p:pic>
        <p:nvPicPr>
          <p:cNvPr id="4" name="Content Placeholder 3" descr="\\Mac\Home\Desktop\Screen Shot 2016-04-30 at 3.36.34 A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46" y="2744522"/>
            <a:ext cx="5425493" cy="30897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44217" y="2644703"/>
            <a:ext cx="4383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 2 (</a:t>
            </a:r>
            <a:r>
              <a:rPr lang="en-US" dirty="0" err="1" smtClean="0"/>
              <a:t>Zheng</a:t>
            </a:r>
            <a:r>
              <a:rPr lang="en-US" dirty="0" smtClean="0"/>
              <a:t>, 2016)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Western Blot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(left)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Levels of MDM2 down regulated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P53 levels up regulated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Enrichment fold </a:t>
            </a:r>
            <a:r>
              <a:rPr lang="en-US" sz="3600" dirty="0" smtClean="0">
                <a:solidFill>
                  <a:srgbClr val="0070C0"/>
                </a:solidFill>
              </a:rPr>
              <a:t>(right)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miRNA-1827 does down regulate MDM2 transcription level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P53 protein function returned to normal</a:t>
            </a:r>
          </a:p>
          <a:p>
            <a:r>
              <a:rPr lang="en-US" sz="3200" dirty="0" err="1" smtClean="0">
                <a:solidFill>
                  <a:srgbClr val="0070C0"/>
                </a:solidFill>
              </a:rPr>
              <a:t>miRNA</a:t>
            </a:r>
            <a:r>
              <a:rPr lang="en-US" sz="3200" dirty="0" smtClean="0">
                <a:solidFill>
                  <a:srgbClr val="0070C0"/>
                </a:solidFill>
              </a:rPr>
              <a:t> type and function vary in different cells</a:t>
            </a:r>
          </a:p>
          <a:p>
            <a:pPr lvl="1"/>
            <a:r>
              <a:rPr lang="en-US" sz="2800" dirty="0" smtClean="0">
                <a:solidFill>
                  <a:schemeClr val="accent5"/>
                </a:solidFill>
              </a:rPr>
              <a:t>miRNA-34 (</a:t>
            </a:r>
            <a:r>
              <a:rPr lang="en-US" sz="2800" dirty="0" err="1" smtClean="0">
                <a:solidFill>
                  <a:schemeClr val="accent5"/>
                </a:solidFill>
              </a:rPr>
              <a:t>HeLa</a:t>
            </a:r>
            <a:r>
              <a:rPr lang="en-US" sz="2800" dirty="0" smtClean="0">
                <a:solidFill>
                  <a:schemeClr val="accent5"/>
                </a:solidFill>
              </a:rPr>
              <a:t> cells)</a:t>
            </a:r>
          </a:p>
        </p:txBody>
      </p:sp>
    </p:spTree>
    <p:extLst>
      <p:ext uri="{BB962C8B-B14F-4D97-AF65-F5344CB8AC3E}">
        <p14:creationId xmlns:p14="http://schemas.microsoft.com/office/powerpoint/2010/main" val="17851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RoastMe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2765494"/>
            <a:ext cx="3874069" cy="29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948" y="1769165"/>
            <a:ext cx="9982197" cy="4027190"/>
          </a:xfrm>
        </p:spPr>
        <p:txBody>
          <a:bodyPr>
            <a:normAutofit fontScale="25000" lnSpcReduction="20000"/>
          </a:bodyPr>
          <a:lstStyle/>
          <a:p>
            <a:r>
              <a:rPr lang="en-US" sz="2800" dirty="0"/>
              <a:t>References </a:t>
            </a:r>
          </a:p>
          <a:p>
            <a:r>
              <a:rPr lang="en-US" sz="2800" dirty="0" err="1"/>
              <a:t>Bartel</a:t>
            </a:r>
            <a:r>
              <a:rPr lang="en-US" sz="2800" dirty="0"/>
              <a:t>, Frank, </a:t>
            </a:r>
            <a:r>
              <a:rPr lang="en-US" sz="2800" dirty="0" err="1"/>
              <a:t>Helge</a:t>
            </a:r>
            <a:r>
              <a:rPr lang="en-US" sz="2800" dirty="0"/>
              <a:t> </a:t>
            </a:r>
            <a:r>
              <a:rPr lang="en-US" sz="2800" dirty="0" err="1"/>
              <a:t>Taubert</a:t>
            </a:r>
            <a:r>
              <a:rPr lang="en-US" sz="2800" dirty="0"/>
              <a:t>, and Linda C. Harris. "Alternative and Aberrant Splicing of MDM2 MRNA in Human Cancer." </a:t>
            </a:r>
            <a:r>
              <a:rPr lang="en-US" sz="2800" i="1" dirty="0"/>
              <a:t>Cancer Cell</a:t>
            </a:r>
            <a:r>
              <a:rPr lang="en-US" sz="2800" dirty="0"/>
              <a:t> 2.1 (2002): 9-15. Web.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 err="1"/>
              <a:t>Brighenti</a:t>
            </a:r>
            <a:r>
              <a:rPr lang="en-US" sz="2800" dirty="0"/>
              <a:t> M. MicroRNA and MET in lung cancer. Ann </a:t>
            </a:r>
            <a:r>
              <a:rPr lang="en-US" sz="2800" dirty="0" err="1"/>
              <a:t>Transl</a:t>
            </a:r>
            <a:r>
              <a:rPr lang="en-US" sz="2800" dirty="0"/>
              <a:t> Med 2015; 3(5):68. </a:t>
            </a:r>
            <a:r>
              <a:rPr lang="en-US" sz="2800" dirty="0" err="1"/>
              <a:t>doi</a:t>
            </a:r>
            <a:r>
              <a:rPr lang="en-US" sz="2800" dirty="0"/>
              <a:t>: 10.3978</a:t>
            </a:r>
          </a:p>
          <a:p>
            <a:r>
              <a:rPr lang="en-US" sz="2800" dirty="0"/>
              <a:t> </a:t>
            </a:r>
          </a:p>
          <a:p>
            <a:r>
              <a:rPr lang="en-US" sz="2800" strike="sngStrike" dirty="0"/>
              <a:t>Dar, </a:t>
            </a:r>
            <a:r>
              <a:rPr lang="en-US" sz="2800" strike="sngStrike" dirty="0" err="1"/>
              <a:t>Altaf</a:t>
            </a:r>
            <a:r>
              <a:rPr lang="en-US" sz="2800" strike="sngStrike" dirty="0"/>
              <a:t> A., </a:t>
            </a:r>
            <a:r>
              <a:rPr lang="en-US" sz="2800" strike="sngStrike" dirty="0" err="1"/>
              <a:t>Shahana</a:t>
            </a:r>
            <a:r>
              <a:rPr lang="en-US" sz="2800" strike="sngStrike" dirty="0"/>
              <a:t> Majid, David De </a:t>
            </a:r>
            <a:r>
              <a:rPr lang="en-US" sz="2800" strike="sngStrike" dirty="0" err="1"/>
              <a:t>Semir</a:t>
            </a:r>
            <a:r>
              <a:rPr lang="en-US" sz="2800" strike="sngStrike" dirty="0"/>
              <a:t>, Vladimir </a:t>
            </a:r>
            <a:r>
              <a:rPr lang="en-US" sz="2800" strike="sngStrike" dirty="0" err="1"/>
              <a:t>Bezrookove</a:t>
            </a:r>
            <a:r>
              <a:rPr lang="en-US" sz="2800" strike="sngStrike" dirty="0"/>
              <a:t>, Mehdi </a:t>
            </a:r>
            <a:r>
              <a:rPr lang="en-US" sz="2800" strike="sngStrike" dirty="0" err="1"/>
              <a:t>Nosrati</a:t>
            </a:r>
            <a:r>
              <a:rPr lang="en-US" sz="2800" strike="sngStrike" dirty="0"/>
              <a:t>, and Mohammed </a:t>
            </a:r>
            <a:r>
              <a:rPr lang="en-US" sz="2800" strike="sngStrike" dirty="0" err="1"/>
              <a:t>Kashani-Sabet</a:t>
            </a:r>
            <a:r>
              <a:rPr lang="en-US" sz="2800" strike="sngStrike" dirty="0"/>
              <a:t>. "Abstract 3065: The Role of MiR-18b in MDM2-p53 Pathway Signaling and Melanoma Progression." Cancer Research Cancer Res 73.8 Supplement (2013): 3065. Web.</a:t>
            </a:r>
            <a:endParaRPr lang="en-US" sz="2800" dirty="0"/>
          </a:p>
          <a:p>
            <a:r>
              <a:rPr lang="en-US" sz="2800" strike="sngStrike" dirty="0" err="1"/>
              <a:t>Fornari</a:t>
            </a:r>
            <a:r>
              <a:rPr lang="en-US" sz="2800" strike="sngStrike" dirty="0"/>
              <a:t>, F., M. </a:t>
            </a:r>
            <a:r>
              <a:rPr lang="en-US" sz="2800" strike="sngStrike" dirty="0" err="1"/>
              <a:t>Milazzo</a:t>
            </a:r>
            <a:r>
              <a:rPr lang="en-US" sz="2800" strike="sngStrike" dirty="0"/>
              <a:t>, M. </a:t>
            </a:r>
            <a:r>
              <a:rPr lang="en-US" sz="2800" strike="sngStrike" dirty="0" err="1"/>
              <a:t>Galassi</a:t>
            </a:r>
            <a:r>
              <a:rPr lang="en-US" sz="2800" strike="sngStrike" dirty="0"/>
              <a:t>, E. </a:t>
            </a:r>
            <a:r>
              <a:rPr lang="en-US" sz="2800" strike="sngStrike" dirty="0" err="1"/>
              <a:t>Callegari</a:t>
            </a:r>
            <a:r>
              <a:rPr lang="en-US" sz="2800" strike="sngStrike" dirty="0"/>
              <a:t>, A. Veronese, H. </a:t>
            </a:r>
            <a:r>
              <a:rPr lang="en-US" sz="2800" strike="sngStrike" dirty="0" err="1"/>
              <a:t>Miyaaki</a:t>
            </a:r>
            <a:r>
              <a:rPr lang="en-US" sz="2800" strike="sngStrike" dirty="0"/>
              <a:t>, S. </a:t>
            </a:r>
            <a:r>
              <a:rPr lang="en-US" sz="2800" strike="sngStrike" dirty="0" err="1"/>
              <a:t>Sabbioni</a:t>
            </a:r>
            <a:r>
              <a:rPr lang="en-US" sz="2800" strike="sngStrike" dirty="0"/>
              <a:t>, V. </a:t>
            </a:r>
            <a:r>
              <a:rPr lang="en-US" sz="2800" strike="sngStrike" dirty="0" err="1"/>
              <a:t>Mantovani</a:t>
            </a:r>
            <a:r>
              <a:rPr lang="en-US" sz="2800" strike="sngStrike" dirty="0"/>
              <a:t>, E. </a:t>
            </a:r>
            <a:r>
              <a:rPr lang="en-US" sz="2800" strike="sngStrike" dirty="0" err="1"/>
              <a:t>Marasco</a:t>
            </a:r>
            <a:r>
              <a:rPr lang="en-US" sz="2800" strike="sngStrike" dirty="0"/>
              <a:t>, P. </a:t>
            </a:r>
            <a:r>
              <a:rPr lang="en-US" sz="2800" strike="sngStrike" dirty="0" err="1"/>
              <a:t>Chieco</a:t>
            </a:r>
            <a:r>
              <a:rPr lang="en-US" sz="2800" strike="sngStrike" dirty="0"/>
              <a:t>, M. </a:t>
            </a:r>
            <a:r>
              <a:rPr lang="en-US" sz="2800" strike="sngStrike" dirty="0" err="1"/>
              <a:t>Negrini</a:t>
            </a:r>
            <a:r>
              <a:rPr lang="en-US" sz="2800" strike="sngStrike" dirty="0"/>
              <a:t>, L. </a:t>
            </a:r>
            <a:r>
              <a:rPr lang="en-US" sz="2800" strike="sngStrike" dirty="0" err="1"/>
              <a:t>Bolondi</a:t>
            </a:r>
            <a:r>
              <a:rPr lang="en-US" sz="2800" strike="sngStrike" dirty="0"/>
              <a:t>, and L. </a:t>
            </a:r>
            <a:r>
              <a:rPr lang="en-US" sz="2800" strike="sngStrike" dirty="0" err="1"/>
              <a:t>Gramantieri</a:t>
            </a:r>
            <a:r>
              <a:rPr lang="en-US" sz="2800" strike="sngStrike" dirty="0"/>
              <a:t>. "P53/mdm2 Feedback Loop Sustains MiR-221 Expression and Dictates the Response to Anticancer Treatments in Hepatocellular Carcinoma." Molecular Cancer Research 12.2 (2013): 203-16. Web.</a:t>
            </a:r>
            <a:endParaRPr lang="en-US" sz="2800" dirty="0"/>
          </a:p>
          <a:p>
            <a:r>
              <a:rPr lang="en-US" sz="2800" dirty="0" err="1"/>
              <a:t>Fortunato</a:t>
            </a:r>
            <a:r>
              <a:rPr lang="en-US" sz="2800" dirty="0"/>
              <a:t>, O., M. </a:t>
            </a:r>
            <a:r>
              <a:rPr lang="en-US" sz="2800" dirty="0" err="1"/>
              <a:t>Boeri</a:t>
            </a:r>
            <a:r>
              <a:rPr lang="en-US" sz="2800" dirty="0"/>
              <a:t>, M. Moro, C. </a:t>
            </a:r>
            <a:r>
              <a:rPr lang="en-US" sz="2800" dirty="0" err="1"/>
              <a:t>Verri</a:t>
            </a:r>
            <a:r>
              <a:rPr lang="en-US" sz="2800" dirty="0"/>
              <a:t>, M. Mensah, D. Conte, L. </a:t>
            </a:r>
            <a:r>
              <a:rPr lang="en-US" sz="2800" dirty="0" err="1"/>
              <a:t>Caleca</a:t>
            </a:r>
            <a:r>
              <a:rPr lang="en-US" sz="2800" dirty="0"/>
              <a:t>, L. Roz, U. </a:t>
            </a:r>
            <a:r>
              <a:rPr lang="en-US" sz="2800" dirty="0" err="1"/>
              <a:t>Pastorino</a:t>
            </a:r>
            <a:r>
              <a:rPr lang="en-US" sz="2800" dirty="0"/>
              <a:t>, and G. </a:t>
            </a:r>
            <a:r>
              <a:rPr lang="en-US" sz="2800" dirty="0" err="1"/>
              <a:t>Sozzi</a:t>
            </a:r>
            <a:r>
              <a:rPr lang="en-US" sz="2800" dirty="0"/>
              <a:t>. "Mir-660 Is </a:t>
            </a:r>
            <a:r>
              <a:rPr lang="en-US" sz="2800" dirty="0" err="1"/>
              <a:t>Downregulated</a:t>
            </a:r>
            <a:r>
              <a:rPr lang="en-US" sz="2800" dirty="0"/>
              <a:t> in Lung Cancer Patients and Its Replacement Inhibits Lung </a:t>
            </a:r>
            <a:r>
              <a:rPr lang="en-US" sz="2800" dirty="0" err="1"/>
              <a:t>Tumorigenesis</a:t>
            </a:r>
            <a:r>
              <a:rPr lang="en-US" sz="2800" dirty="0"/>
              <a:t> by Targeting MDM2-p53 Interaction." Cell Death Dis Cell Death and Disease 5.12 (2014): 1-9. Web. </a:t>
            </a:r>
          </a:p>
          <a:p>
            <a:r>
              <a:rPr lang="en-US" sz="2800" dirty="0" err="1"/>
              <a:t>Frum</a:t>
            </a:r>
            <a:r>
              <a:rPr lang="en-US" sz="2800" dirty="0"/>
              <a:t>, R., Grossman, S., 2014. Mechanisms of mutant p53 stabilization in cancer. </a:t>
            </a:r>
            <a:r>
              <a:rPr lang="en-US" sz="2800" dirty="0" err="1"/>
              <a:t>Subcell</a:t>
            </a:r>
            <a:r>
              <a:rPr lang="en-US" sz="2800" dirty="0"/>
              <a:t> </a:t>
            </a:r>
            <a:r>
              <a:rPr lang="en-US" sz="2800" dirty="0" err="1"/>
              <a:t>Biochem</a:t>
            </a:r>
            <a:r>
              <a:rPr lang="en-US" sz="2800" dirty="0"/>
              <a:t>. (85): 187-97. </a:t>
            </a:r>
            <a:r>
              <a:rPr lang="en-US" sz="2800" u="sng" dirty="0">
                <a:hlinkClick r:id="rId2"/>
              </a:rPr>
              <a:t>http://www.ncbi.nlm.nih.gov/pubmed/25201195</a:t>
            </a:r>
            <a:endParaRPr lang="en-US" sz="2800" dirty="0"/>
          </a:p>
          <a:p>
            <a:r>
              <a:rPr lang="en-US" sz="2800" dirty="0"/>
              <a:t>Freed-Pastor, W. A., and C. </a:t>
            </a:r>
            <a:r>
              <a:rPr lang="en-US" sz="2800" dirty="0" err="1"/>
              <a:t>Prives</a:t>
            </a:r>
            <a:r>
              <a:rPr lang="en-US" sz="2800" dirty="0"/>
              <a:t>. "Mutant P53: One Name, Many </a:t>
            </a:r>
            <a:r>
              <a:rPr lang="en-US" sz="2800" dirty="0" err="1"/>
              <a:t>Proteins."</a:t>
            </a:r>
            <a:r>
              <a:rPr lang="en-US" sz="2800" i="1" dirty="0" err="1"/>
              <a:t>Genes</a:t>
            </a:r>
            <a:r>
              <a:rPr lang="en-US" sz="2800" i="1" dirty="0"/>
              <a:t> &amp; Development</a:t>
            </a:r>
            <a:r>
              <a:rPr lang="en-US" sz="2800" dirty="0"/>
              <a:t> 26.12 (2012): 1268-286. Web.</a:t>
            </a:r>
          </a:p>
          <a:p>
            <a:r>
              <a:rPr lang="en-US" sz="2800" dirty="0"/>
              <a:t> Grossman, S., Vaughan, C., et al. 2012. Gain-of-Function Activity of Mutant p53 in Lung Cancer through Up-Regulation of Receptor Protein Tyrosine Kinase </a:t>
            </a:r>
            <a:r>
              <a:rPr lang="en-US" sz="2800" dirty="0" err="1"/>
              <a:t>Axl</a:t>
            </a:r>
            <a:r>
              <a:rPr lang="en-US" sz="2800" dirty="0"/>
              <a:t>. Genes Cancer 3(7-8): 491–502.  </a:t>
            </a:r>
            <a:r>
              <a:rPr lang="en-US" sz="2800" u="sng" dirty="0">
                <a:hlinkClick r:id="rId3"/>
              </a:rPr>
              <a:t>http://gan.sagepub.com/content/3/7-8/491.short</a:t>
            </a:r>
            <a:endParaRPr lang="en-US" sz="2800" dirty="0"/>
          </a:p>
          <a:p>
            <a:r>
              <a:rPr lang="en-US" sz="2800" strike="sngStrike" dirty="0"/>
              <a:t>Huang, Kai, </a:t>
            </a:r>
            <a:r>
              <a:rPr lang="en-US" sz="2800" strike="sngStrike" dirty="0" err="1"/>
              <a:t>Yuxin</a:t>
            </a:r>
            <a:r>
              <a:rPr lang="en-US" sz="2800" strike="sngStrike" dirty="0"/>
              <a:t> Tang, </a:t>
            </a:r>
            <a:r>
              <a:rPr lang="en-US" sz="2800" strike="sngStrike" dirty="0" err="1"/>
              <a:t>Leye</a:t>
            </a:r>
            <a:r>
              <a:rPr lang="en-US" sz="2800" strike="sngStrike" dirty="0"/>
              <a:t> He, and </a:t>
            </a:r>
            <a:r>
              <a:rPr lang="en-US" sz="2800" strike="sngStrike" dirty="0" err="1"/>
              <a:t>Yingbo</a:t>
            </a:r>
            <a:r>
              <a:rPr lang="en-US" sz="2800" strike="sngStrike" dirty="0"/>
              <a:t> Dai. "MicroRNA-340 Inhibits Prostate Cancer Cell Proliferation and Metastasis by Targeting the MDM2-p53 Pathway." Oncology Reports </a:t>
            </a:r>
            <a:r>
              <a:rPr lang="en-US" sz="2800" strike="sngStrike" dirty="0" err="1"/>
              <a:t>Oncol</a:t>
            </a:r>
            <a:r>
              <a:rPr lang="en-US" sz="2800" strike="sngStrike" dirty="0"/>
              <a:t> Rep 35.2 (2015): 887-95. Web.</a:t>
            </a:r>
            <a:endParaRPr lang="en-US" sz="2800" dirty="0"/>
          </a:p>
          <a:p>
            <a:r>
              <a:rPr lang="en-US" sz="2800" dirty="0" err="1"/>
              <a:t>Jansson</a:t>
            </a:r>
            <a:r>
              <a:rPr lang="en-US" sz="2800" dirty="0"/>
              <a:t>, M. D., N. D. </a:t>
            </a:r>
            <a:r>
              <a:rPr lang="en-US" sz="2800" dirty="0" err="1"/>
              <a:t>Damas</a:t>
            </a:r>
            <a:r>
              <a:rPr lang="en-US" sz="2800" dirty="0"/>
              <a:t>, M. Lees, A. Jacobsen, and A. H. Lund. "MiR-339-5p Regulates the P53 Tumor-suppressor Pathway by Targeting MDM2." Oncogene 34.15 (2014): 1908-918. Web.</a:t>
            </a:r>
          </a:p>
          <a:p>
            <a:r>
              <a:rPr lang="en-US" sz="2800" dirty="0"/>
              <a:t>Li, Liang, and </a:t>
            </a:r>
            <a:r>
              <a:rPr lang="en-US" sz="2800" dirty="0" err="1"/>
              <a:t>Binquan</a:t>
            </a:r>
            <a:r>
              <a:rPr lang="en-US" sz="2800" dirty="0"/>
              <a:t> Wang. "Overexpression of MicroRNA-30b Improves Adenovirus-Mediated P53 Cancer Gene Therapy for Laryngeal Carcinoma." IJMS International Journal of Molecular Sciences 15.11 (2014): 19729-9740. Web.</a:t>
            </a:r>
          </a:p>
          <a:p>
            <a:r>
              <a:rPr lang="en-US" sz="2800" strike="sngStrike" dirty="0"/>
              <a:t>Mei, </a:t>
            </a:r>
            <a:r>
              <a:rPr lang="en-US" sz="2800" strike="sngStrike" dirty="0" err="1"/>
              <a:t>Qian</a:t>
            </a:r>
            <a:r>
              <a:rPr lang="en-US" sz="2800" strike="sngStrike" dirty="0"/>
              <a:t>, Xiang Li, </a:t>
            </a:r>
            <a:r>
              <a:rPr lang="en-US" sz="2800" strike="sngStrike" dirty="0" err="1"/>
              <a:t>Mingzhou</a:t>
            </a:r>
            <a:r>
              <a:rPr lang="en-US" sz="2800" strike="sngStrike" dirty="0"/>
              <a:t> </a:t>
            </a:r>
            <a:r>
              <a:rPr lang="en-US" sz="2800" strike="sngStrike" dirty="0" err="1"/>
              <a:t>Guo</a:t>
            </a:r>
            <a:r>
              <a:rPr lang="en-US" sz="2800" strike="sngStrike" dirty="0"/>
              <a:t>, </a:t>
            </a:r>
            <a:r>
              <a:rPr lang="en-US" sz="2800" strike="sngStrike" dirty="0" err="1"/>
              <a:t>Xiaobing</a:t>
            </a:r>
            <a:r>
              <a:rPr lang="en-US" sz="2800" strike="sngStrike" dirty="0"/>
              <a:t> Fu, and </a:t>
            </a:r>
            <a:r>
              <a:rPr lang="en-US" sz="2800" strike="sngStrike" dirty="0" err="1"/>
              <a:t>Weidong</a:t>
            </a:r>
            <a:r>
              <a:rPr lang="en-US" sz="2800" strike="sngStrike" dirty="0"/>
              <a:t> Han. "The </a:t>
            </a:r>
            <a:r>
              <a:rPr lang="en-US" sz="2800" strike="sngStrike" dirty="0" err="1"/>
              <a:t>MiRNA</a:t>
            </a:r>
            <a:r>
              <a:rPr lang="en-US" sz="2800" strike="sngStrike" dirty="0"/>
              <a:t> Network: Micro-regulator of Cell Signaling in Cancer." Expert Review of Anticancer Therapy 14.12 (2014): 1515-527. Web.</a:t>
            </a:r>
            <a:r>
              <a:rPr lang="en-US" sz="2800" dirty="0"/>
              <a:t> 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Oren, M., and V. Rotter. "Mutant P53 Gain-of-Function in Cancer." </a:t>
            </a:r>
            <a:r>
              <a:rPr lang="en-US" sz="2800" i="1" dirty="0"/>
              <a:t>Cold Spring Harbor Perspectives in Biology</a:t>
            </a:r>
            <a:r>
              <a:rPr lang="en-US" sz="2800" dirty="0"/>
              <a:t> 2.2 (2009). Web.</a:t>
            </a:r>
          </a:p>
          <a:p>
            <a:r>
              <a:rPr lang="en-US" sz="2800" dirty="0" err="1"/>
              <a:t>Ren</a:t>
            </a:r>
            <a:r>
              <a:rPr lang="en-US" sz="2800" dirty="0"/>
              <a:t>, Z-J, X-Y </a:t>
            </a:r>
            <a:r>
              <a:rPr lang="en-US" sz="2800" dirty="0" err="1"/>
              <a:t>Nong</a:t>
            </a:r>
            <a:r>
              <a:rPr lang="en-US" sz="2800" dirty="0"/>
              <a:t>, Y-R </a:t>
            </a:r>
            <a:r>
              <a:rPr lang="en-US" sz="2800" dirty="0" err="1"/>
              <a:t>Lv</a:t>
            </a:r>
            <a:r>
              <a:rPr lang="en-US" sz="2800" dirty="0"/>
              <a:t>, H-H Sun, P-P An, F. Wang, X. Li, M. Liu, and H. Tang. "Mir-509-5p Joins the Mdm2/p53 Feedback Loop and Regulates Cancer Cell Growth." Cell Death Dis Cell Death and Disease 5.8 (2014). Web.</a:t>
            </a:r>
          </a:p>
          <a:p>
            <a:r>
              <a:rPr lang="en-US" sz="2800" strike="sngStrike" dirty="0"/>
              <a:t>Wang, Y., J.-W. Huang, M. </a:t>
            </a:r>
            <a:r>
              <a:rPr lang="en-US" sz="2800" strike="sngStrike" dirty="0" err="1"/>
              <a:t>Castella</a:t>
            </a:r>
            <a:r>
              <a:rPr lang="en-US" sz="2800" strike="sngStrike" dirty="0"/>
              <a:t>, D. G. Huntsman, and T. Taniguchi. "P53 Is Positively Regulated by MiR-542-3p." Cancer Research 74.12 (2014): 3218-227. Web.</a:t>
            </a:r>
            <a:endParaRPr lang="en-US" sz="2800" dirty="0"/>
          </a:p>
          <a:p>
            <a:r>
              <a:rPr lang="en-US" sz="2800" strike="sngStrike" dirty="0"/>
              <a:t>Zhang, Cen, Juan Liu, </a:t>
            </a:r>
            <a:r>
              <a:rPr lang="en-US" sz="2800" strike="sngStrike" dirty="0" err="1"/>
              <a:t>Xiaolong</a:t>
            </a:r>
            <a:r>
              <a:rPr lang="en-US" sz="2800" strike="sngStrike" dirty="0"/>
              <a:t> Wang, </a:t>
            </a:r>
            <a:r>
              <a:rPr lang="en-US" sz="2800" strike="sngStrike" dirty="0" err="1"/>
              <a:t>Rui</a:t>
            </a:r>
            <a:r>
              <a:rPr lang="en-US" sz="2800" strike="sngStrike" dirty="0"/>
              <a:t> Wu, </a:t>
            </a:r>
            <a:r>
              <a:rPr lang="en-US" sz="2800" strike="sngStrike" dirty="0" err="1"/>
              <a:t>Meihua</a:t>
            </a:r>
            <a:r>
              <a:rPr lang="en-US" sz="2800" strike="sngStrike" dirty="0"/>
              <a:t> Lin, </a:t>
            </a:r>
            <a:r>
              <a:rPr lang="en-US" sz="2800" strike="sngStrike" dirty="0" err="1"/>
              <a:t>Saurabh</a:t>
            </a:r>
            <a:r>
              <a:rPr lang="en-US" sz="2800" strike="sngStrike" dirty="0"/>
              <a:t> V. </a:t>
            </a:r>
            <a:r>
              <a:rPr lang="en-US" sz="2800" strike="sngStrike" dirty="0" err="1"/>
              <a:t>Laddha</a:t>
            </a:r>
            <a:r>
              <a:rPr lang="en-US" sz="2800" strike="sngStrike" dirty="0"/>
              <a:t>, </a:t>
            </a:r>
            <a:r>
              <a:rPr lang="en-US" sz="2800" strike="sngStrike" dirty="0" err="1"/>
              <a:t>Qifeng</a:t>
            </a:r>
            <a:r>
              <a:rPr lang="en-US" sz="2800" strike="sngStrike" dirty="0"/>
              <a:t> Yang, Chang S. Chan, and </a:t>
            </a:r>
            <a:r>
              <a:rPr lang="en-US" sz="2800" strike="sngStrike" dirty="0" err="1"/>
              <a:t>Zhaohui</a:t>
            </a:r>
            <a:r>
              <a:rPr lang="en-US" sz="2800" strike="sngStrike" dirty="0"/>
              <a:t> Feng. "MicroRNA-339-5p Inhibits Colorectal </a:t>
            </a:r>
            <a:r>
              <a:rPr lang="en-US" sz="2800" strike="sngStrike" dirty="0" err="1"/>
              <a:t>Tumorigenesis</a:t>
            </a:r>
            <a:r>
              <a:rPr lang="en-US" sz="2800" strike="sngStrike" dirty="0"/>
              <a:t> through Regulation of the MDM2/p53 Signaling." </a:t>
            </a:r>
            <a:r>
              <a:rPr lang="en-US" sz="2800" strike="sngStrike" dirty="0" err="1"/>
              <a:t>Oncotarget</a:t>
            </a:r>
            <a:r>
              <a:rPr lang="en-US" sz="2800" strike="sngStrike" dirty="0"/>
              <a:t> 5.19 (2014): 9106-117. Web.</a:t>
            </a:r>
            <a:endParaRPr lang="en-US" sz="2800" dirty="0"/>
          </a:p>
          <a:p>
            <a:r>
              <a:rPr lang="en-US" sz="2800" dirty="0" err="1"/>
              <a:t>Zheng</a:t>
            </a:r>
            <a:r>
              <a:rPr lang="en-US" sz="2800" dirty="0"/>
              <a:t>, Cen, et. al. "MicroRNA-1827 Represses MDM2 to Positively Regulate Tumor Suppressor P53 and Suppress </a:t>
            </a:r>
            <a:r>
              <a:rPr lang="en-US" sz="2800" dirty="0" err="1"/>
              <a:t>Tumorigenesis</a:t>
            </a:r>
            <a:r>
              <a:rPr lang="en-US" sz="2800" dirty="0"/>
              <a:t>." </a:t>
            </a:r>
            <a:r>
              <a:rPr lang="en-US" sz="2800" dirty="0" err="1"/>
              <a:t>Oncotarget</a:t>
            </a:r>
            <a:r>
              <a:rPr lang="en-US" sz="2800" dirty="0"/>
              <a:t> 7.8 (2016): 1-14. Web. </a:t>
            </a:r>
          </a:p>
          <a:p>
            <a:r>
              <a:rPr lang="en-US" sz="2800" dirty="0"/>
              <a:t>Zhou, Chun-Hong, Xiao-</a:t>
            </a:r>
            <a:r>
              <a:rPr lang="en-US" sz="2800" dirty="0" err="1"/>
              <a:t>Peng</a:t>
            </a:r>
            <a:r>
              <a:rPr lang="en-US" sz="2800" dirty="0"/>
              <a:t> Zhang, Feng Liu, and Wei Wang. "Involvement of MiR-605 and MiR-34a in the DNA Damage Response Promotes Apoptosis Induction." </a:t>
            </a:r>
            <a:r>
              <a:rPr lang="de-DE" sz="2800" dirty="0"/>
              <a:t>Biophysical Journal 106.8 (2014): 1792-800. Web.</a:t>
            </a:r>
            <a:endParaRPr lang="en-US" sz="2800" dirty="0"/>
          </a:p>
          <a:p>
            <a:r>
              <a:rPr lang="de-DE" sz="2800" dirty="0"/>
              <a:t>Li, D., N. D. Marchenko, R. Schulz, V. Fischer, T. Velasco-Hernandez, F. Talos, and U. M. Moll. </a:t>
            </a:r>
            <a:r>
              <a:rPr lang="en-US" sz="2800" dirty="0"/>
              <a:t>"Functional Inactivation of Endogenous MDM2 and CHIP by HSP90 Causes Aberrant Stabilization of Mutant P53 in Human Cancer Cells." </a:t>
            </a:r>
            <a:r>
              <a:rPr lang="en-US" sz="2800" i="1" dirty="0"/>
              <a:t>Molecular Cancer Research</a:t>
            </a:r>
            <a:r>
              <a:rPr lang="en-US" sz="2800" dirty="0"/>
              <a:t> 9.5 (2011): 577-88. Web.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tumor suppressor p53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8" y="2654568"/>
            <a:ext cx="6916964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11504" y="2864580"/>
            <a:ext cx="3431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Specialized protein in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Keeps genomic stability</a:t>
            </a:r>
          </a:p>
        </p:txBody>
      </p:sp>
    </p:spTree>
    <p:extLst>
      <p:ext uri="{BB962C8B-B14F-4D97-AF65-F5344CB8AC3E}">
        <p14:creationId xmlns:p14="http://schemas.microsoft.com/office/powerpoint/2010/main" val="35787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p53 mutations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48679"/>
            <a:ext cx="9601196" cy="449248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Highly susceptible to genetic mutation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Two key types:</a:t>
            </a:r>
          </a:p>
          <a:p>
            <a:pPr lvl="1"/>
            <a:r>
              <a:rPr lang="en-US" sz="3600" dirty="0" err="1" smtClean="0">
                <a:solidFill>
                  <a:schemeClr val="accent5"/>
                </a:solidFill>
              </a:rPr>
              <a:t>Germline</a:t>
            </a:r>
            <a:endParaRPr lang="en-US" sz="3600" dirty="0" smtClean="0">
              <a:solidFill>
                <a:schemeClr val="accent5"/>
              </a:solidFill>
            </a:endParaRP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Acquired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en-US" sz="3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loss-of-function</a:t>
            </a:r>
          </a:p>
          <a:p>
            <a:pPr lvl="2"/>
            <a:r>
              <a:rPr lang="en-US" sz="3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gain-of-function</a:t>
            </a:r>
            <a:endParaRPr lang="en-US" sz="3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3240156"/>
            <a:ext cx="3980395" cy="292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88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What is MDM2 ?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Oncoprotein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0070C0"/>
                </a:solidFill>
              </a:rPr>
              <a:t>E3 ubiquitin-ligase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Inhibits transcriptional activity of p53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Leads to cancer progression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41" y="1061593"/>
            <a:ext cx="3302995" cy="299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94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MDM2 regulation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15" y="2623931"/>
            <a:ext cx="5392718" cy="31619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13181" y="2713383"/>
            <a:ext cx="4681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</a:rPr>
              <a:t>Negative regulator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</a:rPr>
              <a:t>Binds to p53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70C0"/>
                </a:solidFill>
              </a:rPr>
              <a:t>Degrades p53 by adding ubiquitin proteins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4"/>
                </a:solidFill>
              </a:rPr>
              <a:t>miRNAs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Small non-coding RNAs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Used to deactivate MDM2 transcription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By binding to 3’ UTR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Regulate cancer development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10" y="4123821"/>
            <a:ext cx="3877987" cy="20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Does p53 loss of function cause certain types of cancers ?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Colorectal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Does miRNA-1827 suppress levels of MDM2 ?</a:t>
            </a:r>
          </a:p>
          <a:p>
            <a:pPr lvl="1"/>
            <a:endParaRPr lang="en-US" sz="3600" dirty="0" smtClean="0">
              <a:solidFill>
                <a:srgbClr val="0070C0"/>
              </a:solidFill>
            </a:endParaRPr>
          </a:p>
          <a:p>
            <a:pPr lvl="2"/>
            <a:endParaRPr lang="en-US" sz="3400" dirty="0" smtClean="0">
              <a:solidFill>
                <a:srgbClr val="0070C0"/>
              </a:solidFill>
            </a:endParaRPr>
          </a:p>
          <a:p>
            <a:pPr lvl="1"/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124661" cy="368484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miRNA-1827 (</a:t>
            </a:r>
            <a:r>
              <a:rPr lang="en-US" sz="4000" dirty="0" err="1" smtClean="0">
                <a:solidFill>
                  <a:srgbClr val="0070C0"/>
                </a:solidFill>
              </a:rPr>
              <a:t>Zheng</a:t>
            </a:r>
            <a:r>
              <a:rPr lang="en-US" sz="4000" dirty="0" smtClean="0">
                <a:solidFill>
                  <a:srgbClr val="0070C0"/>
                </a:solidFill>
              </a:rPr>
              <a:t>, 2016)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Used to target MDM2 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Colorectal cancer cells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HCT116 p53 (WT,M,C)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RKO p53</a:t>
            </a:r>
          </a:p>
          <a:p>
            <a:endParaRPr lang="en-US" sz="4000" dirty="0" smtClean="0">
              <a:solidFill>
                <a:srgbClr val="0070C0"/>
              </a:solidFill>
            </a:endParaRPr>
          </a:p>
          <a:p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30" y="3183061"/>
            <a:ext cx="5095039" cy="28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532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Measured interaction of miRNA-1827 &amp; MDM2</a:t>
            </a:r>
          </a:p>
          <a:p>
            <a:pPr lvl="1"/>
            <a:r>
              <a:rPr lang="en-US" sz="3600" dirty="0" err="1" smtClean="0">
                <a:solidFill>
                  <a:schemeClr val="accent5"/>
                </a:solidFill>
              </a:rPr>
              <a:t>miRNAs</a:t>
            </a:r>
            <a:r>
              <a:rPr lang="en-US" sz="3600" dirty="0" smtClean="0">
                <a:solidFill>
                  <a:schemeClr val="accent5"/>
                </a:solidFill>
              </a:rPr>
              <a:t> tagged with biotin </a:t>
            </a:r>
          </a:p>
          <a:p>
            <a:pPr lvl="1"/>
            <a:r>
              <a:rPr lang="en-US" sz="3600" dirty="0" smtClean="0">
                <a:solidFill>
                  <a:schemeClr val="accent5"/>
                </a:solidFill>
              </a:rPr>
              <a:t>Pull down assays(Western blot and </a:t>
            </a:r>
            <a:r>
              <a:rPr lang="en-US" sz="3600" dirty="0" err="1" smtClean="0">
                <a:solidFill>
                  <a:schemeClr val="accent5"/>
                </a:solidFill>
              </a:rPr>
              <a:t>Taqman</a:t>
            </a:r>
            <a:r>
              <a:rPr lang="en-US" sz="3600" dirty="0" smtClean="0">
                <a:solidFill>
                  <a:schemeClr val="accent5"/>
                </a:solidFill>
              </a:rPr>
              <a:t> PCR)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2074</TotalTime>
  <Words>252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</vt:lpstr>
      <vt:lpstr>Inhibition of the p53 tumor suppressor by MDM2 and the role miRNA plays in p53 gene expression and regulation </vt:lpstr>
      <vt:lpstr>The tumor suppressor p53</vt:lpstr>
      <vt:lpstr>p53 mutations</vt:lpstr>
      <vt:lpstr>What is MDM2 ?</vt:lpstr>
      <vt:lpstr>MDM2 regulation</vt:lpstr>
      <vt:lpstr>miRNAs</vt:lpstr>
      <vt:lpstr>Key questions</vt:lpstr>
      <vt:lpstr>Experiment</vt:lpstr>
      <vt:lpstr>Methods</vt:lpstr>
      <vt:lpstr>PowerPoint Presentation</vt:lpstr>
      <vt:lpstr>miRNA-1827 regulates MDM2</vt:lpstr>
      <vt:lpstr>Discussion</vt:lpstr>
      <vt:lpstr>Questions?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Kirby</dc:creator>
  <cp:lastModifiedBy>Bryce Kirby</cp:lastModifiedBy>
  <cp:revision>41</cp:revision>
  <dcterms:created xsi:type="dcterms:W3CDTF">2016-05-01T08:16:34Z</dcterms:created>
  <dcterms:modified xsi:type="dcterms:W3CDTF">2016-05-03T04:36:30Z</dcterms:modified>
</cp:coreProperties>
</file>