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0" r:id="rId1"/>
  </p:sldMasterIdLst>
  <p:sldIdLst>
    <p:sldId id="256" r:id="rId2"/>
    <p:sldId id="257" r:id="rId3"/>
    <p:sldId id="266" r:id="rId4"/>
    <p:sldId id="258" r:id="rId5"/>
    <p:sldId id="259" r:id="rId6"/>
    <p:sldId id="261" r:id="rId7"/>
    <p:sldId id="263" r:id="rId8"/>
    <p:sldId id="264"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8" d="100"/>
          <a:sy n="68" d="100"/>
        </p:scale>
        <p:origin x="61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5/1/2016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4474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5/1/2016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1718630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5/1/2016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392773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5/1/2016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1597511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5/1/2016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2915546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5/1/2016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3724594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9262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5510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72460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5/1/2016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94166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smtClean="0"/>
              <a:t>5/1/2016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8141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smtClean="0"/>
              <a:t>5/1/2016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60442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5/1/2016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22522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5/1/2016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39175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5/1/2016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88443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
        <p:nvSpPr>
          <p:cNvPr id="5" name="Date Placeholder 4"/>
          <p:cNvSpPr>
            <a:spLocks noGrp="1"/>
          </p:cNvSpPr>
          <p:nvPr>
            <p:ph type="dt" sz="half" idx="10"/>
          </p:nvPr>
        </p:nvSpPr>
        <p:spPr/>
        <p:txBody>
          <a:bodyPr/>
          <a:lstStyle/>
          <a:p>
            <a:fld id="{4509A250-FF31-4206-8172-F9D3106AACB1}" type="datetimeFigureOut">
              <a:rPr lang="en-US" smtClean="0"/>
              <a:t>5/1/2016</a:t>
            </a:fld>
            <a:endParaRPr lang="en-US" dirty="0"/>
          </a:p>
        </p:txBody>
      </p:sp>
    </p:spTree>
    <p:extLst>
      <p:ext uri="{BB962C8B-B14F-4D97-AF65-F5344CB8AC3E}">
        <p14:creationId xmlns:p14="http://schemas.microsoft.com/office/powerpoint/2010/main" val="2994045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509A250-FF31-4206-8172-F9D3106AACB1}" type="datetimeFigureOut">
              <a:rPr lang="en-US" smtClean="0"/>
              <a:t>5/1/2016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345136900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hyperlink" Target="http://paperv.com/story/2415/gene-targeted-mouse-model-tool-creator-creative-animode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Immunoprecipitation" TargetMode="External"/><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en.wikipedia.org/wiki/Immunoprecipitation" TargetMode="External"/><Relationship Id="rId3" Type="http://schemas.openxmlformats.org/officeDocument/2006/relationships/hyperlink" Target="http://doi.org/10.1101/gr.135707.111" TargetMode="External"/><Relationship Id="rId7" Type="http://schemas.openxmlformats.org/officeDocument/2006/relationships/hyperlink" Target="http://paperv.com/story/2415/gene-targeted-mouse-model-tool-creator-creative-animodel/" TargetMode="External"/><Relationship Id="rId2" Type="http://schemas.openxmlformats.org/officeDocument/2006/relationships/hyperlink" Target="http://www.jbc.org/content/286/28/24819.long" TargetMode="External"/><Relationship Id="rId1" Type="http://schemas.openxmlformats.org/officeDocument/2006/relationships/slideLayout" Target="../slideLayouts/slideLayout2.xml"/><Relationship Id="rId6" Type="http://schemas.openxmlformats.org/officeDocument/2006/relationships/hyperlink" Target="http://www.ncbi.nlm.nih.gov/pubmed/11799066?dopt=Abstract" TargetMode="External"/><Relationship Id="rId5" Type="http://schemas.openxmlformats.org/officeDocument/2006/relationships/hyperlink" Target="http://doi.org/10.1007/978-1-60327-378-7_10" TargetMode="External"/><Relationship Id="rId4" Type="http://schemas.openxmlformats.org/officeDocument/2006/relationships/hyperlink" Target="http://doi.org/10.2217/epi.13.37https:/www.ncbi.nlm.nih.gov/pmc/articles/PMC405502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5546" y="1989056"/>
            <a:ext cx="8378457" cy="1989055"/>
          </a:xfrm>
        </p:spPr>
        <p:txBody>
          <a:bodyPr/>
          <a:lstStyle/>
          <a:p>
            <a:r>
              <a:rPr lang="en-US" sz="4400" b="1" dirty="0"/>
              <a:t> Epigenetic Affects of the </a:t>
            </a:r>
            <a:r>
              <a:rPr lang="en-US" sz="4400" b="1" dirty="0" err="1"/>
              <a:t>Krüppel</a:t>
            </a:r>
            <a:r>
              <a:rPr lang="en-US" sz="4400" b="1" dirty="0"/>
              <a:t>-Like Transcription Factor 1 on DNA Methylation </a:t>
            </a:r>
            <a:endParaRPr lang="en-US" sz="4400" dirty="0"/>
          </a:p>
        </p:txBody>
      </p:sp>
      <p:sp>
        <p:nvSpPr>
          <p:cNvPr id="3" name="Subtitle 2"/>
          <p:cNvSpPr>
            <a:spLocks noGrp="1"/>
          </p:cNvSpPr>
          <p:nvPr>
            <p:ph type="subTitle" idx="1"/>
          </p:nvPr>
        </p:nvSpPr>
        <p:spPr/>
        <p:txBody>
          <a:bodyPr/>
          <a:lstStyle/>
          <a:p>
            <a:r>
              <a:rPr lang="en-US" dirty="0"/>
              <a:t>By Steven Jermstad</a:t>
            </a:r>
          </a:p>
        </p:txBody>
      </p:sp>
    </p:spTree>
    <p:extLst>
      <p:ext uri="{BB962C8B-B14F-4D97-AF65-F5344CB8AC3E}">
        <p14:creationId xmlns:p14="http://schemas.microsoft.com/office/powerpoint/2010/main" val="1111239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KLF1?</a:t>
            </a:r>
          </a:p>
        </p:txBody>
      </p:sp>
      <p:sp>
        <p:nvSpPr>
          <p:cNvPr id="3" name="Content Placeholder 2"/>
          <p:cNvSpPr>
            <a:spLocks noGrp="1"/>
          </p:cNvSpPr>
          <p:nvPr>
            <p:ph idx="1"/>
          </p:nvPr>
        </p:nvSpPr>
        <p:spPr>
          <a:xfrm>
            <a:off x="677334" y="1547847"/>
            <a:ext cx="8596668" cy="3880773"/>
          </a:xfrm>
        </p:spPr>
        <p:txBody>
          <a:bodyPr>
            <a:noAutofit/>
          </a:bodyPr>
          <a:lstStyle/>
          <a:p>
            <a:r>
              <a:rPr lang="en-US" sz="2400" dirty="0" err="1"/>
              <a:t>Krüppel</a:t>
            </a:r>
            <a:r>
              <a:rPr lang="en-US" sz="2400" dirty="0"/>
              <a:t>-like Transcription Factor 1 (KLF1) is a Zinc fingered transcription factor necessary for the maturation of erythroid cells (red blood cells) </a:t>
            </a:r>
          </a:p>
          <a:p>
            <a:r>
              <a:rPr lang="en-US" sz="2400" dirty="0"/>
              <a:t>There are two sides to epigenetics, histone modification, and DNA methylation. Recently an article has published showing the importance of KLF1 in histone modification (</a:t>
            </a:r>
            <a:r>
              <a:rPr lang="en-US" sz="2400" dirty="0" err="1"/>
              <a:t>Alhashem</a:t>
            </a:r>
            <a:r>
              <a:rPr lang="en-US" sz="2400" dirty="0"/>
              <a:t> et al, 2011)</a:t>
            </a:r>
          </a:p>
          <a:p>
            <a:r>
              <a:rPr lang="en-US" sz="2400" dirty="0"/>
              <a:t>This research proposal will study KLF1’s role in the second half of epigenetics, DNA methylation</a:t>
            </a:r>
          </a:p>
          <a:p>
            <a:r>
              <a:rPr lang="en-US" sz="2400" dirty="0"/>
              <a:t>The complete understanding of KLF1’s full role in epigenetics can provide valuable information due to the importance of KLF1 in embryonic development</a:t>
            </a:r>
          </a:p>
        </p:txBody>
      </p:sp>
    </p:spTree>
    <p:extLst>
      <p:ext uri="{BB962C8B-B14F-4D97-AF65-F5344CB8AC3E}">
        <p14:creationId xmlns:p14="http://schemas.microsoft.com/office/powerpoint/2010/main" val="1410274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Procedure Overview </a:t>
            </a:r>
          </a:p>
        </p:txBody>
      </p:sp>
      <p:sp>
        <p:nvSpPr>
          <p:cNvPr id="3" name="Content Placeholder 2"/>
          <p:cNvSpPr>
            <a:spLocks noGrp="1"/>
          </p:cNvSpPr>
          <p:nvPr>
            <p:ph idx="1"/>
          </p:nvPr>
        </p:nvSpPr>
        <p:spPr>
          <a:xfrm>
            <a:off x="526506" y="1604407"/>
            <a:ext cx="8596668" cy="3880773"/>
          </a:xfrm>
        </p:spPr>
        <p:txBody>
          <a:bodyPr>
            <a:noAutofit/>
          </a:bodyPr>
          <a:lstStyle/>
          <a:p>
            <a:r>
              <a:rPr lang="en-US" sz="2400" dirty="0"/>
              <a:t>This experiment will be performed on embryonic mice. There will be two groups of mice, one with the KLF1 gene functioning normally, and another with the KLF1 gene knocked out (KO)</a:t>
            </a:r>
          </a:p>
          <a:p>
            <a:r>
              <a:rPr lang="en-US" sz="2400" dirty="0"/>
              <a:t>The mice liver cells will be extracted at the 15th day mark (right before death by the development β-thalassemia (Perkins et al, 2016), at day 15 they should still be alive (</a:t>
            </a:r>
            <a:r>
              <a:rPr lang="en-US" sz="2400" dirty="0" err="1"/>
              <a:t>Tallack</a:t>
            </a:r>
            <a:r>
              <a:rPr lang="en-US" sz="2400" dirty="0"/>
              <a:t> et al, 2012))</a:t>
            </a:r>
          </a:p>
          <a:p>
            <a:r>
              <a:rPr lang="en-US" sz="2400" dirty="0"/>
              <a:t>The cells will be used on to the next stage of the experiment, anti-body tagging by </a:t>
            </a:r>
            <a:r>
              <a:rPr lang="en-US" sz="2400" dirty="0" err="1"/>
              <a:t>ChIP</a:t>
            </a:r>
            <a:r>
              <a:rPr lang="en-US" sz="2400" dirty="0"/>
              <a:t>, and finally analysis by DNA microarrays </a:t>
            </a:r>
          </a:p>
        </p:txBody>
      </p:sp>
    </p:spTree>
    <p:extLst>
      <p:ext uri="{BB962C8B-B14F-4D97-AF65-F5344CB8AC3E}">
        <p14:creationId xmlns:p14="http://schemas.microsoft.com/office/powerpoint/2010/main" val="859355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99440"/>
            <a:ext cx="8596668" cy="1320800"/>
          </a:xfrm>
        </p:spPr>
        <p:txBody>
          <a:bodyPr/>
          <a:lstStyle/>
          <a:p>
            <a:r>
              <a:rPr lang="en-US" dirty="0"/>
              <a:t>Making the Knock Out Mice</a:t>
            </a:r>
          </a:p>
        </p:txBody>
      </p:sp>
      <p:sp>
        <p:nvSpPr>
          <p:cNvPr id="3" name="Content Placeholder 2"/>
          <p:cNvSpPr>
            <a:spLocks noGrp="1"/>
          </p:cNvSpPr>
          <p:nvPr>
            <p:ph sz="half" idx="1"/>
          </p:nvPr>
        </p:nvSpPr>
        <p:spPr>
          <a:xfrm>
            <a:off x="547890" y="1730207"/>
            <a:ext cx="4184035" cy="3880772"/>
          </a:xfrm>
        </p:spPr>
        <p:txBody>
          <a:bodyPr>
            <a:noAutofit/>
          </a:bodyPr>
          <a:lstStyle/>
          <a:p>
            <a:r>
              <a:rPr lang="en-US" sz="2400" dirty="0"/>
              <a:t>Mice heterozygous with the KLF1 KO phenotype already exist</a:t>
            </a:r>
          </a:p>
          <a:p>
            <a:r>
              <a:rPr lang="en-US" sz="2400" dirty="0"/>
              <a:t>They can be purchased from “Jackson Research Labs” </a:t>
            </a:r>
          </a:p>
          <a:p>
            <a:r>
              <a:rPr lang="en-US" sz="2400" dirty="0"/>
              <a:t>The Heterozygous mice simply need to be bred to produce the Homozygous mice</a:t>
            </a:r>
          </a:p>
          <a:p>
            <a:r>
              <a:rPr lang="en-US" sz="2400" dirty="0"/>
              <a:t>These are the KO mice</a:t>
            </a:r>
          </a:p>
        </p:txBody>
      </p:sp>
      <p:pic>
        <p:nvPicPr>
          <p:cNvPr id="5" name="Content Placeholder 4"/>
          <p:cNvPicPr>
            <a:picLocks noGrp="1" noChangeAspect="1"/>
          </p:cNvPicPr>
          <p:nvPr>
            <p:ph sz="half" idx="2"/>
          </p:nvPr>
        </p:nvPicPr>
        <p:blipFill>
          <a:blip r:embed="rId2"/>
          <a:stretch>
            <a:fillRect/>
          </a:stretch>
        </p:blipFill>
        <p:spPr>
          <a:xfrm>
            <a:off x="4602481" y="1806836"/>
            <a:ext cx="4693890" cy="3747834"/>
          </a:xfrm>
          <a:prstGeom prst="rect">
            <a:avLst/>
          </a:prstGeom>
        </p:spPr>
      </p:pic>
      <p:pic>
        <p:nvPicPr>
          <p:cNvPr id="6" name="Picture 5"/>
          <p:cNvPicPr>
            <a:picLocks noChangeAspect="1"/>
          </p:cNvPicPr>
          <p:nvPr/>
        </p:nvPicPr>
        <p:blipFill>
          <a:blip r:embed="rId3"/>
          <a:stretch>
            <a:fillRect/>
          </a:stretch>
        </p:blipFill>
        <p:spPr>
          <a:xfrm>
            <a:off x="9479280" y="1930400"/>
            <a:ext cx="2499306" cy="3675450"/>
          </a:xfrm>
          <a:prstGeom prst="rect">
            <a:avLst/>
          </a:prstGeom>
        </p:spPr>
      </p:pic>
      <p:sp>
        <p:nvSpPr>
          <p:cNvPr id="7" name="TextBox 6"/>
          <p:cNvSpPr txBox="1"/>
          <p:nvPr/>
        </p:nvSpPr>
        <p:spPr>
          <a:xfrm>
            <a:off x="5344998" y="6052008"/>
            <a:ext cx="2460396" cy="854080"/>
          </a:xfrm>
          <a:prstGeom prst="rect">
            <a:avLst/>
          </a:prstGeom>
          <a:noFill/>
        </p:spPr>
        <p:txBody>
          <a:bodyPr wrap="square" rtlCol="0">
            <a:spAutoFit/>
          </a:bodyPr>
          <a:lstStyle/>
          <a:p>
            <a:r>
              <a:rPr lang="en-US" sz="1050" u="sng" dirty="0">
                <a:hlinkClick r:id="rId4"/>
              </a:rPr>
              <a:t>http://paperv.com/story/2415/gene-targeted-mouse-model-tool-creator-creative-animodel/</a:t>
            </a:r>
            <a:endParaRPr lang="en-US" sz="1050" u="sng" dirty="0"/>
          </a:p>
          <a:p>
            <a:endParaRPr lang="en-US" dirty="0"/>
          </a:p>
        </p:txBody>
      </p:sp>
    </p:spTree>
    <p:extLst>
      <p:ext uri="{BB962C8B-B14F-4D97-AF65-F5344CB8AC3E}">
        <p14:creationId xmlns:p14="http://schemas.microsoft.com/office/powerpoint/2010/main" val="2850994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140" y="109979"/>
            <a:ext cx="8596668" cy="1320800"/>
          </a:xfrm>
        </p:spPr>
        <p:txBody>
          <a:bodyPr>
            <a:normAutofit/>
          </a:bodyPr>
          <a:lstStyle/>
          <a:p>
            <a:r>
              <a:rPr lang="en-US" dirty="0" err="1"/>
              <a:t>MeDip-ChIP</a:t>
            </a:r>
            <a:endParaRPr lang="en-US" dirty="0"/>
          </a:p>
        </p:txBody>
      </p:sp>
      <p:sp>
        <p:nvSpPr>
          <p:cNvPr id="5" name="Content Placeholder 4"/>
          <p:cNvSpPr>
            <a:spLocks noGrp="1"/>
          </p:cNvSpPr>
          <p:nvPr>
            <p:ph sz="half" idx="1"/>
          </p:nvPr>
        </p:nvSpPr>
        <p:spPr>
          <a:xfrm>
            <a:off x="0" y="820132"/>
            <a:ext cx="5816338" cy="6037867"/>
          </a:xfrm>
        </p:spPr>
        <p:txBody>
          <a:bodyPr>
            <a:normAutofit/>
          </a:bodyPr>
          <a:lstStyle/>
          <a:p>
            <a:r>
              <a:rPr lang="en-US" dirty="0"/>
              <a:t>Methylated DNA immunoprecipitation (</a:t>
            </a:r>
            <a:r>
              <a:rPr lang="en-US" dirty="0" err="1"/>
              <a:t>MeDIP</a:t>
            </a:r>
            <a:r>
              <a:rPr lang="en-US" dirty="0"/>
              <a:t>-chip) </a:t>
            </a:r>
          </a:p>
          <a:p>
            <a:r>
              <a:rPr lang="en-US" dirty="0" err="1"/>
              <a:t>ChIP</a:t>
            </a:r>
            <a:r>
              <a:rPr lang="en-US" dirty="0"/>
              <a:t> works by first cross-linking the DNA in the nucleus with by exposing the target cells formaldehyde (Han et al, 2013)</a:t>
            </a:r>
          </a:p>
          <a:p>
            <a:r>
              <a:rPr lang="en-US" dirty="0"/>
              <a:t>This binds the target antigen to its chromatin binding site, then the cell is sheared by sonication (soundwaves)</a:t>
            </a:r>
          </a:p>
          <a:p>
            <a:r>
              <a:rPr lang="en-US" dirty="0"/>
              <a:t>Then anti-bodies that are specified for the directed against 5-methylcy-tidine of the DNA are added to the lysed cell (</a:t>
            </a:r>
            <a:r>
              <a:rPr lang="en-US" dirty="0" err="1"/>
              <a:t>Weng</a:t>
            </a:r>
            <a:r>
              <a:rPr lang="en-US" dirty="0"/>
              <a:t> et al, 2009)</a:t>
            </a:r>
          </a:p>
          <a:p>
            <a:r>
              <a:rPr lang="en-US" dirty="0"/>
              <a:t>Next the sample is centrifuged, the anti-body tagged DNA have a different weight, allowing them to be separated. </a:t>
            </a:r>
          </a:p>
          <a:p>
            <a:r>
              <a:rPr lang="en-US" dirty="0"/>
              <a:t>A sample is taken from the antibody linked methylated DNA and non-methylated DNA</a:t>
            </a:r>
          </a:p>
          <a:p>
            <a:r>
              <a:rPr lang="en-US" dirty="0"/>
              <a:t>The protein/DNA precipitate is then reversed crosslinked by digestion with proteinase K (</a:t>
            </a:r>
            <a:r>
              <a:rPr lang="en-US" dirty="0" err="1"/>
              <a:t>Weinmann</a:t>
            </a:r>
            <a:r>
              <a:rPr lang="en-US" dirty="0"/>
              <a:t> et al, 2002) </a:t>
            </a:r>
          </a:p>
        </p:txBody>
      </p:sp>
      <p:pic>
        <p:nvPicPr>
          <p:cNvPr id="8" name="Content Placeholder 7"/>
          <p:cNvPicPr>
            <a:picLocks noGrp="1" noChangeAspect="1"/>
          </p:cNvPicPr>
          <p:nvPr>
            <p:ph sz="half" idx="2"/>
          </p:nvPr>
        </p:nvPicPr>
        <p:blipFill>
          <a:blip r:embed="rId2"/>
          <a:stretch>
            <a:fillRect/>
          </a:stretch>
        </p:blipFill>
        <p:spPr>
          <a:xfrm>
            <a:off x="5224845" y="-5308"/>
            <a:ext cx="6879171" cy="6754900"/>
          </a:xfrm>
          <a:prstGeom prst="rect">
            <a:avLst/>
          </a:prstGeom>
        </p:spPr>
      </p:pic>
      <p:sp>
        <p:nvSpPr>
          <p:cNvPr id="9" name="TextBox 8"/>
          <p:cNvSpPr txBox="1"/>
          <p:nvPr/>
        </p:nvSpPr>
        <p:spPr>
          <a:xfrm>
            <a:off x="5224844" y="6438507"/>
            <a:ext cx="3947436" cy="538609"/>
          </a:xfrm>
          <a:prstGeom prst="rect">
            <a:avLst/>
          </a:prstGeom>
          <a:noFill/>
        </p:spPr>
        <p:txBody>
          <a:bodyPr wrap="square" rtlCol="0">
            <a:spAutoFit/>
          </a:bodyPr>
          <a:lstStyle/>
          <a:p>
            <a:r>
              <a:rPr lang="en-US" sz="1100" u="sng" dirty="0">
                <a:hlinkClick r:id="rId3"/>
              </a:rPr>
              <a:t>https://en.wikipedia.org/wiki/Immunoprecipitation</a:t>
            </a:r>
            <a:endParaRPr lang="en-US" sz="1100" u="sng" dirty="0"/>
          </a:p>
          <a:p>
            <a:endParaRPr lang="en-US" dirty="0"/>
          </a:p>
        </p:txBody>
      </p:sp>
    </p:spTree>
    <p:extLst>
      <p:ext uri="{BB962C8B-B14F-4D97-AF65-F5344CB8AC3E}">
        <p14:creationId xmlns:p14="http://schemas.microsoft.com/office/powerpoint/2010/main" val="1431411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446" y="91126"/>
            <a:ext cx="8596668" cy="1320800"/>
          </a:xfrm>
        </p:spPr>
        <p:txBody>
          <a:bodyPr/>
          <a:lstStyle/>
          <a:p>
            <a:r>
              <a:rPr lang="en-US" dirty="0" err="1"/>
              <a:t>CpG</a:t>
            </a:r>
            <a:r>
              <a:rPr lang="en-US" dirty="0"/>
              <a:t> Island Microarray </a:t>
            </a:r>
          </a:p>
        </p:txBody>
      </p:sp>
      <p:sp>
        <p:nvSpPr>
          <p:cNvPr id="5" name="Content Placeholder 4"/>
          <p:cNvSpPr>
            <a:spLocks noGrp="1"/>
          </p:cNvSpPr>
          <p:nvPr>
            <p:ph sz="half" idx="1"/>
          </p:nvPr>
        </p:nvSpPr>
        <p:spPr>
          <a:xfrm>
            <a:off x="0" y="986386"/>
            <a:ext cx="5033913" cy="6056722"/>
          </a:xfrm>
        </p:spPr>
        <p:txBody>
          <a:bodyPr>
            <a:normAutofit lnSpcReduction="10000"/>
          </a:bodyPr>
          <a:lstStyle/>
          <a:p>
            <a:r>
              <a:rPr lang="en-US" dirty="0"/>
              <a:t>A Probe </a:t>
            </a:r>
            <a:r>
              <a:rPr lang="en-US" dirty="0" err="1"/>
              <a:t>CpG</a:t>
            </a:r>
            <a:r>
              <a:rPr lang="en-US" dirty="0"/>
              <a:t> Island Microarray will be used to examine the two DNA samples </a:t>
            </a:r>
          </a:p>
          <a:p>
            <a:r>
              <a:rPr lang="en-US" dirty="0"/>
              <a:t>The samples are tagged with a fluorescent dye. The methylated DNA will be labeled with a Cy3 (green) and the non-methylated DNA will use the Cy5 (red) dye. </a:t>
            </a:r>
          </a:p>
          <a:p>
            <a:r>
              <a:rPr lang="en-US" dirty="0"/>
              <a:t>The microarray </a:t>
            </a:r>
            <a:r>
              <a:rPr lang="en-US" dirty="0" err="1"/>
              <a:t>CpG</a:t>
            </a:r>
            <a:r>
              <a:rPr lang="en-US" dirty="0"/>
              <a:t> slide contains 195,000 probes covering a total of 27,800 </a:t>
            </a:r>
            <a:r>
              <a:rPr lang="en-US" dirty="0" err="1"/>
              <a:t>CpG</a:t>
            </a:r>
            <a:r>
              <a:rPr lang="en-US" dirty="0"/>
              <a:t> islands as its complementary strands to the promoter genes (</a:t>
            </a:r>
            <a:r>
              <a:rPr lang="en-US" dirty="0" err="1"/>
              <a:t>Weinmann</a:t>
            </a:r>
            <a:r>
              <a:rPr lang="en-US" dirty="0"/>
              <a:t> et al, 2002)</a:t>
            </a:r>
          </a:p>
          <a:p>
            <a:r>
              <a:rPr lang="en-US" dirty="0"/>
              <a:t>The </a:t>
            </a:r>
            <a:r>
              <a:rPr lang="en-US" dirty="0" err="1"/>
              <a:t>CpG</a:t>
            </a:r>
            <a:r>
              <a:rPr lang="en-US" dirty="0"/>
              <a:t> regions of the labeled DNA will bind to these complements by hybridization </a:t>
            </a:r>
          </a:p>
          <a:p>
            <a:r>
              <a:rPr lang="en-US" dirty="0"/>
              <a:t>Then the slide will be subjected to laser excitation. The methylated DNA will glow red, and the non-methylated DNA will glow green (</a:t>
            </a:r>
            <a:r>
              <a:rPr lang="en-US" dirty="0" err="1"/>
              <a:t>Weng</a:t>
            </a:r>
            <a:r>
              <a:rPr lang="en-US" dirty="0"/>
              <a:t> et al, 2009)</a:t>
            </a:r>
          </a:p>
          <a:p>
            <a:r>
              <a:rPr lang="en-US" dirty="0"/>
              <a:t>The ratio of each sample can then be measured by ratio-based analysis to find the difference in the DNA methylation </a:t>
            </a:r>
          </a:p>
          <a:p>
            <a:endParaRPr lang="en-US" dirty="0"/>
          </a:p>
          <a:p>
            <a:endParaRPr lang="en-US" dirty="0"/>
          </a:p>
        </p:txBody>
      </p:sp>
      <p:pic>
        <p:nvPicPr>
          <p:cNvPr id="4" name="Content Placeholder 3"/>
          <p:cNvPicPr>
            <a:picLocks noGrp="1" noChangeAspect="1"/>
          </p:cNvPicPr>
          <p:nvPr>
            <p:ph sz="half" idx="2"/>
          </p:nvPr>
        </p:nvPicPr>
        <p:blipFill>
          <a:blip r:embed="rId2"/>
          <a:stretch>
            <a:fillRect/>
          </a:stretch>
        </p:blipFill>
        <p:spPr>
          <a:xfrm>
            <a:off x="4861370" y="1265761"/>
            <a:ext cx="7330630" cy="5497972"/>
          </a:xfrm>
          <a:prstGeom prst="rect">
            <a:avLst/>
          </a:prstGeom>
        </p:spPr>
      </p:pic>
    </p:spTree>
    <p:extLst>
      <p:ext uri="{BB962C8B-B14F-4D97-AF65-F5344CB8AC3E}">
        <p14:creationId xmlns:p14="http://schemas.microsoft.com/office/powerpoint/2010/main" val="3435066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2"/>
          <a:stretch>
            <a:fillRect/>
          </a:stretch>
        </p:blipFill>
        <p:spPr>
          <a:xfrm>
            <a:off x="1932912" y="254525"/>
            <a:ext cx="2761635" cy="6640474"/>
          </a:xfrm>
          <a:prstGeom prst="rect">
            <a:avLst/>
          </a:prstGeom>
        </p:spPr>
      </p:pic>
      <p:pic>
        <p:nvPicPr>
          <p:cNvPr id="5" name="Content Placeholder 4"/>
          <p:cNvPicPr>
            <a:picLocks noGrp="1" noChangeAspect="1"/>
          </p:cNvPicPr>
          <p:nvPr>
            <p:ph sz="half" idx="2"/>
          </p:nvPr>
        </p:nvPicPr>
        <p:blipFill>
          <a:blip r:embed="rId3"/>
          <a:stretch>
            <a:fillRect/>
          </a:stretch>
        </p:blipFill>
        <p:spPr>
          <a:xfrm>
            <a:off x="5743400" y="827063"/>
            <a:ext cx="4020360" cy="5811866"/>
          </a:xfrm>
          <a:prstGeom prst="rect">
            <a:avLst/>
          </a:prstGeom>
        </p:spPr>
      </p:pic>
      <p:sp>
        <p:nvSpPr>
          <p:cNvPr id="7" name="TextBox 6"/>
          <p:cNvSpPr txBox="1"/>
          <p:nvPr/>
        </p:nvSpPr>
        <p:spPr>
          <a:xfrm>
            <a:off x="424206" y="6174557"/>
            <a:ext cx="1395169" cy="646331"/>
          </a:xfrm>
          <a:prstGeom prst="rect">
            <a:avLst/>
          </a:prstGeom>
          <a:noFill/>
        </p:spPr>
        <p:txBody>
          <a:bodyPr wrap="square" rtlCol="0">
            <a:spAutoFit/>
          </a:bodyPr>
          <a:lstStyle/>
          <a:p>
            <a:r>
              <a:rPr lang="en-US" dirty="0" err="1"/>
              <a:t>Weng</a:t>
            </a:r>
            <a:r>
              <a:rPr lang="en-US" dirty="0"/>
              <a:t> et al, 2009</a:t>
            </a:r>
          </a:p>
        </p:txBody>
      </p:sp>
      <p:sp>
        <p:nvSpPr>
          <p:cNvPr id="9" name="TextBox 8"/>
          <p:cNvSpPr txBox="1"/>
          <p:nvPr/>
        </p:nvSpPr>
        <p:spPr>
          <a:xfrm>
            <a:off x="4892510" y="5948313"/>
            <a:ext cx="1498863" cy="646331"/>
          </a:xfrm>
          <a:prstGeom prst="rect">
            <a:avLst/>
          </a:prstGeom>
          <a:noFill/>
        </p:spPr>
        <p:txBody>
          <a:bodyPr wrap="square" rtlCol="0">
            <a:spAutoFit/>
          </a:bodyPr>
          <a:lstStyle/>
          <a:p>
            <a:r>
              <a:rPr lang="en-US" dirty="0" err="1"/>
              <a:t>Wheinmann</a:t>
            </a:r>
            <a:r>
              <a:rPr lang="en-US" dirty="0"/>
              <a:t> et al, 2002</a:t>
            </a:r>
          </a:p>
        </p:txBody>
      </p:sp>
    </p:spTree>
    <p:extLst>
      <p:ext uri="{BB962C8B-B14F-4D97-AF65-F5344CB8AC3E}">
        <p14:creationId xmlns:p14="http://schemas.microsoft.com/office/powerpoint/2010/main" val="3800741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a:xfrm>
            <a:off x="358219" y="2160588"/>
            <a:ext cx="10294070" cy="4419321"/>
          </a:xfrm>
        </p:spPr>
        <p:txBody>
          <a:bodyPr>
            <a:normAutofit fontScale="92500" lnSpcReduction="20000"/>
          </a:bodyPr>
          <a:lstStyle/>
          <a:p>
            <a:r>
              <a:rPr lang="en-US" sz="2400" dirty="0"/>
              <a:t>DNA methylation is the process of the addition of methyl groups to 5 carbon group of the cytosine in a </a:t>
            </a:r>
            <a:r>
              <a:rPr lang="en-US" sz="2400" dirty="0" err="1"/>
              <a:t>CpG</a:t>
            </a:r>
            <a:r>
              <a:rPr lang="en-US" sz="2400" dirty="0"/>
              <a:t> region of DNA which alters gene transcription. KLF1 as a transcription factor could be linked to this process for RBC producing genes</a:t>
            </a:r>
          </a:p>
          <a:p>
            <a:r>
              <a:rPr lang="en-US" sz="2400" dirty="0"/>
              <a:t>It is important to use chip-microarray techniques because they can look for the specific targets of KLF1. Which can avoid attributing changes in the DNA methylation caused by alterations in signaling cascades (</a:t>
            </a:r>
            <a:r>
              <a:rPr lang="en-US" sz="2400" dirty="0" err="1"/>
              <a:t>Weinmann</a:t>
            </a:r>
            <a:r>
              <a:rPr lang="en-US" sz="2400" dirty="0"/>
              <a:t> et al, 2002)</a:t>
            </a:r>
          </a:p>
          <a:p>
            <a:r>
              <a:rPr lang="en-US" sz="2400" dirty="0"/>
              <a:t>By comparing the red, green, and yellow spots on the microarray we can determine how, if at all, KLF1 affects DNA methylation, as well as what regions of DNA are affected  </a:t>
            </a:r>
          </a:p>
          <a:p>
            <a:r>
              <a:rPr lang="en-US" sz="2400" dirty="0"/>
              <a:t>The information gained from this experiment will further our under standing of KLF1’s role in epigenetics, which in turn can help expand our understanding of the development of red blood cells in the embryo</a:t>
            </a:r>
          </a:p>
          <a:p>
            <a:pPr marL="0" indent="0">
              <a:buNone/>
            </a:pPr>
            <a:endParaRPr lang="en-US" sz="2400" dirty="0"/>
          </a:p>
          <a:p>
            <a:endParaRPr lang="en-US" sz="2400" dirty="0"/>
          </a:p>
          <a:p>
            <a:endParaRPr lang="en-US" dirty="0"/>
          </a:p>
        </p:txBody>
      </p:sp>
    </p:spTree>
    <p:extLst>
      <p:ext uri="{BB962C8B-B14F-4D97-AF65-F5344CB8AC3E}">
        <p14:creationId xmlns:p14="http://schemas.microsoft.com/office/powerpoint/2010/main" val="3549882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t>
            </a:r>
          </a:p>
        </p:txBody>
      </p:sp>
      <p:sp>
        <p:nvSpPr>
          <p:cNvPr id="3" name="Content Placeholder 2"/>
          <p:cNvSpPr>
            <a:spLocks noGrp="1"/>
          </p:cNvSpPr>
          <p:nvPr>
            <p:ph idx="1"/>
          </p:nvPr>
        </p:nvSpPr>
        <p:spPr>
          <a:xfrm>
            <a:off x="329938" y="1263192"/>
            <a:ext cx="10520314" cy="5594809"/>
          </a:xfrm>
        </p:spPr>
        <p:txBody>
          <a:bodyPr/>
          <a:lstStyle/>
          <a:p>
            <a:r>
              <a:rPr lang="en-US" sz="1400" dirty="0" err="1"/>
              <a:t>Alhashem</a:t>
            </a:r>
            <a:r>
              <a:rPr lang="en-US" sz="1400" dirty="0"/>
              <a:t>, Y. N., D. S. </a:t>
            </a:r>
            <a:r>
              <a:rPr lang="en-US" sz="1400" dirty="0" err="1"/>
              <a:t>Vinjamur</a:t>
            </a:r>
            <a:r>
              <a:rPr lang="en-US" sz="1400" dirty="0"/>
              <a:t>, M. </a:t>
            </a:r>
            <a:r>
              <a:rPr lang="en-US" sz="1400" dirty="0" err="1"/>
              <a:t>Basu</a:t>
            </a:r>
            <a:r>
              <a:rPr lang="en-US" sz="1400" dirty="0"/>
              <a:t>, U. </a:t>
            </a:r>
            <a:r>
              <a:rPr lang="en-US" sz="1400" dirty="0" err="1"/>
              <a:t>Klingmuller</a:t>
            </a:r>
            <a:r>
              <a:rPr lang="en-US" sz="1400" dirty="0"/>
              <a:t>, K. M. L. </a:t>
            </a:r>
            <a:r>
              <a:rPr lang="en-US" sz="1400" dirty="0" err="1"/>
              <a:t>Gaensler</a:t>
            </a:r>
            <a:r>
              <a:rPr lang="en-US" sz="1400" dirty="0"/>
              <a:t>, and J. A. Lloyd. "Transcription Factors KLF1 and KLF2 Positively Regulate Embryonic and Fetal  -Globin Genes through Direct Promoter Binding." Journal of Biological Chemistry 286.28 (2011): 24819-4827. </a:t>
            </a:r>
            <a:r>
              <a:rPr lang="en-US" sz="1400" u="sng" dirty="0">
                <a:hlinkClick r:id="rId2"/>
              </a:rPr>
              <a:t>http://www.jbc.org/content/286/28/24819.long</a:t>
            </a:r>
            <a:endParaRPr lang="en-US" sz="1400" u="sng" dirty="0"/>
          </a:p>
          <a:p>
            <a:r>
              <a:rPr lang="en-US" sz="1400" dirty="0"/>
              <a:t>Andrew Perkins, </a:t>
            </a:r>
            <a:r>
              <a:rPr lang="en-US" sz="1400" dirty="0" err="1"/>
              <a:t>Xiangmin</a:t>
            </a:r>
            <a:r>
              <a:rPr lang="en-US" sz="1400" dirty="0"/>
              <a:t> Xu, Douglas R. Higgs, George </a:t>
            </a:r>
            <a:r>
              <a:rPr lang="en-US" sz="1400" dirty="0" err="1"/>
              <a:t>P.Patrinos</a:t>
            </a:r>
            <a:r>
              <a:rPr lang="en-US" sz="1400" dirty="0"/>
              <a:t>, Lionel Arnaud, James J. </a:t>
            </a:r>
            <a:r>
              <a:rPr lang="en-US" sz="1400" dirty="0" err="1"/>
              <a:t>Bieker</a:t>
            </a:r>
            <a:r>
              <a:rPr lang="en-US" sz="1400" dirty="0"/>
              <a:t>, </a:t>
            </a:r>
            <a:r>
              <a:rPr lang="en-US" sz="1400" dirty="0" err="1"/>
              <a:t>Sjaak</a:t>
            </a:r>
            <a:r>
              <a:rPr lang="en-US" sz="1400" dirty="0"/>
              <a:t> </a:t>
            </a:r>
            <a:r>
              <a:rPr lang="en-US" sz="1400" dirty="0" err="1"/>
              <a:t>Philipsen</a:t>
            </a:r>
            <a:r>
              <a:rPr lang="en-US" sz="1400" dirty="0"/>
              <a:t>. "</a:t>
            </a:r>
            <a:r>
              <a:rPr lang="en-US" sz="1400" dirty="0" err="1"/>
              <a:t>Krüppeling</a:t>
            </a:r>
            <a:r>
              <a:rPr lang="en-US" sz="1400" dirty="0"/>
              <a:t>" erythropoiesis: an unexpected broad spectrum of human red blood cell disorders due to KLF1 variants unveiled by genomic sequencing.  Blood Jan 2016, DOI: 10.1182/blood-2016-01-694331 http://www.bloodjournal.org/content/early/2016/02/22/blood-2016-01-694331.long?sso-checked=true</a:t>
            </a:r>
          </a:p>
          <a:p>
            <a:r>
              <a:rPr lang="en-US" sz="1400" dirty="0" err="1"/>
              <a:t>Tallack</a:t>
            </a:r>
            <a:r>
              <a:rPr lang="en-US" sz="1400" dirty="0"/>
              <a:t>, M. R., </a:t>
            </a:r>
            <a:r>
              <a:rPr lang="en-US" sz="1400" dirty="0" err="1"/>
              <a:t>Magor</a:t>
            </a:r>
            <a:r>
              <a:rPr lang="en-US" sz="1400" dirty="0"/>
              <a:t>, G. W., </a:t>
            </a:r>
            <a:r>
              <a:rPr lang="en-US" sz="1400" dirty="0" err="1"/>
              <a:t>Dartigues</a:t>
            </a:r>
            <a:r>
              <a:rPr lang="en-US" sz="1400" dirty="0"/>
              <a:t>, B., Sun, L., Huang, S., </a:t>
            </a:r>
            <a:r>
              <a:rPr lang="en-US" sz="1400" dirty="0" err="1"/>
              <a:t>Fittock</a:t>
            </a:r>
            <a:r>
              <a:rPr lang="en-US" sz="1400" dirty="0"/>
              <a:t>, J. M., … Perkins, A. C. (2012). Novel roles for KLF1 in erythropoiesis revealed by mRNA-seq. Genome Research, 22(12), 2385–2398. </a:t>
            </a:r>
            <a:r>
              <a:rPr lang="en-US" sz="1400" dirty="0">
                <a:hlinkClick r:id="rId3"/>
              </a:rPr>
              <a:t>http://doi.org/10.1101/gr.135707.111</a:t>
            </a:r>
            <a:endParaRPr lang="en-US" sz="1400" dirty="0"/>
          </a:p>
          <a:p>
            <a:r>
              <a:rPr lang="en-US" sz="1400" dirty="0"/>
              <a:t>Han, Y., &amp; Garcia, B. A. (2013). Combining genomic and proteomic approaches for epigenetics research. </a:t>
            </a:r>
            <a:r>
              <a:rPr lang="en-US" sz="1400" dirty="0" err="1"/>
              <a:t>Epigenomics</a:t>
            </a:r>
            <a:r>
              <a:rPr lang="en-US" sz="1400" dirty="0"/>
              <a:t>, 5(4), 439–452. </a:t>
            </a:r>
            <a:r>
              <a:rPr lang="en-US" sz="1400" dirty="0">
                <a:hlinkClick r:id="rId4"/>
              </a:rPr>
              <a:t>http://doi.org/10.2217/epi.13.37https://www.ncbi.nlm.nih.gov/pmc/articles/PMC4055025/</a:t>
            </a:r>
            <a:endParaRPr lang="en-US" sz="1400" dirty="0"/>
          </a:p>
          <a:p>
            <a:r>
              <a:rPr lang="en-US" sz="1400" dirty="0" err="1"/>
              <a:t>Weng</a:t>
            </a:r>
            <a:r>
              <a:rPr lang="en-US" sz="1400" dirty="0"/>
              <a:t>, Y.-I., Huang, T. H.-M., &amp; Yan, P. S. (2009). Methylated DNA Immunoprecipitation and Microarray-Based Analysis: Detection of DNA Methylation in Breast Cancer Cell Lines. Methods in Molecular Biology (Clifton, N.J.), 590, 165–176. </a:t>
            </a:r>
            <a:r>
              <a:rPr lang="en-US" sz="1400" u="sng" dirty="0">
                <a:hlinkClick r:id="rId5"/>
              </a:rPr>
              <a:t>http://doi.org/10.1007/978-1-60327-378-7_10</a:t>
            </a:r>
            <a:endParaRPr lang="en-US" sz="1400" dirty="0"/>
          </a:p>
          <a:p>
            <a:r>
              <a:rPr lang="en-US" sz="1400" dirty="0" err="1"/>
              <a:t>Weinmann</a:t>
            </a:r>
            <a:r>
              <a:rPr lang="en-US" sz="1400" dirty="0"/>
              <a:t>, A. S. "Isolating Human Transcription Factor Targets by Coupling Chromatin Immunoprecipitation and </a:t>
            </a:r>
            <a:r>
              <a:rPr lang="en-US" sz="1400" dirty="0" err="1"/>
              <a:t>CpG</a:t>
            </a:r>
            <a:r>
              <a:rPr lang="en-US" sz="1400" dirty="0"/>
              <a:t> Island Microarray Analysis." Genes &amp; Development 16.2 (2002): 235-44. Web. </a:t>
            </a:r>
            <a:r>
              <a:rPr lang="en-US" sz="1400" u="sng" dirty="0">
                <a:hlinkClick r:id="rId6"/>
              </a:rPr>
              <a:t>http://www.ncbi.nlm.nih.gov/pubmed/11799066?dopt=Abstract</a:t>
            </a:r>
            <a:endParaRPr lang="en-US" sz="1400" u="sng" dirty="0"/>
          </a:p>
          <a:p>
            <a:r>
              <a:rPr lang="en-US" sz="1400" u="sng" dirty="0">
                <a:hlinkClick r:id="rId7"/>
              </a:rPr>
              <a:t>http://paperv.com/story/2415/gene-targeted-mouse-model-tool-creator-creative-animodel/</a:t>
            </a:r>
            <a:endParaRPr lang="en-US" sz="1400" u="sng" dirty="0"/>
          </a:p>
          <a:p>
            <a:r>
              <a:rPr lang="en-US" sz="1400" u="sng" dirty="0">
                <a:hlinkClick r:id="rId8"/>
              </a:rPr>
              <a:t>https://en.wikipedia.org/wiki/Immunoprecipitation</a:t>
            </a:r>
            <a:endParaRPr lang="en-US" sz="1400" u="sng" dirty="0"/>
          </a:p>
          <a:p>
            <a:endParaRPr lang="en-US" sz="1400" u="sng" dirty="0"/>
          </a:p>
        </p:txBody>
      </p:sp>
    </p:spTree>
    <p:extLst>
      <p:ext uri="{BB962C8B-B14F-4D97-AF65-F5344CB8AC3E}">
        <p14:creationId xmlns:p14="http://schemas.microsoft.com/office/powerpoint/2010/main" val="152188036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2160</TotalTime>
  <Words>1035</Words>
  <Application>Microsoft Office PowerPoint</Application>
  <PresentationFormat>Widescreen</PresentationFormat>
  <Paragraphs>50</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Trebuchet MS</vt:lpstr>
      <vt:lpstr>Wingdings 3</vt:lpstr>
      <vt:lpstr>Facet</vt:lpstr>
      <vt:lpstr> Epigenetic Affects of the Krüppel-Like Transcription Factor 1 on DNA Methylation </vt:lpstr>
      <vt:lpstr>What is KLF1?</vt:lpstr>
      <vt:lpstr>The Procedure Overview </vt:lpstr>
      <vt:lpstr>Making the Knock Out Mice</vt:lpstr>
      <vt:lpstr>MeDip-ChIP</vt:lpstr>
      <vt:lpstr>CpG Island Microarray </vt:lpstr>
      <vt:lpstr>PowerPoint Presentation</vt:lpstr>
      <vt:lpstr>Discussion</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Epigenetic Effects of the Krüppel-Like Transcription Factor 1 on DNA Methylation</dc:title>
  <dc:creator>steven jermstad</dc:creator>
  <cp:lastModifiedBy>steven jermstad</cp:lastModifiedBy>
  <cp:revision>57</cp:revision>
  <dcterms:created xsi:type="dcterms:W3CDTF">2016-05-01T05:28:36Z</dcterms:created>
  <dcterms:modified xsi:type="dcterms:W3CDTF">2016-05-03T05:27:14Z</dcterms:modified>
</cp:coreProperties>
</file>