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8"/>
  </p:notesMasterIdLst>
  <p:handoutMasterIdLst>
    <p:handoutMasterId r:id="rId19"/>
  </p:handoutMasterIdLst>
  <p:sldIdLst>
    <p:sldId id="256" r:id="rId3"/>
    <p:sldId id="257" r:id="rId4"/>
    <p:sldId id="259" r:id="rId5"/>
    <p:sldId id="261" r:id="rId6"/>
    <p:sldId id="265" r:id="rId7"/>
    <p:sldId id="266" r:id="rId8"/>
    <p:sldId id="267" r:id="rId9"/>
    <p:sldId id="268" r:id="rId10"/>
    <p:sldId id="269" r:id="rId11"/>
    <p:sldId id="270" r:id="rId12"/>
    <p:sldId id="273" r:id="rId13"/>
    <p:sldId id="271" r:id="rId14"/>
    <p:sldId id="276" r:id="rId15"/>
    <p:sldId id="272" r:id="rId16"/>
    <p:sldId id="264"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6163" autoAdjust="0"/>
  </p:normalViewPr>
  <p:slideViewPr>
    <p:cSldViewPr>
      <p:cViewPr varScale="1">
        <p:scale>
          <a:sx n="114" d="100"/>
          <a:sy n="114" d="100"/>
        </p:scale>
        <p:origin x="186" y="108"/>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5/5/2016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5/5/2016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5/5/2016</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2412" y="609600"/>
            <a:ext cx="4571999" cy="424732"/>
          </a:xfrm>
          <a:prstGeom prst="rect">
            <a:avLst/>
          </a:prstGeom>
          <a:noFill/>
        </p:spPr>
        <p:txBody>
          <a:bodyPr wrap="square" rtlCol="0">
            <a:spAutoFit/>
          </a:bodyPr>
          <a:lstStyle/>
          <a:p>
            <a:pPr>
              <a:lnSpc>
                <a:spcPct val="90000"/>
              </a:lnSpc>
            </a:pPr>
            <a:r>
              <a:rPr lang="en-US" sz="2400" dirty="0">
                <a:solidFill>
                  <a:schemeClr val="bg1"/>
                </a:solidFill>
              </a:rPr>
              <a:t>Spring 2016 BNFO 300</a:t>
            </a:r>
          </a:p>
        </p:txBody>
      </p:sp>
      <p:sp>
        <p:nvSpPr>
          <p:cNvPr id="4" name="Title 3"/>
          <p:cNvSpPr>
            <a:spLocks noGrp="1"/>
          </p:cNvSpPr>
          <p:nvPr>
            <p:ph type="ctrTitle"/>
          </p:nvPr>
        </p:nvSpPr>
        <p:spPr>
          <a:xfrm>
            <a:off x="379412" y="1371600"/>
            <a:ext cx="11809413" cy="3200400"/>
          </a:xfrm>
        </p:spPr>
        <p:txBody>
          <a:bodyPr/>
          <a:lstStyle/>
          <a:p>
            <a:br>
              <a:rPr lang="en-US" dirty="0"/>
            </a:br>
            <a:r>
              <a:rPr lang="en-US" dirty="0"/>
              <a:t>PTK7 protein domains involvement in PCP regulation of </a:t>
            </a:r>
            <a:r>
              <a:rPr lang="en-US" dirty="0" err="1"/>
              <a:t>axonogenesis</a:t>
            </a:r>
            <a:r>
              <a:rPr lang="en-US" dirty="0"/>
              <a:t> of </a:t>
            </a:r>
            <a:r>
              <a:rPr lang="en-US" dirty="0" err="1"/>
              <a:t>copa</a:t>
            </a:r>
            <a:r>
              <a:rPr lang="en-US" dirty="0"/>
              <a:t> neurons in Zebrafish. </a:t>
            </a:r>
          </a:p>
        </p:txBody>
      </p:sp>
      <p:sp>
        <p:nvSpPr>
          <p:cNvPr id="2" name="Subtitle 1"/>
          <p:cNvSpPr>
            <a:spLocks noGrp="1"/>
          </p:cNvSpPr>
          <p:nvPr>
            <p:ph type="subTitle" idx="1"/>
          </p:nvPr>
        </p:nvSpPr>
        <p:spPr/>
        <p:txBody>
          <a:bodyPr/>
          <a:lstStyle/>
          <a:p>
            <a:r>
              <a:rPr lang="en-US" dirty="0"/>
              <a:t>Damien Islek:</a:t>
            </a:r>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2414" y="1905000"/>
            <a:ext cx="3962398" cy="3505200"/>
          </a:xfrm>
        </p:spPr>
        <p:txBody>
          <a:bodyPr>
            <a:normAutofit/>
          </a:bodyPr>
          <a:lstStyle/>
          <a:p>
            <a:r>
              <a:rPr lang="en-US" dirty="0"/>
              <a:t>PTK7 Full Length</a:t>
            </a:r>
          </a:p>
          <a:p>
            <a:r>
              <a:rPr lang="en-US" dirty="0"/>
              <a:t>Ptk7ΔICD </a:t>
            </a:r>
          </a:p>
          <a:p>
            <a:r>
              <a:rPr lang="en-US" dirty="0"/>
              <a:t>Ptk7EgfrTM</a:t>
            </a:r>
          </a:p>
          <a:p>
            <a:r>
              <a:rPr lang="en-US" dirty="0"/>
              <a:t>Ptk7ΔECD</a:t>
            </a:r>
          </a:p>
        </p:txBody>
      </p:sp>
      <p:sp>
        <p:nvSpPr>
          <p:cNvPr id="3" name="Title 2"/>
          <p:cNvSpPr>
            <a:spLocks noGrp="1"/>
          </p:cNvSpPr>
          <p:nvPr>
            <p:ph type="title"/>
          </p:nvPr>
        </p:nvSpPr>
        <p:spPr/>
        <p:txBody>
          <a:bodyPr/>
          <a:lstStyle/>
          <a:p>
            <a:r>
              <a:rPr lang="en-US" dirty="0"/>
              <a:t>Experimental Groups:</a:t>
            </a:r>
          </a:p>
        </p:txBody>
      </p:sp>
    </p:spTree>
    <p:extLst>
      <p:ext uri="{BB962C8B-B14F-4D97-AF65-F5344CB8AC3E}">
        <p14:creationId xmlns:p14="http://schemas.microsoft.com/office/powerpoint/2010/main" val="7827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Once zebrafish from all groups in the experiment are matured, you can go and observe the </a:t>
            </a:r>
            <a:r>
              <a:rPr lang="en-US" dirty="0" err="1"/>
              <a:t>copa</a:t>
            </a:r>
            <a:r>
              <a:rPr lang="en-US" dirty="0"/>
              <a:t> neurons which are stained red and green (GFP &amp; M Cherry).</a:t>
            </a:r>
          </a:p>
          <a:p>
            <a:r>
              <a:rPr lang="en-US" dirty="0"/>
              <a:t>A mosaic model of cells which express the plasmid DNA will be seen in the transgenic zebrafish</a:t>
            </a:r>
          </a:p>
          <a:p>
            <a:pPr lvl="1"/>
            <a:r>
              <a:rPr lang="en-US" dirty="0"/>
              <a:t>You hope that a few </a:t>
            </a:r>
            <a:r>
              <a:rPr lang="en-US" dirty="0" err="1"/>
              <a:t>copa</a:t>
            </a:r>
            <a:r>
              <a:rPr lang="en-US" dirty="0"/>
              <a:t> neurons are in this mosaic</a:t>
            </a:r>
          </a:p>
          <a:p>
            <a:r>
              <a:rPr lang="en-US" dirty="0"/>
              <a:t>Copa neurons which express plasmid DNA will express GFP, M Cherry.</a:t>
            </a:r>
          </a:p>
        </p:txBody>
      </p:sp>
      <p:sp>
        <p:nvSpPr>
          <p:cNvPr id="3" name="Title 2"/>
          <p:cNvSpPr>
            <a:spLocks noGrp="1"/>
          </p:cNvSpPr>
          <p:nvPr>
            <p:ph type="title"/>
          </p:nvPr>
        </p:nvSpPr>
        <p:spPr/>
        <p:txBody>
          <a:bodyPr/>
          <a:lstStyle/>
          <a:p>
            <a:r>
              <a:rPr lang="en-US" dirty="0"/>
              <a:t>What do we see?</a:t>
            </a:r>
          </a:p>
        </p:txBody>
      </p:sp>
    </p:spTree>
    <p:extLst>
      <p:ext uri="{BB962C8B-B14F-4D97-AF65-F5344CB8AC3E}">
        <p14:creationId xmlns:p14="http://schemas.microsoft.com/office/powerpoint/2010/main" val="299762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1986" y="1039198"/>
            <a:ext cx="8181942" cy="5361602"/>
          </a:xfrm>
        </p:spPr>
        <p:txBody>
          <a:bodyPr>
            <a:normAutofit/>
          </a:bodyPr>
          <a:lstStyle/>
          <a:p>
            <a:pPr marL="0" indent="0">
              <a:buNone/>
            </a:pPr>
            <a:endParaRPr lang="en-US" dirty="0"/>
          </a:p>
          <a:p>
            <a:r>
              <a:rPr lang="en-US" dirty="0"/>
              <a:t>To determine which domain is important for PCP pathway function, you look at direction of Copa neuron axon growth. </a:t>
            </a:r>
          </a:p>
          <a:p>
            <a:r>
              <a:rPr lang="en-US" dirty="0"/>
              <a:t>In mutant PCP zebrafish axons go 50/50 Anterior/Posterior</a:t>
            </a:r>
          </a:p>
          <a:p>
            <a:r>
              <a:rPr lang="en-US" dirty="0"/>
              <a:t>If Rescue is successfully you will see, theoretically, 100% of all Red and Green </a:t>
            </a:r>
            <a:r>
              <a:rPr lang="en-US" dirty="0" err="1"/>
              <a:t>copa</a:t>
            </a:r>
            <a:r>
              <a:rPr lang="en-US" dirty="0"/>
              <a:t> neurons with axons which turn anterior.</a:t>
            </a:r>
          </a:p>
          <a:p>
            <a:r>
              <a:rPr lang="en-US" dirty="0"/>
              <a:t>If this function can be rescued without a certain domain, then it must not be required for regulation of this pathway  </a:t>
            </a:r>
          </a:p>
        </p:txBody>
      </p:sp>
      <p:sp>
        <p:nvSpPr>
          <p:cNvPr id="3" name="Title 2"/>
          <p:cNvSpPr>
            <a:spLocks noGrp="1"/>
          </p:cNvSpPr>
          <p:nvPr>
            <p:ph type="title"/>
          </p:nvPr>
        </p:nvSpPr>
        <p:spPr/>
        <p:txBody>
          <a:bodyPr/>
          <a:lstStyle/>
          <a:p>
            <a:r>
              <a:rPr lang="en-US" dirty="0"/>
              <a:t>What are we looking for?</a:t>
            </a:r>
          </a:p>
        </p:txBody>
      </p:sp>
      <p:sp>
        <p:nvSpPr>
          <p:cNvPr id="4" name="AutoShape 2" descr="Displaying CoPA1.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ail.google.com/mail/u/0/?ui=2&amp;ik=a4d81be071&amp;view=fimg&amp;th=15472b0412559d54&amp;attid=0.1.1&amp;disp=emb&amp;attbid=ANGjdJ-qAIRnx_0m5tx0ZMo_maCNfsdB6hdVf9hFqjTBavEgaB7UUaVVrh4CM7_A6Kb_Dz4kHCxygYGe9Thc_6-uCV1ADxVsyPLt6D8_MJxkDjz0nLtA-jxVdrdS3OE&amp;sz=w842-h1252&amp;ats=1462283999190&amp;rm=15472b0412559d54&amp;zw&amp;atsh=1"/>
          <p:cNvSpPr>
            <a:spLocks noChangeAspect="1" noChangeArrowheads="1"/>
          </p:cNvSpPr>
          <p:nvPr/>
        </p:nvSpPr>
        <p:spPr bwMode="auto">
          <a:xfrm>
            <a:off x="155575" y="-2857500"/>
            <a:ext cx="4010025" cy="596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splaying CoPA1.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srcRect l="-1" t="57500" r="-1305" b="168"/>
          <a:stretch/>
        </p:blipFill>
        <p:spPr>
          <a:xfrm>
            <a:off x="8330030" y="2477045"/>
            <a:ext cx="3893493" cy="2419169"/>
          </a:xfrm>
          <a:prstGeom prst="rect">
            <a:avLst/>
          </a:prstGeom>
        </p:spPr>
      </p:pic>
      <p:cxnSp>
        <p:nvCxnSpPr>
          <p:cNvPr id="9" name="Straight Connector 8"/>
          <p:cNvCxnSpPr/>
          <p:nvPr/>
        </p:nvCxnSpPr>
        <p:spPr>
          <a:xfrm>
            <a:off x="8906445" y="2209800"/>
            <a:ext cx="25908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566947" y="1997434"/>
            <a:ext cx="457200" cy="424732"/>
          </a:xfrm>
          <a:prstGeom prst="rect">
            <a:avLst/>
          </a:prstGeom>
          <a:noFill/>
        </p:spPr>
        <p:txBody>
          <a:bodyPr wrap="square" rtlCol="0">
            <a:spAutoFit/>
          </a:bodyPr>
          <a:lstStyle/>
          <a:p>
            <a:pPr>
              <a:lnSpc>
                <a:spcPct val="90000"/>
              </a:lnSpc>
            </a:pPr>
            <a:r>
              <a:rPr lang="en-US" sz="2400" dirty="0"/>
              <a:t>A</a:t>
            </a:r>
          </a:p>
        </p:txBody>
      </p:sp>
      <p:sp>
        <p:nvSpPr>
          <p:cNvPr id="11" name="TextBox 10"/>
          <p:cNvSpPr txBox="1"/>
          <p:nvPr/>
        </p:nvSpPr>
        <p:spPr>
          <a:xfrm>
            <a:off x="11608143" y="1997434"/>
            <a:ext cx="481013" cy="424732"/>
          </a:xfrm>
          <a:prstGeom prst="rect">
            <a:avLst/>
          </a:prstGeom>
          <a:noFill/>
        </p:spPr>
        <p:txBody>
          <a:bodyPr wrap="square" rtlCol="0">
            <a:spAutoFit/>
          </a:bodyPr>
          <a:lstStyle/>
          <a:p>
            <a:pPr>
              <a:lnSpc>
                <a:spcPct val="90000"/>
              </a:lnSpc>
            </a:pPr>
            <a:r>
              <a:rPr lang="en-US" sz="2400" dirty="0"/>
              <a:t>P</a:t>
            </a:r>
          </a:p>
        </p:txBody>
      </p:sp>
    </p:spTree>
    <p:extLst>
      <p:ext uri="{BB962C8B-B14F-4D97-AF65-F5344CB8AC3E}">
        <p14:creationId xmlns:p14="http://schemas.microsoft.com/office/powerpoint/2010/main" val="401335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02163" y="597227"/>
            <a:ext cx="613833" cy="592666"/>
          </a:xfrm>
          <a:prstGeom prst="ellipse">
            <a:avLst/>
          </a:prstGeom>
          <a:solidFill>
            <a:srgbClr val="0088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369078" y="904144"/>
            <a:ext cx="2554876" cy="2213379"/>
          </a:xfrm>
          <a:custGeom>
            <a:avLst/>
            <a:gdLst>
              <a:gd name="connsiteX0" fmla="*/ 2529417 w 2554876"/>
              <a:gd name="connsiteY0" fmla="*/ 254000 h 2213379"/>
              <a:gd name="connsiteX1" fmla="*/ 2529417 w 2554876"/>
              <a:gd name="connsiteY1" fmla="*/ 2000250 h 2213379"/>
              <a:gd name="connsiteX2" fmla="*/ 2264834 w 2554876"/>
              <a:gd name="connsiteY2" fmla="*/ 2116667 h 2213379"/>
              <a:gd name="connsiteX3" fmla="*/ 910167 w 2554876"/>
              <a:gd name="connsiteY3" fmla="*/ 1386417 h 2213379"/>
              <a:gd name="connsiteX4" fmla="*/ 666750 w 2554876"/>
              <a:gd name="connsiteY4" fmla="*/ 783167 h 2213379"/>
              <a:gd name="connsiteX5" fmla="*/ 529167 w 2554876"/>
              <a:gd name="connsiteY5" fmla="*/ 560917 h 2213379"/>
              <a:gd name="connsiteX6" fmla="*/ 391584 w 2554876"/>
              <a:gd name="connsiteY6" fmla="*/ 264584 h 2213379"/>
              <a:gd name="connsiteX7" fmla="*/ 222250 w 2554876"/>
              <a:gd name="connsiteY7" fmla="*/ 201084 h 2213379"/>
              <a:gd name="connsiteX8" fmla="*/ 0 w 2554876"/>
              <a:gd name="connsiteY8" fmla="*/ 0 h 221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76" h="2213379">
                <a:moveTo>
                  <a:pt x="2529417" y="254000"/>
                </a:moveTo>
                <a:cubicBezTo>
                  <a:pt x="2551465" y="971903"/>
                  <a:pt x="2573514" y="1689806"/>
                  <a:pt x="2529417" y="2000250"/>
                </a:cubicBezTo>
                <a:cubicBezTo>
                  <a:pt x="2485320" y="2310694"/>
                  <a:pt x="2534709" y="2218972"/>
                  <a:pt x="2264834" y="2116667"/>
                </a:cubicBezTo>
                <a:cubicBezTo>
                  <a:pt x="1994959" y="2014362"/>
                  <a:pt x="1176514" y="1608667"/>
                  <a:pt x="910167" y="1386417"/>
                </a:cubicBezTo>
                <a:cubicBezTo>
                  <a:pt x="643820" y="1164167"/>
                  <a:pt x="730250" y="920750"/>
                  <a:pt x="666750" y="783167"/>
                </a:cubicBezTo>
                <a:cubicBezTo>
                  <a:pt x="603250" y="645584"/>
                  <a:pt x="575028" y="647347"/>
                  <a:pt x="529167" y="560917"/>
                </a:cubicBezTo>
                <a:cubicBezTo>
                  <a:pt x="483306" y="474487"/>
                  <a:pt x="442737" y="324556"/>
                  <a:pt x="391584" y="264584"/>
                </a:cubicBezTo>
                <a:cubicBezTo>
                  <a:pt x="340431" y="204612"/>
                  <a:pt x="287514" y="245181"/>
                  <a:pt x="222250" y="201084"/>
                </a:cubicBezTo>
                <a:cubicBezTo>
                  <a:pt x="156986" y="156987"/>
                  <a:pt x="0" y="0"/>
                  <a:pt x="0" y="0"/>
                </a:cubicBezTo>
              </a:path>
            </a:pathLst>
          </a:custGeom>
          <a:noFill/>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Oval 5"/>
          <p:cNvSpPr/>
          <p:nvPr/>
        </p:nvSpPr>
        <p:spPr>
          <a:xfrm>
            <a:off x="6077480" y="607810"/>
            <a:ext cx="613833" cy="592666"/>
          </a:xfrm>
          <a:prstGeom prst="ellipse">
            <a:avLst/>
          </a:prstGeom>
          <a:solidFill>
            <a:srgbClr val="0088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571559" y="3712961"/>
            <a:ext cx="613833" cy="592666"/>
          </a:xfrm>
          <a:prstGeom prst="ellipse">
            <a:avLst/>
          </a:prstGeom>
          <a:solidFill>
            <a:srgbClr val="00882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046876" y="3723544"/>
            <a:ext cx="613833" cy="592666"/>
          </a:xfrm>
          <a:prstGeom prst="ellipse">
            <a:avLst/>
          </a:prstGeom>
          <a:solidFill>
            <a:srgbClr val="00882B"/>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2369078" y="4030460"/>
            <a:ext cx="2554876" cy="2213379"/>
          </a:xfrm>
          <a:custGeom>
            <a:avLst/>
            <a:gdLst>
              <a:gd name="connsiteX0" fmla="*/ 2529417 w 2554876"/>
              <a:gd name="connsiteY0" fmla="*/ 254000 h 2213379"/>
              <a:gd name="connsiteX1" fmla="*/ 2529417 w 2554876"/>
              <a:gd name="connsiteY1" fmla="*/ 2000250 h 2213379"/>
              <a:gd name="connsiteX2" fmla="*/ 2264834 w 2554876"/>
              <a:gd name="connsiteY2" fmla="*/ 2116667 h 2213379"/>
              <a:gd name="connsiteX3" fmla="*/ 910167 w 2554876"/>
              <a:gd name="connsiteY3" fmla="*/ 1386417 h 2213379"/>
              <a:gd name="connsiteX4" fmla="*/ 666750 w 2554876"/>
              <a:gd name="connsiteY4" fmla="*/ 783167 h 2213379"/>
              <a:gd name="connsiteX5" fmla="*/ 529167 w 2554876"/>
              <a:gd name="connsiteY5" fmla="*/ 560917 h 2213379"/>
              <a:gd name="connsiteX6" fmla="*/ 391584 w 2554876"/>
              <a:gd name="connsiteY6" fmla="*/ 264584 h 2213379"/>
              <a:gd name="connsiteX7" fmla="*/ 222250 w 2554876"/>
              <a:gd name="connsiteY7" fmla="*/ 201084 h 2213379"/>
              <a:gd name="connsiteX8" fmla="*/ 0 w 2554876"/>
              <a:gd name="connsiteY8" fmla="*/ 0 h 221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76" h="2213379">
                <a:moveTo>
                  <a:pt x="2529417" y="254000"/>
                </a:moveTo>
                <a:cubicBezTo>
                  <a:pt x="2551465" y="971903"/>
                  <a:pt x="2573514" y="1689806"/>
                  <a:pt x="2529417" y="2000250"/>
                </a:cubicBezTo>
                <a:cubicBezTo>
                  <a:pt x="2485320" y="2310694"/>
                  <a:pt x="2534709" y="2218972"/>
                  <a:pt x="2264834" y="2116667"/>
                </a:cubicBezTo>
                <a:cubicBezTo>
                  <a:pt x="1994959" y="2014362"/>
                  <a:pt x="1176514" y="1608667"/>
                  <a:pt x="910167" y="1386417"/>
                </a:cubicBezTo>
                <a:cubicBezTo>
                  <a:pt x="643820" y="1164167"/>
                  <a:pt x="730250" y="920750"/>
                  <a:pt x="666750" y="783167"/>
                </a:cubicBezTo>
                <a:cubicBezTo>
                  <a:pt x="603250" y="645584"/>
                  <a:pt x="575028" y="647347"/>
                  <a:pt x="529167" y="560917"/>
                </a:cubicBezTo>
                <a:cubicBezTo>
                  <a:pt x="483306" y="474487"/>
                  <a:pt x="442737" y="324556"/>
                  <a:pt x="391584" y="264584"/>
                </a:cubicBezTo>
                <a:cubicBezTo>
                  <a:pt x="340431" y="204612"/>
                  <a:pt x="287514" y="245181"/>
                  <a:pt x="222250" y="201084"/>
                </a:cubicBezTo>
                <a:cubicBezTo>
                  <a:pt x="156986" y="156987"/>
                  <a:pt x="0" y="0"/>
                  <a:pt x="0" y="0"/>
                </a:cubicBezTo>
              </a:path>
            </a:pathLst>
          </a:custGeom>
          <a:noFill/>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3798916" y="4104544"/>
            <a:ext cx="2554876" cy="2213379"/>
          </a:xfrm>
          <a:custGeom>
            <a:avLst/>
            <a:gdLst>
              <a:gd name="connsiteX0" fmla="*/ 2529417 w 2554876"/>
              <a:gd name="connsiteY0" fmla="*/ 254000 h 2213379"/>
              <a:gd name="connsiteX1" fmla="*/ 2529417 w 2554876"/>
              <a:gd name="connsiteY1" fmla="*/ 2000250 h 2213379"/>
              <a:gd name="connsiteX2" fmla="*/ 2264834 w 2554876"/>
              <a:gd name="connsiteY2" fmla="*/ 2116667 h 2213379"/>
              <a:gd name="connsiteX3" fmla="*/ 910167 w 2554876"/>
              <a:gd name="connsiteY3" fmla="*/ 1386417 h 2213379"/>
              <a:gd name="connsiteX4" fmla="*/ 666750 w 2554876"/>
              <a:gd name="connsiteY4" fmla="*/ 783167 h 2213379"/>
              <a:gd name="connsiteX5" fmla="*/ 529167 w 2554876"/>
              <a:gd name="connsiteY5" fmla="*/ 560917 h 2213379"/>
              <a:gd name="connsiteX6" fmla="*/ 391584 w 2554876"/>
              <a:gd name="connsiteY6" fmla="*/ 264584 h 2213379"/>
              <a:gd name="connsiteX7" fmla="*/ 222250 w 2554876"/>
              <a:gd name="connsiteY7" fmla="*/ 201084 h 2213379"/>
              <a:gd name="connsiteX8" fmla="*/ 0 w 2554876"/>
              <a:gd name="connsiteY8" fmla="*/ 0 h 221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76" h="2213379">
                <a:moveTo>
                  <a:pt x="2529417" y="254000"/>
                </a:moveTo>
                <a:cubicBezTo>
                  <a:pt x="2551465" y="971903"/>
                  <a:pt x="2573514" y="1689806"/>
                  <a:pt x="2529417" y="2000250"/>
                </a:cubicBezTo>
                <a:cubicBezTo>
                  <a:pt x="2485320" y="2310694"/>
                  <a:pt x="2534709" y="2218972"/>
                  <a:pt x="2264834" y="2116667"/>
                </a:cubicBezTo>
                <a:cubicBezTo>
                  <a:pt x="1994959" y="2014362"/>
                  <a:pt x="1176514" y="1608667"/>
                  <a:pt x="910167" y="1386417"/>
                </a:cubicBezTo>
                <a:cubicBezTo>
                  <a:pt x="643820" y="1164167"/>
                  <a:pt x="730250" y="920750"/>
                  <a:pt x="666750" y="783167"/>
                </a:cubicBezTo>
                <a:cubicBezTo>
                  <a:pt x="603250" y="645584"/>
                  <a:pt x="575028" y="647347"/>
                  <a:pt x="529167" y="560917"/>
                </a:cubicBezTo>
                <a:cubicBezTo>
                  <a:pt x="483306" y="474487"/>
                  <a:pt x="442737" y="324556"/>
                  <a:pt x="391584" y="264584"/>
                </a:cubicBezTo>
                <a:cubicBezTo>
                  <a:pt x="340431" y="204612"/>
                  <a:pt x="287514" y="245181"/>
                  <a:pt x="222250" y="201084"/>
                </a:cubicBezTo>
                <a:cubicBezTo>
                  <a:pt x="156986" y="156987"/>
                  <a:pt x="0" y="0"/>
                  <a:pt x="0" y="0"/>
                </a:cubicBezTo>
              </a:path>
            </a:pathLst>
          </a:cu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6353792" y="904144"/>
            <a:ext cx="2554876" cy="2213379"/>
          </a:xfrm>
          <a:custGeom>
            <a:avLst/>
            <a:gdLst>
              <a:gd name="connsiteX0" fmla="*/ 2529417 w 2554876"/>
              <a:gd name="connsiteY0" fmla="*/ 254000 h 2213379"/>
              <a:gd name="connsiteX1" fmla="*/ 2529417 w 2554876"/>
              <a:gd name="connsiteY1" fmla="*/ 2000250 h 2213379"/>
              <a:gd name="connsiteX2" fmla="*/ 2264834 w 2554876"/>
              <a:gd name="connsiteY2" fmla="*/ 2116667 h 2213379"/>
              <a:gd name="connsiteX3" fmla="*/ 910167 w 2554876"/>
              <a:gd name="connsiteY3" fmla="*/ 1386417 h 2213379"/>
              <a:gd name="connsiteX4" fmla="*/ 666750 w 2554876"/>
              <a:gd name="connsiteY4" fmla="*/ 783167 h 2213379"/>
              <a:gd name="connsiteX5" fmla="*/ 529167 w 2554876"/>
              <a:gd name="connsiteY5" fmla="*/ 560917 h 2213379"/>
              <a:gd name="connsiteX6" fmla="*/ 391584 w 2554876"/>
              <a:gd name="connsiteY6" fmla="*/ 264584 h 2213379"/>
              <a:gd name="connsiteX7" fmla="*/ 222250 w 2554876"/>
              <a:gd name="connsiteY7" fmla="*/ 201084 h 2213379"/>
              <a:gd name="connsiteX8" fmla="*/ 0 w 2554876"/>
              <a:gd name="connsiteY8" fmla="*/ 0 h 221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876" h="2213379">
                <a:moveTo>
                  <a:pt x="2529417" y="254000"/>
                </a:moveTo>
                <a:cubicBezTo>
                  <a:pt x="2551465" y="971903"/>
                  <a:pt x="2573514" y="1689806"/>
                  <a:pt x="2529417" y="2000250"/>
                </a:cubicBezTo>
                <a:cubicBezTo>
                  <a:pt x="2485320" y="2310694"/>
                  <a:pt x="2534709" y="2218972"/>
                  <a:pt x="2264834" y="2116667"/>
                </a:cubicBezTo>
                <a:cubicBezTo>
                  <a:pt x="1994959" y="2014362"/>
                  <a:pt x="1176514" y="1608667"/>
                  <a:pt x="910167" y="1386417"/>
                </a:cubicBezTo>
                <a:cubicBezTo>
                  <a:pt x="643820" y="1164167"/>
                  <a:pt x="730250" y="920750"/>
                  <a:pt x="666750" y="783167"/>
                </a:cubicBezTo>
                <a:cubicBezTo>
                  <a:pt x="603250" y="645584"/>
                  <a:pt x="575028" y="647347"/>
                  <a:pt x="529167" y="560917"/>
                </a:cubicBezTo>
                <a:cubicBezTo>
                  <a:pt x="483306" y="474487"/>
                  <a:pt x="442737" y="324556"/>
                  <a:pt x="391584" y="264584"/>
                </a:cubicBezTo>
                <a:cubicBezTo>
                  <a:pt x="340431" y="204612"/>
                  <a:pt x="287514" y="245181"/>
                  <a:pt x="222250" y="201084"/>
                </a:cubicBezTo>
                <a:cubicBezTo>
                  <a:pt x="156986" y="156987"/>
                  <a:pt x="0" y="0"/>
                  <a:pt x="0" y="0"/>
                </a:cubicBezTo>
              </a:path>
            </a:pathLst>
          </a:custGeom>
          <a:noFill/>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7322079" y="597228"/>
            <a:ext cx="1492250" cy="646331"/>
          </a:xfrm>
          <a:prstGeom prst="rect">
            <a:avLst/>
          </a:prstGeom>
          <a:noFill/>
        </p:spPr>
        <p:txBody>
          <a:bodyPr wrap="square" rtlCol="0">
            <a:spAutoFit/>
          </a:bodyPr>
          <a:lstStyle/>
          <a:p>
            <a:r>
              <a:rPr lang="en-US" dirty="0"/>
              <a:t>Ptk7 mutant</a:t>
            </a:r>
          </a:p>
        </p:txBody>
      </p:sp>
      <p:sp>
        <p:nvSpPr>
          <p:cNvPr id="15" name="TextBox 14"/>
          <p:cNvSpPr txBox="1"/>
          <p:nvPr/>
        </p:nvSpPr>
        <p:spPr>
          <a:xfrm>
            <a:off x="7322079" y="3661127"/>
            <a:ext cx="3079750" cy="923330"/>
          </a:xfrm>
          <a:prstGeom prst="rect">
            <a:avLst/>
          </a:prstGeom>
          <a:noFill/>
        </p:spPr>
        <p:txBody>
          <a:bodyPr wrap="square" rtlCol="0">
            <a:spAutoFit/>
          </a:bodyPr>
          <a:lstStyle/>
          <a:p>
            <a:r>
              <a:rPr lang="en-US" dirty="0"/>
              <a:t>            Ptk7 mutant   </a:t>
            </a:r>
          </a:p>
          <a:p>
            <a:r>
              <a:rPr lang="en-US" dirty="0"/>
              <a:t>                      +</a:t>
            </a:r>
          </a:p>
          <a:p>
            <a:r>
              <a:rPr lang="en-US" dirty="0"/>
              <a:t> hsp70:  ptk7</a:t>
            </a:r>
            <a:r>
              <a:rPr lang="en-US" baseline="30000" dirty="0"/>
              <a:t>FL</a:t>
            </a:r>
            <a:r>
              <a:rPr lang="en-US" dirty="0"/>
              <a:t>-mCherry </a:t>
            </a:r>
          </a:p>
        </p:txBody>
      </p:sp>
      <p:sp>
        <p:nvSpPr>
          <p:cNvPr id="2" name="TextBox 1"/>
          <p:cNvSpPr txBox="1"/>
          <p:nvPr/>
        </p:nvSpPr>
        <p:spPr>
          <a:xfrm>
            <a:off x="552980" y="172495"/>
            <a:ext cx="3886200" cy="480131"/>
          </a:xfrm>
          <a:prstGeom prst="rect">
            <a:avLst/>
          </a:prstGeom>
          <a:noFill/>
        </p:spPr>
        <p:txBody>
          <a:bodyPr wrap="square" rtlCol="0">
            <a:spAutoFit/>
          </a:bodyPr>
          <a:lstStyle/>
          <a:p>
            <a:pPr>
              <a:lnSpc>
                <a:spcPct val="90000"/>
              </a:lnSpc>
            </a:pPr>
            <a:r>
              <a:rPr lang="en-US" sz="2800" dirty="0">
                <a:solidFill>
                  <a:schemeClr val="bg1"/>
                </a:solidFill>
              </a:rPr>
              <a:t>Prediction:</a:t>
            </a:r>
          </a:p>
        </p:txBody>
      </p:sp>
    </p:spTree>
    <p:extLst>
      <p:ext uri="{BB962C8B-B14F-4D97-AF65-F5344CB8AC3E}">
        <p14:creationId xmlns:p14="http://schemas.microsoft.com/office/powerpoint/2010/main" val="427270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can learn which domains of ptk7 are required for PCP regulation of </a:t>
            </a:r>
            <a:r>
              <a:rPr lang="en-US" dirty="0" err="1"/>
              <a:t>axonogenesis</a:t>
            </a:r>
            <a:r>
              <a:rPr lang="en-US" dirty="0"/>
              <a:t> in vertebrates. </a:t>
            </a:r>
          </a:p>
        </p:txBody>
      </p:sp>
      <p:sp>
        <p:nvSpPr>
          <p:cNvPr id="3" name="Title 2"/>
          <p:cNvSpPr>
            <a:spLocks noGrp="1"/>
          </p:cNvSpPr>
          <p:nvPr>
            <p:ph type="title"/>
          </p:nvPr>
        </p:nvSpPr>
        <p:spPr/>
        <p:txBody>
          <a:bodyPr/>
          <a:lstStyle/>
          <a:p>
            <a:r>
              <a:rPr lang="en-US" dirty="0"/>
              <a:t>What do we learn?</a:t>
            </a:r>
          </a:p>
        </p:txBody>
      </p:sp>
    </p:spTree>
    <p:extLst>
      <p:ext uri="{BB962C8B-B14F-4D97-AF65-F5344CB8AC3E}">
        <p14:creationId xmlns:p14="http://schemas.microsoft.com/office/powerpoint/2010/main" val="1299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and Comments </a:t>
            </a:r>
          </a:p>
        </p:txBody>
      </p:sp>
    </p:spTree>
    <p:extLst>
      <p:ext uri="{BB962C8B-B14F-4D97-AF65-F5344CB8AC3E}">
        <p14:creationId xmlns:p14="http://schemas.microsoft.com/office/powerpoint/2010/main" val="3752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US" dirty="0"/>
            </a:br>
            <a:r>
              <a:rPr lang="en-US" dirty="0"/>
              <a:t>Zebrafish: Model Organism</a:t>
            </a:r>
          </a:p>
        </p:txBody>
      </p:sp>
      <p:pic>
        <p:nvPicPr>
          <p:cNvPr id="1028" name="Picture 4" descr="http://www.noldus.com/files/u64/main-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7" y="1752600"/>
            <a:ext cx="5276850" cy="34671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2"/>
          </p:nvPr>
        </p:nvSpPr>
        <p:spPr/>
        <p:txBody>
          <a:bodyPr/>
          <a:lstStyle/>
          <a:p>
            <a:r>
              <a:rPr lang="en-US" dirty="0"/>
              <a:t>Great organism to study scientific inquiry. </a:t>
            </a:r>
          </a:p>
          <a:p>
            <a:r>
              <a:rPr lang="en-US" dirty="0"/>
              <a:t>Neuron development of zebrafish can give us insight into neuron development in humans. </a:t>
            </a:r>
          </a:p>
          <a:p>
            <a:r>
              <a:rPr lang="en-US" dirty="0" err="1"/>
              <a:t>Axonogenesis</a:t>
            </a:r>
            <a:r>
              <a:rPr lang="en-US" dirty="0"/>
              <a:t> in zebrafish uses same mechanism as in humans. </a:t>
            </a:r>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400" dirty="0"/>
              <a:t>Copa neuron in zebrafish </a:t>
            </a:r>
          </a:p>
          <a:p>
            <a:pPr lvl="2"/>
            <a:r>
              <a:rPr lang="en-US" sz="2000" dirty="0"/>
              <a:t>These Neurons during development project axon ventrally which crosses the midline and grows dorsally; where it then turns anterior and ascends the spinal cord towards the CNS (</a:t>
            </a:r>
            <a:r>
              <a:rPr lang="en-US" sz="2000" dirty="0" err="1"/>
              <a:t>Hjorth</a:t>
            </a:r>
            <a:r>
              <a:rPr lang="en-US" sz="2000" dirty="0"/>
              <a:t> &amp; Key 2002; </a:t>
            </a:r>
            <a:r>
              <a:rPr lang="en-US" sz="2000" dirty="0" err="1"/>
              <a:t>Chitnis</a:t>
            </a:r>
            <a:r>
              <a:rPr lang="en-US" sz="2000" dirty="0"/>
              <a:t> &amp; </a:t>
            </a:r>
            <a:r>
              <a:rPr lang="en-US" sz="2000" dirty="0" err="1"/>
              <a:t>Kuwada</a:t>
            </a:r>
            <a:r>
              <a:rPr lang="en-US" sz="2000" dirty="0"/>
              <a:t> 1990)</a:t>
            </a:r>
          </a:p>
          <a:p>
            <a:pPr lvl="1"/>
            <a:r>
              <a:rPr lang="en-US" dirty="0" err="1"/>
              <a:t>Axonogenesis</a:t>
            </a:r>
            <a:r>
              <a:rPr lang="en-US" dirty="0"/>
              <a:t> is mediated by Planar Cell Polarity and </a:t>
            </a:r>
            <a:r>
              <a:rPr lang="en-US" dirty="0" err="1"/>
              <a:t>Wnt</a:t>
            </a:r>
            <a:r>
              <a:rPr lang="en-US" dirty="0"/>
              <a:t> ligand in zebrafish. Direction of axon growth correlates to </a:t>
            </a:r>
            <a:r>
              <a:rPr lang="en-US" dirty="0" err="1"/>
              <a:t>Wnt</a:t>
            </a:r>
            <a:r>
              <a:rPr lang="en-US" dirty="0"/>
              <a:t> concentration in tissue (Hayes et al 2013). </a:t>
            </a:r>
          </a:p>
          <a:p>
            <a:pPr marL="576072" lvl="2" indent="0">
              <a:buNone/>
            </a:pPr>
            <a:endParaRPr lang="en-US" dirty="0"/>
          </a:p>
        </p:txBody>
      </p:sp>
      <p:sp>
        <p:nvSpPr>
          <p:cNvPr id="4" name="Title 3"/>
          <p:cNvSpPr>
            <a:spLocks noGrp="1"/>
          </p:cNvSpPr>
          <p:nvPr>
            <p:ph type="title"/>
          </p:nvPr>
        </p:nvSpPr>
        <p:spPr/>
        <p:txBody>
          <a:bodyPr/>
          <a:lstStyle/>
          <a:p>
            <a:r>
              <a:rPr lang="en-US" dirty="0"/>
              <a:t>Zebrafish primary commissural ascending neurons (</a:t>
            </a:r>
            <a:r>
              <a:rPr lang="en-US" dirty="0" err="1"/>
              <a:t>CoPA</a:t>
            </a:r>
            <a:r>
              <a:rPr lang="en-US" dirty="0"/>
              <a:t>): </a:t>
            </a:r>
            <a:r>
              <a:rPr lang="en-US" dirty="0" err="1"/>
              <a:t>Axonogenesis</a:t>
            </a:r>
            <a:endParaRPr lang="en-US" dirty="0"/>
          </a:p>
        </p:txBody>
      </p:sp>
      <p:pic>
        <p:nvPicPr>
          <p:cNvPr id="9" name="Picture 8"/>
          <p:cNvPicPr>
            <a:picLocks noChangeAspect="1"/>
          </p:cNvPicPr>
          <p:nvPr/>
        </p:nvPicPr>
        <p:blipFill>
          <a:blip r:embed="rId2"/>
          <a:stretch>
            <a:fillRect/>
          </a:stretch>
        </p:blipFill>
        <p:spPr>
          <a:xfrm>
            <a:off x="227012" y="1729550"/>
            <a:ext cx="4115157" cy="2194750"/>
          </a:xfrm>
          <a:prstGeom prst="rect">
            <a:avLst/>
          </a:prstGeom>
        </p:spPr>
      </p:pic>
    </p:spTree>
    <p:extLst>
      <p:ext uri="{BB962C8B-B14F-4D97-AF65-F5344CB8AC3E}">
        <p14:creationId xmlns:p14="http://schemas.microsoft.com/office/powerpoint/2010/main" val="231553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Planar Cell Polarity Pathway: Core Proteins</a:t>
            </a:r>
          </a:p>
        </p:txBody>
      </p:sp>
      <p:pic>
        <p:nvPicPr>
          <p:cNvPr id="5122" name="Picture 2" descr="https://upload.wikimedia.org/wikipedia/commons/thumb/b/b7/Wnt_signaling_in_biological_signal_transduction.svg/2000px-Wnt_signaling_in_biological_signal_transduction.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808" r="28214" b="1124"/>
          <a:stretch/>
        </p:blipFill>
        <p:spPr bwMode="auto">
          <a:xfrm>
            <a:off x="379412" y="1600200"/>
            <a:ext cx="283464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6012" y="1981200"/>
            <a:ext cx="6324600" cy="374871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solidFill>
                  <a:schemeClr val="bg1"/>
                </a:solidFill>
              </a:rPr>
              <a:t>PCP coordinates the uniform orientation of cell structures and cell movements within the plane of tissue (</a:t>
            </a:r>
            <a:r>
              <a:rPr lang="en-US" sz="2400" dirty="0" err="1">
                <a:solidFill>
                  <a:schemeClr val="bg1"/>
                </a:solidFill>
              </a:rPr>
              <a:t>Zallen</a:t>
            </a:r>
            <a:r>
              <a:rPr lang="en-US" sz="2400" dirty="0">
                <a:solidFill>
                  <a:schemeClr val="bg1"/>
                </a:solidFill>
              </a:rPr>
              <a:t> 2007). </a:t>
            </a:r>
          </a:p>
          <a:p>
            <a:pPr marL="342900" indent="-342900">
              <a:lnSpc>
                <a:spcPct val="90000"/>
              </a:lnSpc>
              <a:buFont typeface="Arial" panose="020B0604020202020204" pitchFamily="34" charset="0"/>
              <a:buChar char="•"/>
            </a:pPr>
            <a:r>
              <a:rPr lang="en-US" sz="2400" dirty="0">
                <a:solidFill>
                  <a:schemeClr val="bg1"/>
                </a:solidFill>
              </a:rPr>
              <a:t>PCP Core Genes: (</a:t>
            </a:r>
            <a:r>
              <a:rPr lang="en-US" sz="2400" dirty="0" err="1">
                <a:solidFill>
                  <a:schemeClr val="bg1"/>
                </a:solidFill>
              </a:rPr>
              <a:t>Vladar</a:t>
            </a:r>
            <a:r>
              <a:rPr lang="en-US" sz="2400" dirty="0">
                <a:solidFill>
                  <a:schemeClr val="bg1"/>
                </a:solidFill>
              </a:rPr>
              <a:t> et al 2009)</a:t>
            </a:r>
          </a:p>
          <a:p>
            <a:pPr marL="800100" lvl="1" indent="-342900">
              <a:lnSpc>
                <a:spcPct val="90000"/>
              </a:lnSpc>
              <a:buFont typeface="Arial" panose="020B0604020202020204" pitchFamily="34" charset="0"/>
              <a:buChar char="•"/>
            </a:pPr>
            <a:r>
              <a:rPr lang="en-US" sz="2400" dirty="0">
                <a:solidFill>
                  <a:schemeClr val="bg1"/>
                </a:solidFill>
              </a:rPr>
              <a:t>Frizzled (</a:t>
            </a:r>
            <a:r>
              <a:rPr lang="en-US" sz="2400" dirty="0" err="1">
                <a:solidFill>
                  <a:schemeClr val="bg1"/>
                </a:solidFill>
              </a:rPr>
              <a:t>Fz</a:t>
            </a:r>
            <a:r>
              <a:rPr lang="en-US" sz="2400" dirty="0">
                <a:solidFill>
                  <a:schemeClr val="bg1"/>
                </a:solidFill>
              </a:rPr>
              <a:t>)</a:t>
            </a:r>
          </a:p>
          <a:p>
            <a:pPr marL="800100" lvl="1" indent="-342900">
              <a:lnSpc>
                <a:spcPct val="90000"/>
              </a:lnSpc>
              <a:buFont typeface="Arial" panose="020B0604020202020204" pitchFamily="34" charset="0"/>
              <a:buChar char="•"/>
            </a:pPr>
            <a:r>
              <a:rPr lang="en-US" sz="2400" dirty="0" err="1">
                <a:solidFill>
                  <a:schemeClr val="bg1"/>
                </a:solidFill>
              </a:rPr>
              <a:t>Dishevelled</a:t>
            </a:r>
            <a:r>
              <a:rPr lang="en-US" sz="2400" dirty="0">
                <a:solidFill>
                  <a:schemeClr val="bg1"/>
                </a:solidFill>
              </a:rPr>
              <a:t> (</a:t>
            </a:r>
            <a:r>
              <a:rPr lang="en-US" sz="2400" dirty="0" err="1">
                <a:solidFill>
                  <a:schemeClr val="bg1"/>
                </a:solidFill>
              </a:rPr>
              <a:t>Dsh</a:t>
            </a:r>
            <a:r>
              <a:rPr lang="en-US" sz="2400" dirty="0">
                <a:solidFill>
                  <a:schemeClr val="bg1"/>
                </a:solidFill>
              </a:rPr>
              <a:t>)</a:t>
            </a:r>
          </a:p>
          <a:p>
            <a:pPr marL="800100" lvl="1" indent="-342900">
              <a:lnSpc>
                <a:spcPct val="90000"/>
              </a:lnSpc>
              <a:buFont typeface="Arial" panose="020B0604020202020204" pitchFamily="34" charset="0"/>
              <a:buChar char="•"/>
            </a:pPr>
            <a:r>
              <a:rPr lang="en-US" sz="2400" dirty="0">
                <a:solidFill>
                  <a:schemeClr val="bg1"/>
                </a:solidFill>
              </a:rPr>
              <a:t>Van Gogh (</a:t>
            </a:r>
            <a:r>
              <a:rPr lang="en-US" sz="2400" dirty="0" err="1">
                <a:solidFill>
                  <a:schemeClr val="bg1"/>
                </a:solidFill>
              </a:rPr>
              <a:t>Vangl</a:t>
            </a:r>
            <a:r>
              <a:rPr lang="en-US" sz="2400" dirty="0">
                <a:solidFill>
                  <a:schemeClr val="bg1"/>
                </a:solidFill>
              </a:rPr>
              <a:t>)</a:t>
            </a:r>
          </a:p>
          <a:p>
            <a:pPr marL="800100" lvl="1" indent="-342900">
              <a:lnSpc>
                <a:spcPct val="90000"/>
              </a:lnSpc>
              <a:buFont typeface="Arial" panose="020B0604020202020204" pitchFamily="34" charset="0"/>
              <a:buChar char="•"/>
            </a:pPr>
            <a:r>
              <a:rPr lang="en-US" sz="2400" dirty="0">
                <a:solidFill>
                  <a:schemeClr val="bg1"/>
                </a:solidFill>
              </a:rPr>
              <a:t>Diego (</a:t>
            </a:r>
            <a:r>
              <a:rPr lang="en-US" sz="2400" dirty="0" err="1">
                <a:solidFill>
                  <a:schemeClr val="bg1"/>
                </a:solidFill>
              </a:rPr>
              <a:t>Dgo</a:t>
            </a:r>
            <a:r>
              <a:rPr lang="en-US" sz="2400" dirty="0">
                <a:solidFill>
                  <a:schemeClr val="bg1"/>
                </a:solidFill>
              </a:rPr>
              <a:t>)</a:t>
            </a:r>
          </a:p>
          <a:p>
            <a:pPr marL="800100" lvl="1" indent="-342900">
              <a:lnSpc>
                <a:spcPct val="90000"/>
              </a:lnSpc>
              <a:buFont typeface="Arial" panose="020B0604020202020204" pitchFamily="34" charset="0"/>
              <a:buChar char="•"/>
            </a:pPr>
            <a:r>
              <a:rPr lang="en-US" sz="2400" dirty="0">
                <a:solidFill>
                  <a:schemeClr val="bg1"/>
                </a:solidFill>
              </a:rPr>
              <a:t>Flamingo (</a:t>
            </a:r>
            <a:r>
              <a:rPr lang="en-US" sz="2400" dirty="0" err="1">
                <a:solidFill>
                  <a:schemeClr val="bg1"/>
                </a:solidFill>
              </a:rPr>
              <a:t>Fmi</a:t>
            </a:r>
            <a:r>
              <a:rPr lang="en-US" sz="2400" dirty="0">
                <a:solidFill>
                  <a:schemeClr val="bg1"/>
                </a:solidFill>
              </a:rPr>
              <a:t>)</a:t>
            </a:r>
            <a:endParaRPr lang="en-US" sz="2400" dirty="0"/>
          </a:p>
          <a:p>
            <a:pPr marL="800100" lvl="1" indent="-342900">
              <a:lnSpc>
                <a:spcPct val="90000"/>
              </a:lnSpc>
              <a:buFont typeface="Arial" panose="020B0604020202020204" pitchFamily="34" charset="0"/>
              <a:buChar char="•"/>
            </a:pPr>
            <a:r>
              <a:rPr lang="en-US" sz="2400" dirty="0">
                <a:solidFill>
                  <a:schemeClr val="bg1"/>
                </a:solidFill>
              </a:rPr>
              <a:t>Prickle (</a:t>
            </a:r>
            <a:r>
              <a:rPr lang="en-US" sz="2400" dirty="0" err="1">
                <a:solidFill>
                  <a:schemeClr val="bg1"/>
                </a:solidFill>
              </a:rPr>
              <a:t>Pk</a:t>
            </a:r>
            <a:r>
              <a:rPr lang="en-US" sz="2400" dirty="0">
                <a:solidFill>
                  <a:schemeClr val="bg1"/>
                </a:solidFill>
              </a:rPr>
              <a:t>)</a:t>
            </a:r>
          </a:p>
        </p:txBody>
      </p:sp>
    </p:spTree>
    <p:extLst>
      <p:ext uri="{BB962C8B-B14F-4D97-AF65-F5344CB8AC3E}">
        <p14:creationId xmlns:p14="http://schemas.microsoft.com/office/powerpoint/2010/main" val="236575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Planar Cell Polarity Pathway: Core Proteins</a:t>
            </a:r>
          </a:p>
        </p:txBody>
      </p:sp>
      <p:pic>
        <p:nvPicPr>
          <p:cNvPr id="5122" name="Picture 2" descr="https://upload.wikimedia.org/wikipedia/commons/thumb/b/b7/Wnt_signaling_in_biological_signal_transduction.svg/2000px-Wnt_signaling_in_biological_signal_transduction.sv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808" r="28214" b="1124"/>
          <a:stretch/>
        </p:blipFill>
        <p:spPr bwMode="auto">
          <a:xfrm>
            <a:off x="379412" y="1600200"/>
            <a:ext cx="283464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4612" y="2057400"/>
            <a:ext cx="6248400" cy="4413516"/>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solidFill>
                  <a:schemeClr val="bg1"/>
                </a:solidFill>
              </a:rPr>
              <a:t>Main action in this pathway is </a:t>
            </a:r>
            <a:r>
              <a:rPr lang="en-US" sz="2400" dirty="0" err="1">
                <a:solidFill>
                  <a:schemeClr val="bg1"/>
                </a:solidFill>
              </a:rPr>
              <a:t>Wnt</a:t>
            </a:r>
            <a:r>
              <a:rPr lang="en-US" sz="2400" dirty="0">
                <a:solidFill>
                  <a:schemeClr val="bg1"/>
                </a:solidFill>
              </a:rPr>
              <a:t> binding to Frizzled (Kohn and Moon, 2005; Jenny and </a:t>
            </a:r>
            <a:r>
              <a:rPr lang="en-US" sz="2400" dirty="0" err="1">
                <a:solidFill>
                  <a:schemeClr val="bg1"/>
                </a:solidFill>
              </a:rPr>
              <a:t>Mlodzik</a:t>
            </a:r>
            <a:r>
              <a:rPr lang="en-US" sz="2400" dirty="0">
                <a:solidFill>
                  <a:schemeClr val="bg1"/>
                </a:solidFill>
              </a:rPr>
              <a:t> 2006)</a:t>
            </a:r>
          </a:p>
          <a:p>
            <a:pPr marL="342900" indent="-342900">
              <a:lnSpc>
                <a:spcPct val="90000"/>
              </a:lnSpc>
              <a:buFont typeface="Arial" panose="020B0604020202020204" pitchFamily="34" charset="0"/>
              <a:buChar char="•"/>
            </a:pPr>
            <a:r>
              <a:rPr lang="en-US" sz="2400" dirty="0" err="1">
                <a:solidFill>
                  <a:schemeClr val="bg1"/>
                </a:solidFill>
              </a:rPr>
              <a:t>Wnt</a:t>
            </a:r>
            <a:r>
              <a:rPr lang="en-US" sz="2400" dirty="0">
                <a:solidFill>
                  <a:schemeClr val="bg1"/>
                </a:solidFill>
              </a:rPr>
              <a:t> will bind to </a:t>
            </a:r>
            <a:r>
              <a:rPr lang="en-US" sz="2400" dirty="0" err="1">
                <a:solidFill>
                  <a:schemeClr val="bg1"/>
                </a:solidFill>
              </a:rPr>
              <a:t>Fz</a:t>
            </a:r>
            <a:r>
              <a:rPr lang="en-US" sz="2400" dirty="0">
                <a:solidFill>
                  <a:schemeClr val="bg1"/>
                </a:solidFill>
              </a:rPr>
              <a:t> extracellularly, which will change </a:t>
            </a:r>
            <a:r>
              <a:rPr lang="en-US" sz="2400" dirty="0" err="1">
                <a:solidFill>
                  <a:schemeClr val="bg1"/>
                </a:solidFill>
              </a:rPr>
              <a:t>Fz</a:t>
            </a:r>
            <a:r>
              <a:rPr lang="en-US" sz="2400" dirty="0">
                <a:solidFill>
                  <a:schemeClr val="bg1"/>
                </a:solidFill>
              </a:rPr>
              <a:t> affinity to </a:t>
            </a:r>
            <a:r>
              <a:rPr lang="en-US" sz="2400" dirty="0" err="1">
                <a:solidFill>
                  <a:schemeClr val="bg1"/>
                </a:solidFill>
              </a:rPr>
              <a:t>Dsh</a:t>
            </a:r>
            <a:r>
              <a:rPr lang="en-US" sz="2400" dirty="0">
                <a:solidFill>
                  <a:schemeClr val="bg1"/>
                </a:solidFill>
              </a:rPr>
              <a:t> and cause it to interact intracellularly. </a:t>
            </a:r>
          </a:p>
          <a:p>
            <a:pPr marL="342900" indent="-342900">
              <a:lnSpc>
                <a:spcPct val="90000"/>
              </a:lnSpc>
              <a:buFont typeface="Arial" panose="020B0604020202020204" pitchFamily="34" charset="0"/>
              <a:buChar char="•"/>
            </a:pPr>
            <a:r>
              <a:rPr lang="en-US" sz="2400" dirty="0" err="1">
                <a:solidFill>
                  <a:schemeClr val="bg1"/>
                </a:solidFill>
              </a:rPr>
              <a:t>Dsh</a:t>
            </a:r>
            <a:r>
              <a:rPr lang="en-US" sz="2400" dirty="0">
                <a:solidFill>
                  <a:schemeClr val="bg1"/>
                </a:solidFill>
              </a:rPr>
              <a:t> goes on to activate JNK and other proteins in order to affect cell movement through actin filament rearrangement. </a:t>
            </a:r>
          </a:p>
          <a:p>
            <a:pPr marL="342900" indent="-342900">
              <a:lnSpc>
                <a:spcPct val="90000"/>
              </a:lnSpc>
              <a:buFont typeface="Arial" panose="020B0604020202020204" pitchFamily="34" charset="0"/>
              <a:buChar char="•"/>
            </a:pPr>
            <a:r>
              <a:rPr lang="en-US" sz="2400" dirty="0">
                <a:solidFill>
                  <a:schemeClr val="bg1"/>
                </a:solidFill>
              </a:rPr>
              <a:t>PCP requires </a:t>
            </a:r>
            <a:r>
              <a:rPr lang="en-US" sz="2400" dirty="0" err="1">
                <a:solidFill>
                  <a:schemeClr val="bg1"/>
                </a:solidFill>
              </a:rPr>
              <a:t>Fz</a:t>
            </a:r>
            <a:r>
              <a:rPr lang="en-US" sz="2400" dirty="0">
                <a:solidFill>
                  <a:schemeClr val="bg1"/>
                </a:solidFill>
              </a:rPr>
              <a:t> activation, and therefore membrane localization of </a:t>
            </a:r>
            <a:r>
              <a:rPr lang="en-US" sz="2400" dirty="0" err="1">
                <a:solidFill>
                  <a:schemeClr val="bg1"/>
                </a:solidFill>
              </a:rPr>
              <a:t>Dsh</a:t>
            </a:r>
            <a:r>
              <a:rPr lang="en-US" sz="2400" dirty="0">
                <a:solidFill>
                  <a:schemeClr val="bg1"/>
                </a:solidFill>
              </a:rPr>
              <a:t> </a:t>
            </a:r>
          </a:p>
        </p:txBody>
      </p:sp>
    </p:spTree>
    <p:extLst>
      <p:ext uri="{BB962C8B-B14F-4D97-AF65-F5344CB8AC3E}">
        <p14:creationId xmlns:p14="http://schemas.microsoft.com/office/powerpoint/2010/main" val="30193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0" y="1752600"/>
            <a:ext cx="8839202" cy="4267200"/>
          </a:xfrm>
        </p:spPr>
        <p:txBody>
          <a:bodyPr>
            <a:normAutofit lnSpcReduction="10000"/>
          </a:bodyPr>
          <a:lstStyle/>
          <a:p>
            <a:r>
              <a:rPr lang="en-US" dirty="0"/>
              <a:t>It is not known which of these domains, if any at all, are involved in regulating the PCP pathway in vertebrates. </a:t>
            </a:r>
          </a:p>
          <a:p>
            <a:r>
              <a:rPr lang="en-US" dirty="0"/>
              <a:t>In order to gain insight on which domains of the ptk7 protein are required in this pathway, Hayes et al tested the deletion and substitution of PTK7 domains ability to rescue Wnt8 overexpression defects. </a:t>
            </a:r>
          </a:p>
          <a:p>
            <a:r>
              <a:rPr lang="en-US" dirty="0"/>
              <a:t>ptk7ΔICD &amp; ptk7EgfrTM were both able to rescue the defects to the same extent as full length PTK7 </a:t>
            </a:r>
          </a:p>
          <a:p>
            <a:r>
              <a:rPr lang="en-US" dirty="0"/>
              <a:t>Ptk7ΔECD was not able to rescue the defects. This indicates that the extracellular domain is important for this pathway </a:t>
            </a:r>
          </a:p>
        </p:txBody>
      </p:sp>
      <p:sp>
        <p:nvSpPr>
          <p:cNvPr id="2" name="Title 1"/>
          <p:cNvSpPr>
            <a:spLocks noGrp="1"/>
          </p:cNvSpPr>
          <p:nvPr>
            <p:ph type="title"/>
          </p:nvPr>
        </p:nvSpPr>
        <p:spPr>
          <a:xfrm>
            <a:off x="303212" y="148205"/>
            <a:ext cx="9143998" cy="1020762"/>
          </a:xfrm>
        </p:spPr>
        <p:txBody>
          <a:bodyPr/>
          <a:lstStyle/>
          <a:p>
            <a:r>
              <a:rPr lang="en-US" dirty="0"/>
              <a:t>PTK7 Is a novel regulator in the PCP pathway </a:t>
            </a:r>
          </a:p>
        </p:txBody>
      </p:sp>
      <p:pic>
        <p:nvPicPr>
          <p:cNvPr id="5" name="Picture 4"/>
          <p:cNvPicPr>
            <a:picLocks noChangeAspect="1"/>
          </p:cNvPicPr>
          <p:nvPr/>
        </p:nvPicPr>
        <p:blipFill rotWithShape="1">
          <a:blip r:embed="rId2"/>
          <a:srcRect l="43720" t="18587" r="1117" b="58558"/>
          <a:stretch/>
        </p:blipFill>
        <p:spPr>
          <a:xfrm>
            <a:off x="9142412" y="1147196"/>
            <a:ext cx="3023054" cy="2739004"/>
          </a:xfrm>
          <a:prstGeom prst="rect">
            <a:avLst/>
          </a:prstGeom>
        </p:spPr>
      </p:pic>
    </p:spTree>
    <p:extLst>
      <p:ext uri="{BB962C8B-B14F-4D97-AF65-F5344CB8AC3E}">
        <p14:creationId xmlns:p14="http://schemas.microsoft.com/office/powerpoint/2010/main" val="12506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Start with TBX16 ptk7 mutant zebrafish (functional PTK7 deficient zebrafish). </a:t>
            </a:r>
          </a:p>
          <a:p>
            <a:pPr lvl="1"/>
            <a:r>
              <a:rPr lang="en-US" dirty="0"/>
              <a:t>All Copa neurons in this zebrafish express GFP (Green Fluorescent Protein)</a:t>
            </a:r>
          </a:p>
          <a:p>
            <a:r>
              <a:rPr lang="en-US" dirty="0"/>
              <a:t>Microinject constructed plasmid and mRNA of Tol2 transposon protein at one cell stage of embryonic development. </a:t>
            </a:r>
          </a:p>
          <a:p>
            <a:r>
              <a:rPr lang="en-US" dirty="0"/>
              <a:t>Observe direction of Copa neuron axon migration during development.  </a:t>
            </a:r>
          </a:p>
        </p:txBody>
      </p:sp>
      <p:sp>
        <p:nvSpPr>
          <p:cNvPr id="3" name="Title 2"/>
          <p:cNvSpPr>
            <a:spLocks noGrp="1"/>
          </p:cNvSpPr>
          <p:nvPr>
            <p:ph type="title"/>
          </p:nvPr>
        </p:nvSpPr>
        <p:spPr/>
        <p:txBody>
          <a:bodyPr/>
          <a:lstStyle/>
          <a:p>
            <a:r>
              <a:rPr lang="en-US" dirty="0"/>
              <a:t>PTK7 Rescue Experiment:</a:t>
            </a:r>
          </a:p>
        </p:txBody>
      </p:sp>
    </p:spTree>
    <p:extLst>
      <p:ext uri="{BB962C8B-B14F-4D97-AF65-F5344CB8AC3E}">
        <p14:creationId xmlns:p14="http://schemas.microsoft.com/office/powerpoint/2010/main" val="38300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Straight Connector 101"/>
          <p:cNvCxnSpPr/>
          <p:nvPr/>
        </p:nvCxnSpPr>
        <p:spPr>
          <a:xfrm>
            <a:off x="2284412" y="5617984"/>
            <a:ext cx="92964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284412" y="2294213"/>
            <a:ext cx="92964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293812" y="228600"/>
            <a:ext cx="5410198" cy="685800"/>
          </a:xfrm>
        </p:spPr>
        <p:txBody>
          <a:bodyPr/>
          <a:lstStyle/>
          <a:p>
            <a:r>
              <a:rPr lang="en-US" dirty="0"/>
              <a:t>Plasmids:</a:t>
            </a:r>
          </a:p>
        </p:txBody>
      </p:sp>
      <p:sp>
        <p:nvSpPr>
          <p:cNvPr id="4" name="Rectangle 3"/>
          <p:cNvSpPr/>
          <p:nvPr/>
        </p:nvSpPr>
        <p:spPr>
          <a:xfrm>
            <a:off x="2921452" y="1989413"/>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07932" y="1989413"/>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64313" y="1924718"/>
            <a:ext cx="1752599" cy="752165"/>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65532" y="2000299"/>
            <a:ext cx="97688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75812" y="2000299"/>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33326" y="2081847"/>
            <a:ext cx="762000" cy="757130"/>
          </a:xfrm>
          <a:prstGeom prst="rect">
            <a:avLst/>
          </a:prstGeom>
          <a:noFill/>
        </p:spPr>
        <p:txBody>
          <a:bodyPr wrap="square" rtlCol="0">
            <a:spAutoFit/>
          </a:bodyPr>
          <a:lstStyle/>
          <a:p>
            <a:pPr>
              <a:lnSpc>
                <a:spcPct val="90000"/>
              </a:lnSpc>
            </a:pPr>
            <a:r>
              <a:rPr lang="en-US" sz="2400" dirty="0"/>
              <a:t>Tol2</a:t>
            </a:r>
          </a:p>
          <a:p>
            <a:pPr>
              <a:lnSpc>
                <a:spcPct val="90000"/>
              </a:lnSpc>
            </a:pPr>
            <a:endParaRPr lang="en-US" sz="2400" dirty="0"/>
          </a:p>
        </p:txBody>
      </p:sp>
      <p:sp>
        <p:nvSpPr>
          <p:cNvPr id="11" name="TextBox 10"/>
          <p:cNvSpPr txBox="1"/>
          <p:nvPr/>
        </p:nvSpPr>
        <p:spPr>
          <a:xfrm>
            <a:off x="4532366" y="2112784"/>
            <a:ext cx="1219200" cy="424732"/>
          </a:xfrm>
          <a:prstGeom prst="rect">
            <a:avLst/>
          </a:prstGeom>
          <a:noFill/>
        </p:spPr>
        <p:txBody>
          <a:bodyPr wrap="square" rtlCol="0">
            <a:spAutoFit/>
          </a:bodyPr>
          <a:lstStyle/>
          <a:p>
            <a:pPr>
              <a:lnSpc>
                <a:spcPct val="90000"/>
              </a:lnSpc>
            </a:pPr>
            <a:r>
              <a:rPr lang="en-US" sz="2400" dirty="0"/>
              <a:t>HSP-70</a:t>
            </a:r>
          </a:p>
        </p:txBody>
      </p:sp>
      <p:sp>
        <p:nvSpPr>
          <p:cNvPr id="12" name="TextBox 11"/>
          <p:cNvSpPr txBox="1"/>
          <p:nvPr/>
        </p:nvSpPr>
        <p:spPr>
          <a:xfrm>
            <a:off x="6064313" y="1919753"/>
            <a:ext cx="2009884" cy="757130"/>
          </a:xfrm>
          <a:prstGeom prst="rect">
            <a:avLst/>
          </a:prstGeom>
          <a:noFill/>
        </p:spPr>
        <p:txBody>
          <a:bodyPr wrap="square" rtlCol="0">
            <a:spAutoFit/>
          </a:bodyPr>
          <a:lstStyle/>
          <a:p>
            <a:pPr>
              <a:lnSpc>
                <a:spcPct val="90000"/>
              </a:lnSpc>
            </a:pPr>
            <a:r>
              <a:rPr lang="en-US" sz="2400" dirty="0"/>
              <a:t>Ptk7 cDNA-M Cherry </a:t>
            </a:r>
          </a:p>
        </p:txBody>
      </p:sp>
      <p:sp>
        <p:nvSpPr>
          <p:cNvPr id="13" name="TextBox 12"/>
          <p:cNvSpPr txBox="1"/>
          <p:nvPr/>
        </p:nvSpPr>
        <p:spPr>
          <a:xfrm>
            <a:off x="8304212" y="2112784"/>
            <a:ext cx="914400" cy="424732"/>
          </a:xfrm>
          <a:prstGeom prst="rect">
            <a:avLst/>
          </a:prstGeom>
          <a:noFill/>
        </p:spPr>
        <p:txBody>
          <a:bodyPr wrap="square" rtlCol="0">
            <a:spAutoFit/>
          </a:bodyPr>
          <a:lstStyle/>
          <a:p>
            <a:pPr>
              <a:lnSpc>
                <a:spcPct val="90000"/>
              </a:lnSpc>
            </a:pPr>
            <a:r>
              <a:rPr lang="en-US" sz="2400" dirty="0" err="1"/>
              <a:t>pA</a:t>
            </a:r>
            <a:endParaRPr lang="en-US" sz="2400" dirty="0"/>
          </a:p>
        </p:txBody>
      </p:sp>
      <p:sp>
        <p:nvSpPr>
          <p:cNvPr id="14" name="TextBox 13"/>
          <p:cNvSpPr txBox="1"/>
          <p:nvPr/>
        </p:nvSpPr>
        <p:spPr>
          <a:xfrm>
            <a:off x="9817497" y="2081847"/>
            <a:ext cx="925115" cy="424732"/>
          </a:xfrm>
          <a:prstGeom prst="rect">
            <a:avLst/>
          </a:prstGeom>
          <a:noFill/>
        </p:spPr>
        <p:txBody>
          <a:bodyPr wrap="square" rtlCol="0">
            <a:spAutoFit/>
          </a:bodyPr>
          <a:lstStyle/>
          <a:p>
            <a:pPr>
              <a:lnSpc>
                <a:spcPct val="90000"/>
              </a:lnSpc>
            </a:pPr>
            <a:r>
              <a:rPr lang="en-US" sz="2400" dirty="0"/>
              <a:t>Tol2</a:t>
            </a:r>
          </a:p>
        </p:txBody>
      </p:sp>
      <p:cxnSp>
        <p:nvCxnSpPr>
          <p:cNvPr id="44" name="Straight Connector 43"/>
          <p:cNvCxnSpPr/>
          <p:nvPr/>
        </p:nvCxnSpPr>
        <p:spPr>
          <a:xfrm>
            <a:off x="2284412" y="3404078"/>
            <a:ext cx="92964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921452" y="3099278"/>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07932" y="3099278"/>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78310" y="3048667"/>
            <a:ext cx="1752599" cy="721277"/>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165532" y="3110164"/>
            <a:ext cx="97688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675812" y="3110164"/>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3133326" y="3191712"/>
            <a:ext cx="762000" cy="757130"/>
          </a:xfrm>
          <a:prstGeom prst="rect">
            <a:avLst/>
          </a:prstGeom>
          <a:noFill/>
        </p:spPr>
        <p:txBody>
          <a:bodyPr wrap="square" rtlCol="0">
            <a:spAutoFit/>
          </a:bodyPr>
          <a:lstStyle/>
          <a:p>
            <a:pPr>
              <a:lnSpc>
                <a:spcPct val="90000"/>
              </a:lnSpc>
            </a:pPr>
            <a:r>
              <a:rPr lang="en-US" sz="2400" dirty="0"/>
              <a:t>Tol2</a:t>
            </a:r>
          </a:p>
          <a:p>
            <a:pPr>
              <a:lnSpc>
                <a:spcPct val="90000"/>
              </a:lnSpc>
            </a:pPr>
            <a:endParaRPr lang="en-US" sz="2400" dirty="0"/>
          </a:p>
        </p:txBody>
      </p:sp>
      <p:sp>
        <p:nvSpPr>
          <p:cNvPr id="51" name="TextBox 50"/>
          <p:cNvSpPr txBox="1"/>
          <p:nvPr/>
        </p:nvSpPr>
        <p:spPr>
          <a:xfrm>
            <a:off x="4532366" y="3222649"/>
            <a:ext cx="1219200" cy="424732"/>
          </a:xfrm>
          <a:prstGeom prst="rect">
            <a:avLst/>
          </a:prstGeom>
          <a:noFill/>
        </p:spPr>
        <p:txBody>
          <a:bodyPr wrap="square" rtlCol="0">
            <a:spAutoFit/>
          </a:bodyPr>
          <a:lstStyle/>
          <a:p>
            <a:pPr>
              <a:lnSpc>
                <a:spcPct val="90000"/>
              </a:lnSpc>
            </a:pPr>
            <a:r>
              <a:rPr lang="en-US" sz="2400" dirty="0"/>
              <a:t>HSP-70</a:t>
            </a:r>
          </a:p>
        </p:txBody>
      </p:sp>
      <p:sp>
        <p:nvSpPr>
          <p:cNvPr id="52" name="TextBox 51"/>
          <p:cNvSpPr txBox="1"/>
          <p:nvPr/>
        </p:nvSpPr>
        <p:spPr>
          <a:xfrm>
            <a:off x="6078310" y="3046901"/>
            <a:ext cx="2071120" cy="757130"/>
          </a:xfrm>
          <a:prstGeom prst="rect">
            <a:avLst/>
          </a:prstGeom>
          <a:noFill/>
        </p:spPr>
        <p:txBody>
          <a:bodyPr wrap="square" rtlCol="0">
            <a:spAutoFit/>
          </a:bodyPr>
          <a:lstStyle/>
          <a:p>
            <a:pPr>
              <a:lnSpc>
                <a:spcPct val="90000"/>
              </a:lnSpc>
            </a:pPr>
            <a:r>
              <a:rPr lang="en-US" sz="2400" dirty="0"/>
              <a:t>Ptk7ΔICD- </a:t>
            </a:r>
          </a:p>
          <a:p>
            <a:pPr>
              <a:lnSpc>
                <a:spcPct val="90000"/>
              </a:lnSpc>
            </a:pPr>
            <a:r>
              <a:rPr lang="en-US" sz="2400" dirty="0"/>
              <a:t>M Cherry </a:t>
            </a:r>
          </a:p>
        </p:txBody>
      </p:sp>
      <p:sp>
        <p:nvSpPr>
          <p:cNvPr id="53" name="TextBox 52"/>
          <p:cNvSpPr txBox="1"/>
          <p:nvPr/>
        </p:nvSpPr>
        <p:spPr>
          <a:xfrm>
            <a:off x="8304212" y="3222649"/>
            <a:ext cx="914400" cy="424732"/>
          </a:xfrm>
          <a:prstGeom prst="rect">
            <a:avLst/>
          </a:prstGeom>
          <a:noFill/>
        </p:spPr>
        <p:txBody>
          <a:bodyPr wrap="square" rtlCol="0">
            <a:spAutoFit/>
          </a:bodyPr>
          <a:lstStyle/>
          <a:p>
            <a:pPr>
              <a:lnSpc>
                <a:spcPct val="90000"/>
              </a:lnSpc>
            </a:pPr>
            <a:r>
              <a:rPr lang="en-US" sz="2400" dirty="0" err="1"/>
              <a:t>pA</a:t>
            </a:r>
            <a:endParaRPr lang="en-US" sz="2400" dirty="0"/>
          </a:p>
        </p:txBody>
      </p:sp>
      <p:sp>
        <p:nvSpPr>
          <p:cNvPr id="54" name="TextBox 53"/>
          <p:cNvSpPr txBox="1"/>
          <p:nvPr/>
        </p:nvSpPr>
        <p:spPr>
          <a:xfrm>
            <a:off x="9817497" y="3191712"/>
            <a:ext cx="925115" cy="424732"/>
          </a:xfrm>
          <a:prstGeom prst="rect">
            <a:avLst/>
          </a:prstGeom>
          <a:noFill/>
        </p:spPr>
        <p:txBody>
          <a:bodyPr wrap="square" rtlCol="0">
            <a:spAutoFit/>
          </a:bodyPr>
          <a:lstStyle/>
          <a:p>
            <a:pPr>
              <a:lnSpc>
                <a:spcPct val="90000"/>
              </a:lnSpc>
            </a:pPr>
            <a:r>
              <a:rPr lang="en-US" sz="2400" dirty="0"/>
              <a:t>Tol2</a:t>
            </a:r>
          </a:p>
        </p:txBody>
      </p:sp>
      <p:cxnSp>
        <p:nvCxnSpPr>
          <p:cNvPr id="61" name="Straight Connector 60"/>
          <p:cNvCxnSpPr/>
          <p:nvPr/>
        </p:nvCxnSpPr>
        <p:spPr>
          <a:xfrm>
            <a:off x="2284412" y="4555766"/>
            <a:ext cx="9296400" cy="0"/>
          </a:xfrm>
          <a:prstGeom prst="line">
            <a:avLst/>
          </a:prstGeom>
          <a:ln w="25400">
            <a:miter lim="800000"/>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921452" y="4250966"/>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507932" y="4250966"/>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078310" y="4202076"/>
            <a:ext cx="1752599" cy="776707"/>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165532" y="4261852"/>
            <a:ext cx="97688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75812" y="4261852"/>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532366" y="4374337"/>
            <a:ext cx="1219200" cy="424732"/>
          </a:xfrm>
          <a:prstGeom prst="rect">
            <a:avLst/>
          </a:prstGeom>
          <a:noFill/>
        </p:spPr>
        <p:txBody>
          <a:bodyPr wrap="square" rtlCol="0">
            <a:spAutoFit/>
          </a:bodyPr>
          <a:lstStyle/>
          <a:p>
            <a:pPr>
              <a:lnSpc>
                <a:spcPct val="90000"/>
              </a:lnSpc>
            </a:pPr>
            <a:r>
              <a:rPr lang="en-US" sz="2400" dirty="0"/>
              <a:t>HSP-70</a:t>
            </a:r>
          </a:p>
        </p:txBody>
      </p:sp>
      <p:sp>
        <p:nvSpPr>
          <p:cNvPr id="68" name="TextBox 67"/>
          <p:cNvSpPr txBox="1"/>
          <p:nvPr/>
        </p:nvSpPr>
        <p:spPr>
          <a:xfrm>
            <a:off x="6125485" y="4256646"/>
            <a:ext cx="2071120" cy="757130"/>
          </a:xfrm>
          <a:prstGeom prst="rect">
            <a:avLst/>
          </a:prstGeom>
          <a:noFill/>
        </p:spPr>
        <p:txBody>
          <a:bodyPr wrap="square" rtlCol="0">
            <a:spAutoFit/>
          </a:bodyPr>
          <a:lstStyle/>
          <a:p>
            <a:pPr>
              <a:lnSpc>
                <a:spcPct val="90000"/>
              </a:lnSpc>
            </a:pPr>
            <a:r>
              <a:rPr lang="en-US" sz="2400" dirty="0"/>
              <a:t>Ptk7ΔECD – </a:t>
            </a:r>
          </a:p>
          <a:p>
            <a:pPr>
              <a:lnSpc>
                <a:spcPct val="90000"/>
              </a:lnSpc>
            </a:pPr>
            <a:r>
              <a:rPr lang="en-US" sz="2400" dirty="0"/>
              <a:t>M Cherry </a:t>
            </a:r>
          </a:p>
        </p:txBody>
      </p:sp>
      <p:sp>
        <p:nvSpPr>
          <p:cNvPr id="69" name="TextBox 68"/>
          <p:cNvSpPr txBox="1"/>
          <p:nvPr/>
        </p:nvSpPr>
        <p:spPr>
          <a:xfrm>
            <a:off x="8304212" y="4374337"/>
            <a:ext cx="914400" cy="424732"/>
          </a:xfrm>
          <a:prstGeom prst="rect">
            <a:avLst/>
          </a:prstGeom>
          <a:noFill/>
        </p:spPr>
        <p:txBody>
          <a:bodyPr wrap="square" rtlCol="0">
            <a:spAutoFit/>
          </a:bodyPr>
          <a:lstStyle/>
          <a:p>
            <a:pPr>
              <a:lnSpc>
                <a:spcPct val="90000"/>
              </a:lnSpc>
            </a:pPr>
            <a:r>
              <a:rPr lang="en-US" sz="2400" dirty="0" err="1"/>
              <a:t>pA</a:t>
            </a:r>
            <a:endParaRPr lang="en-US" sz="2400" dirty="0"/>
          </a:p>
        </p:txBody>
      </p:sp>
      <p:sp>
        <p:nvSpPr>
          <p:cNvPr id="70" name="TextBox 69"/>
          <p:cNvSpPr txBox="1"/>
          <p:nvPr/>
        </p:nvSpPr>
        <p:spPr>
          <a:xfrm>
            <a:off x="9817497" y="4343400"/>
            <a:ext cx="925115" cy="424732"/>
          </a:xfrm>
          <a:prstGeom prst="rect">
            <a:avLst/>
          </a:prstGeom>
          <a:noFill/>
        </p:spPr>
        <p:txBody>
          <a:bodyPr wrap="square" rtlCol="0">
            <a:spAutoFit/>
          </a:bodyPr>
          <a:lstStyle/>
          <a:p>
            <a:pPr>
              <a:lnSpc>
                <a:spcPct val="90000"/>
              </a:lnSpc>
            </a:pPr>
            <a:r>
              <a:rPr lang="en-US" sz="2400" dirty="0"/>
              <a:t>Tol2</a:t>
            </a:r>
          </a:p>
        </p:txBody>
      </p:sp>
      <p:sp>
        <p:nvSpPr>
          <p:cNvPr id="71" name="TextBox 70"/>
          <p:cNvSpPr txBox="1"/>
          <p:nvPr/>
        </p:nvSpPr>
        <p:spPr>
          <a:xfrm>
            <a:off x="3133326" y="4343400"/>
            <a:ext cx="762000" cy="424732"/>
          </a:xfrm>
          <a:prstGeom prst="rect">
            <a:avLst/>
          </a:prstGeom>
          <a:noFill/>
        </p:spPr>
        <p:txBody>
          <a:bodyPr wrap="square" rtlCol="0">
            <a:spAutoFit/>
          </a:bodyPr>
          <a:lstStyle/>
          <a:p>
            <a:pPr>
              <a:lnSpc>
                <a:spcPct val="90000"/>
              </a:lnSpc>
            </a:pPr>
            <a:r>
              <a:rPr lang="en-US" sz="2400" dirty="0"/>
              <a:t>Tol2</a:t>
            </a:r>
          </a:p>
        </p:txBody>
      </p:sp>
      <p:sp>
        <p:nvSpPr>
          <p:cNvPr id="92" name="Rectangle 91"/>
          <p:cNvSpPr/>
          <p:nvPr/>
        </p:nvSpPr>
        <p:spPr>
          <a:xfrm>
            <a:off x="2905350" y="5299334"/>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491830" y="5299334"/>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078310" y="5272697"/>
            <a:ext cx="1752599" cy="857773"/>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149430" y="5310220"/>
            <a:ext cx="97688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659710" y="5310220"/>
            <a:ext cx="1219200" cy="609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516264" y="5422705"/>
            <a:ext cx="1219200" cy="424732"/>
          </a:xfrm>
          <a:prstGeom prst="rect">
            <a:avLst/>
          </a:prstGeom>
          <a:noFill/>
        </p:spPr>
        <p:txBody>
          <a:bodyPr wrap="square" rtlCol="0">
            <a:spAutoFit/>
          </a:bodyPr>
          <a:lstStyle/>
          <a:p>
            <a:pPr>
              <a:lnSpc>
                <a:spcPct val="90000"/>
              </a:lnSpc>
            </a:pPr>
            <a:r>
              <a:rPr lang="en-US" sz="2400" dirty="0"/>
              <a:t>HSP-70</a:t>
            </a:r>
          </a:p>
        </p:txBody>
      </p:sp>
      <p:sp>
        <p:nvSpPr>
          <p:cNvPr id="98" name="TextBox 97"/>
          <p:cNvSpPr txBox="1"/>
          <p:nvPr/>
        </p:nvSpPr>
        <p:spPr>
          <a:xfrm>
            <a:off x="6018066" y="5306302"/>
            <a:ext cx="2071120" cy="757130"/>
          </a:xfrm>
          <a:prstGeom prst="rect">
            <a:avLst/>
          </a:prstGeom>
          <a:noFill/>
        </p:spPr>
        <p:txBody>
          <a:bodyPr wrap="square" rtlCol="0">
            <a:spAutoFit/>
          </a:bodyPr>
          <a:lstStyle/>
          <a:p>
            <a:pPr>
              <a:lnSpc>
                <a:spcPct val="90000"/>
              </a:lnSpc>
            </a:pPr>
            <a:r>
              <a:rPr lang="en-US" sz="2400" dirty="0"/>
              <a:t>Ptk7EgfrTM – </a:t>
            </a:r>
          </a:p>
          <a:p>
            <a:pPr>
              <a:lnSpc>
                <a:spcPct val="90000"/>
              </a:lnSpc>
            </a:pPr>
            <a:r>
              <a:rPr lang="en-US" sz="2400" dirty="0"/>
              <a:t>M Cherry </a:t>
            </a:r>
          </a:p>
        </p:txBody>
      </p:sp>
      <p:sp>
        <p:nvSpPr>
          <p:cNvPr id="99" name="TextBox 98"/>
          <p:cNvSpPr txBox="1"/>
          <p:nvPr/>
        </p:nvSpPr>
        <p:spPr>
          <a:xfrm>
            <a:off x="8288110" y="5422705"/>
            <a:ext cx="914400" cy="424732"/>
          </a:xfrm>
          <a:prstGeom prst="rect">
            <a:avLst/>
          </a:prstGeom>
          <a:noFill/>
        </p:spPr>
        <p:txBody>
          <a:bodyPr wrap="square" rtlCol="0">
            <a:spAutoFit/>
          </a:bodyPr>
          <a:lstStyle/>
          <a:p>
            <a:pPr>
              <a:lnSpc>
                <a:spcPct val="90000"/>
              </a:lnSpc>
            </a:pPr>
            <a:r>
              <a:rPr lang="en-US" sz="2400" dirty="0" err="1"/>
              <a:t>pA</a:t>
            </a:r>
            <a:endParaRPr lang="en-US" sz="2400" dirty="0"/>
          </a:p>
        </p:txBody>
      </p:sp>
      <p:sp>
        <p:nvSpPr>
          <p:cNvPr id="100" name="TextBox 99"/>
          <p:cNvSpPr txBox="1"/>
          <p:nvPr/>
        </p:nvSpPr>
        <p:spPr>
          <a:xfrm>
            <a:off x="9801395" y="5391768"/>
            <a:ext cx="925115" cy="424732"/>
          </a:xfrm>
          <a:prstGeom prst="rect">
            <a:avLst/>
          </a:prstGeom>
          <a:noFill/>
        </p:spPr>
        <p:txBody>
          <a:bodyPr wrap="square" rtlCol="0">
            <a:spAutoFit/>
          </a:bodyPr>
          <a:lstStyle/>
          <a:p>
            <a:pPr>
              <a:lnSpc>
                <a:spcPct val="90000"/>
              </a:lnSpc>
            </a:pPr>
            <a:r>
              <a:rPr lang="en-US" sz="2400" dirty="0"/>
              <a:t>Tol2</a:t>
            </a:r>
          </a:p>
        </p:txBody>
      </p:sp>
      <p:sp>
        <p:nvSpPr>
          <p:cNvPr id="101" name="TextBox 100"/>
          <p:cNvSpPr txBox="1"/>
          <p:nvPr/>
        </p:nvSpPr>
        <p:spPr>
          <a:xfrm>
            <a:off x="3117224" y="5391768"/>
            <a:ext cx="762000" cy="424732"/>
          </a:xfrm>
          <a:prstGeom prst="rect">
            <a:avLst/>
          </a:prstGeom>
          <a:noFill/>
        </p:spPr>
        <p:txBody>
          <a:bodyPr wrap="square" rtlCol="0">
            <a:spAutoFit/>
          </a:bodyPr>
          <a:lstStyle/>
          <a:p>
            <a:pPr>
              <a:lnSpc>
                <a:spcPct val="90000"/>
              </a:lnSpc>
            </a:pPr>
            <a:r>
              <a:rPr lang="en-US" sz="2400" dirty="0"/>
              <a:t>Tol2</a:t>
            </a:r>
          </a:p>
        </p:txBody>
      </p:sp>
      <p:sp>
        <p:nvSpPr>
          <p:cNvPr id="103" name="TextBox 102"/>
          <p:cNvSpPr txBox="1"/>
          <p:nvPr/>
        </p:nvSpPr>
        <p:spPr>
          <a:xfrm>
            <a:off x="131359" y="1600200"/>
            <a:ext cx="2182984" cy="5078313"/>
          </a:xfrm>
          <a:prstGeom prst="rect">
            <a:avLst/>
          </a:prstGeom>
          <a:noFill/>
        </p:spPr>
        <p:txBody>
          <a:bodyPr wrap="square" rtlCol="0">
            <a:spAutoFit/>
          </a:bodyPr>
          <a:lstStyle/>
          <a:p>
            <a:pPr>
              <a:lnSpc>
                <a:spcPct val="90000"/>
              </a:lnSpc>
            </a:pPr>
            <a:r>
              <a:rPr lang="en-US" sz="2400" dirty="0">
                <a:solidFill>
                  <a:schemeClr val="bg1"/>
                </a:solidFill>
              </a:rPr>
              <a:t>Full Length PTK7</a:t>
            </a:r>
          </a:p>
          <a:p>
            <a:pPr>
              <a:lnSpc>
                <a:spcPct val="90000"/>
              </a:lnSpc>
            </a:pPr>
            <a:endParaRPr lang="en-US" sz="2400" dirty="0">
              <a:solidFill>
                <a:schemeClr val="bg1"/>
              </a:solidFill>
            </a:endParaRPr>
          </a:p>
          <a:p>
            <a:pPr>
              <a:lnSpc>
                <a:spcPct val="90000"/>
              </a:lnSpc>
            </a:pPr>
            <a:r>
              <a:rPr lang="en-US" sz="2400" dirty="0">
                <a:solidFill>
                  <a:schemeClr val="bg1"/>
                </a:solidFill>
              </a:rPr>
              <a:t>Deleted </a:t>
            </a:r>
          </a:p>
          <a:p>
            <a:pPr>
              <a:lnSpc>
                <a:spcPct val="90000"/>
              </a:lnSpc>
            </a:pPr>
            <a:r>
              <a:rPr lang="en-US" sz="2400" dirty="0">
                <a:solidFill>
                  <a:schemeClr val="bg1"/>
                </a:solidFill>
              </a:rPr>
              <a:t>Intracellular</a:t>
            </a:r>
          </a:p>
          <a:p>
            <a:pPr>
              <a:lnSpc>
                <a:spcPct val="90000"/>
              </a:lnSpc>
            </a:pPr>
            <a:r>
              <a:rPr lang="en-US" sz="2400" dirty="0">
                <a:solidFill>
                  <a:schemeClr val="bg1"/>
                </a:solidFill>
              </a:rPr>
              <a:t>Domain</a:t>
            </a:r>
          </a:p>
          <a:p>
            <a:pPr>
              <a:lnSpc>
                <a:spcPct val="90000"/>
              </a:lnSpc>
            </a:pPr>
            <a:endParaRPr lang="en-US" sz="2400" dirty="0">
              <a:solidFill>
                <a:schemeClr val="bg1"/>
              </a:solidFill>
            </a:endParaRPr>
          </a:p>
          <a:p>
            <a:pPr>
              <a:lnSpc>
                <a:spcPct val="90000"/>
              </a:lnSpc>
            </a:pPr>
            <a:r>
              <a:rPr lang="en-US" sz="2400" dirty="0">
                <a:solidFill>
                  <a:schemeClr val="bg1"/>
                </a:solidFill>
              </a:rPr>
              <a:t>Deleted </a:t>
            </a:r>
          </a:p>
          <a:p>
            <a:pPr>
              <a:lnSpc>
                <a:spcPct val="90000"/>
              </a:lnSpc>
            </a:pPr>
            <a:r>
              <a:rPr lang="en-US" sz="2400" dirty="0">
                <a:solidFill>
                  <a:schemeClr val="bg1"/>
                </a:solidFill>
              </a:rPr>
              <a:t>Extracellular </a:t>
            </a:r>
          </a:p>
          <a:p>
            <a:pPr>
              <a:lnSpc>
                <a:spcPct val="90000"/>
              </a:lnSpc>
            </a:pPr>
            <a:r>
              <a:rPr lang="en-US" sz="2400" dirty="0">
                <a:solidFill>
                  <a:schemeClr val="bg1"/>
                </a:solidFill>
              </a:rPr>
              <a:t>Domain</a:t>
            </a:r>
          </a:p>
          <a:p>
            <a:pPr>
              <a:lnSpc>
                <a:spcPct val="90000"/>
              </a:lnSpc>
            </a:pPr>
            <a:endParaRPr lang="en-US" sz="2400" dirty="0">
              <a:solidFill>
                <a:schemeClr val="bg1"/>
              </a:solidFill>
            </a:endParaRPr>
          </a:p>
          <a:p>
            <a:pPr>
              <a:lnSpc>
                <a:spcPct val="90000"/>
              </a:lnSpc>
            </a:pPr>
            <a:r>
              <a:rPr lang="en-US" sz="2400" dirty="0">
                <a:solidFill>
                  <a:schemeClr val="bg1"/>
                </a:solidFill>
              </a:rPr>
              <a:t>Substituted </a:t>
            </a:r>
          </a:p>
          <a:p>
            <a:pPr>
              <a:lnSpc>
                <a:spcPct val="90000"/>
              </a:lnSpc>
            </a:pPr>
            <a:r>
              <a:rPr lang="en-US" sz="2400" dirty="0">
                <a:solidFill>
                  <a:schemeClr val="bg1"/>
                </a:solidFill>
              </a:rPr>
              <a:t>Trans-membrane </a:t>
            </a:r>
          </a:p>
          <a:p>
            <a:pPr>
              <a:lnSpc>
                <a:spcPct val="90000"/>
              </a:lnSpc>
            </a:pPr>
            <a:r>
              <a:rPr lang="en-US" sz="2400" dirty="0">
                <a:solidFill>
                  <a:schemeClr val="bg1"/>
                </a:solidFill>
              </a:rPr>
              <a:t>Domain</a:t>
            </a:r>
          </a:p>
        </p:txBody>
      </p:sp>
    </p:spTree>
    <p:extLst>
      <p:ext uri="{BB962C8B-B14F-4D97-AF65-F5344CB8AC3E}">
        <p14:creationId xmlns:p14="http://schemas.microsoft.com/office/powerpoint/2010/main" val="121290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Plasmid Construction: </a:t>
            </a:r>
          </a:p>
        </p:txBody>
      </p:sp>
      <p:pic>
        <p:nvPicPr>
          <p:cNvPr id="8194" name="Picture 2" descr="http://lawsonlab.umassmed.edu/Images/BP-LRwebsite%20f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2812" y="2057400"/>
            <a:ext cx="7124700" cy="3619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89612" y="3810000"/>
            <a:ext cx="1143000" cy="228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6212" y="2666999"/>
            <a:ext cx="2133600" cy="223645"/>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71012" y="2667000"/>
            <a:ext cx="1143000" cy="2286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17053" y="5390242"/>
            <a:ext cx="1143000" cy="195943"/>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71012" y="4476268"/>
            <a:ext cx="1143000" cy="24813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4666" y="2680887"/>
            <a:ext cx="2171701" cy="244682"/>
          </a:xfrm>
          <a:prstGeom prst="rect">
            <a:avLst/>
          </a:prstGeom>
          <a:noFill/>
        </p:spPr>
        <p:txBody>
          <a:bodyPr wrap="square" rtlCol="0">
            <a:spAutoFit/>
          </a:bodyPr>
          <a:lstStyle/>
          <a:p>
            <a:pPr algn="ctr">
              <a:lnSpc>
                <a:spcPct val="90000"/>
              </a:lnSpc>
            </a:pPr>
            <a:r>
              <a:rPr lang="en-US" sz="1100" dirty="0">
                <a:solidFill>
                  <a:schemeClr val="bg1"/>
                </a:solidFill>
              </a:rPr>
              <a:t>Tol2-HSP70-PTK7-pA-Tol2</a:t>
            </a:r>
          </a:p>
        </p:txBody>
      </p:sp>
      <p:sp>
        <p:nvSpPr>
          <p:cNvPr id="14" name="TextBox 13"/>
          <p:cNvSpPr txBox="1"/>
          <p:nvPr/>
        </p:nvSpPr>
        <p:spPr>
          <a:xfrm>
            <a:off x="5789612" y="3810000"/>
            <a:ext cx="1094241" cy="286232"/>
          </a:xfrm>
          <a:prstGeom prst="rect">
            <a:avLst/>
          </a:prstGeom>
          <a:noFill/>
        </p:spPr>
        <p:txBody>
          <a:bodyPr wrap="square" rtlCol="0">
            <a:spAutoFit/>
          </a:bodyPr>
          <a:lstStyle/>
          <a:p>
            <a:pPr algn="ctr">
              <a:lnSpc>
                <a:spcPct val="90000"/>
              </a:lnSpc>
            </a:pPr>
            <a:r>
              <a:rPr lang="en-US" sz="1400" dirty="0">
                <a:solidFill>
                  <a:schemeClr val="bg1"/>
                </a:solidFill>
              </a:rPr>
              <a:t>“ “</a:t>
            </a:r>
          </a:p>
        </p:txBody>
      </p:sp>
      <p:sp>
        <p:nvSpPr>
          <p:cNvPr id="16" name="TextBox 15"/>
          <p:cNvSpPr txBox="1"/>
          <p:nvPr/>
        </p:nvSpPr>
        <p:spPr>
          <a:xfrm>
            <a:off x="9395391" y="2660112"/>
            <a:ext cx="1094241" cy="286232"/>
          </a:xfrm>
          <a:prstGeom prst="rect">
            <a:avLst/>
          </a:prstGeom>
          <a:noFill/>
        </p:spPr>
        <p:txBody>
          <a:bodyPr wrap="square" rtlCol="0">
            <a:spAutoFit/>
          </a:bodyPr>
          <a:lstStyle/>
          <a:p>
            <a:pPr algn="ctr">
              <a:lnSpc>
                <a:spcPct val="90000"/>
              </a:lnSpc>
            </a:pPr>
            <a:r>
              <a:rPr lang="en-US" sz="1400" dirty="0">
                <a:solidFill>
                  <a:schemeClr val="bg1"/>
                </a:solidFill>
              </a:rPr>
              <a:t>“ “</a:t>
            </a:r>
          </a:p>
        </p:txBody>
      </p:sp>
      <p:sp>
        <p:nvSpPr>
          <p:cNvPr id="17" name="TextBox 16"/>
          <p:cNvSpPr txBox="1"/>
          <p:nvPr/>
        </p:nvSpPr>
        <p:spPr>
          <a:xfrm>
            <a:off x="9390174" y="4457218"/>
            <a:ext cx="1094241" cy="286232"/>
          </a:xfrm>
          <a:prstGeom prst="rect">
            <a:avLst/>
          </a:prstGeom>
          <a:noFill/>
        </p:spPr>
        <p:txBody>
          <a:bodyPr wrap="square" rtlCol="0">
            <a:spAutoFit/>
          </a:bodyPr>
          <a:lstStyle/>
          <a:p>
            <a:pPr algn="ctr">
              <a:lnSpc>
                <a:spcPct val="90000"/>
              </a:lnSpc>
            </a:pPr>
            <a:r>
              <a:rPr lang="en-US" sz="1400" dirty="0">
                <a:solidFill>
                  <a:schemeClr val="bg1"/>
                </a:solidFill>
              </a:rPr>
              <a:t>“ “</a:t>
            </a:r>
          </a:p>
        </p:txBody>
      </p:sp>
      <p:sp>
        <p:nvSpPr>
          <p:cNvPr id="11" name="TextBox 10"/>
          <p:cNvSpPr txBox="1"/>
          <p:nvPr/>
        </p:nvSpPr>
        <p:spPr>
          <a:xfrm>
            <a:off x="455612" y="1828800"/>
            <a:ext cx="3962400" cy="3083921"/>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400" dirty="0">
                <a:solidFill>
                  <a:schemeClr val="bg1"/>
                </a:solidFill>
              </a:rPr>
              <a:t>BP Reaction is done by BP </a:t>
            </a:r>
            <a:r>
              <a:rPr lang="en-US" sz="2400" dirty="0" err="1">
                <a:solidFill>
                  <a:schemeClr val="bg1"/>
                </a:solidFill>
              </a:rPr>
              <a:t>Clonase</a:t>
            </a:r>
            <a:endParaRPr lang="en-US" sz="2400" dirty="0">
              <a:solidFill>
                <a:schemeClr val="bg1"/>
              </a:solidFill>
            </a:endParaRPr>
          </a:p>
          <a:p>
            <a:pPr marL="342900" indent="-342900">
              <a:lnSpc>
                <a:spcPct val="90000"/>
              </a:lnSpc>
              <a:buFont typeface="Arial" panose="020B0604020202020204" pitchFamily="34" charset="0"/>
              <a:buChar char="•"/>
            </a:pPr>
            <a:r>
              <a:rPr lang="en-US" sz="2400" dirty="0">
                <a:solidFill>
                  <a:schemeClr val="bg1"/>
                </a:solidFill>
              </a:rPr>
              <a:t>LR Reaction is done by LR </a:t>
            </a:r>
            <a:r>
              <a:rPr lang="en-US" sz="2400" dirty="0" err="1">
                <a:solidFill>
                  <a:schemeClr val="bg1"/>
                </a:solidFill>
              </a:rPr>
              <a:t>Clonase</a:t>
            </a:r>
            <a:endParaRPr lang="en-US" sz="2400" dirty="0">
              <a:solidFill>
                <a:schemeClr val="bg1"/>
              </a:solidFill>
            </a:endParaRPr>
          </a:p>
          <a:p>
            <a:pPr marL="342900" indent="-342900">
              <a:lnSpc>
                <a:spcPct val="90000"/>
              </a:lnSpc>
              <a:buFont typeface="Arial" panose="020B0604020202020204" pitchFamily="34" charset="0"/>
              <a:buChar char="•"/>
            </a:pPr>
            <a:r>
              <a:rPr lang="en-US" sz="2400" dirty="0">
                <a:solidFill>
                  <a:schemeClr val="bg1"/>
                </a:solidFill>
              </a:rPr>
              <a:t>The desired genetic information goes into entry vector (DONR) and then destination vector (</a:t>
            </a:r>
            <a:r>
              <a:rPr lang="en-US" sz="2400" dirty="0" err="1">
                <a:solidFill>
                  <a:schemeClr val="bg1"/>
                </a:solidFill>
              </a:rPr>
              <a:t>pDEST</a:t>
            </a:r>
            <a:r>
              <a:rPr lang="en-US" sz="2400" dirty="0">
                <a:solidFill>
                  <a:schemeClr val="bg1"/>
                </a:solidFill>
              </a:rPr>
              <a:t>)</a:t>
            </a:r>
          </a:p>
        </p:txBody>
      </p:sp>
    </p:spTree>
    <p:extLst>
      <p:ext uri="{BB962C8B-B14F-4D97-AF65-F5344CB8AC3E}">
        <p14:creationId xmlns:p14="http://schemas.microsoft.com/office/powerpoint/2010/main" val="117444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719</Words>
  <Application>Microsoft Office PowerPoint</Application>
  <PresentationFormat>Custom</PresentationFormat>
  <Paragraphs>106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Student presentation</vt:lpstr>
      <vt:lpstr> PTK7 protein domains involvement in PCP regulation of axonogenesis of copa neurons in Zebrafish. </vt:lpstr>
      <vt:lpstr> Zebrafish: Model Organism</vt:lpstr>
      <vt:lpstr>Zebrafish primary commissural ascending neurons (CoPA): Axonogenesis</vt:lpstr>
      <vt:lpstr>Planar Cell Polarity Pathway: Core Proteins</vt:lpstr>
      <vt:lpstr>Planar Cell Polarity Pathway: Core Proteins</vt:lpstr>
      <vt:lpstr>PTK7 Is a novel regulator in the PCP pathway </vt:lpstr>
      <vt:lpstr>PTK7 Rescue Experiment:</vt:lpstr>
      <vt:lpstr>Plasmids:</vt:lpstr>
      <vt:lpstr>Plasmid Construction: </vt:lpstr>
      <vt:lpstr>Experimental Groups:</vt:lpstr>
      <vt:lpstr>What do we see?</vt:lpstr>
      <vt:lpstr>What are we looking for?</vt:lpstr>
      <vt:lpstr>PowerPoint Presentation</vt:lpstr>
      <vt:lpstr>What do we learn?</vt:lpstr>
      <vt:lpstr>Questions and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2016-05-02T22:48:58Z</dcterms:created>
  <dcterms:modified xsi:type="dcterms:W3CDTF">2016-05-05T17:44:02Z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