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 id="266" r:id="rId3"/>
    <p:sldId id="265" r:id="rId4"/>
    <p:sldId id="264" r:id="rId5"/>
    <p:sldId id="271" r:id="rId6"/>
    <p:sldId id="267" r:id="rId7"/>
    <p:sldId id="263" r:id="rId8"/>
    <p:sldId id="260" r:id="rId9"/>
    <p:sldId id="259" r:id="rId10"/>
    <p:sldId id="274" r:id="rId11"/>
    <p:sldId id="268" r:id="rId12"/>
    <p:sldId id="257" r:id="rId13"/>
    <p:sldId id="272" r:id="rId14"/>
    <p:sldId id="270" r:id="rId15"/>
    <p:sldId id="273" r:id="rId16"/>
    <p:sldId id="26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A0"/>
    <a:srgbClr val="FF7421"/>
    <a:srgbClr val="F35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0"/>
    <p:restoredTop sz="94783"/>
  </p:normalViewPr>
  <p:slideViewPr>
    <p:cSldViewPr snapToGrid="0" snapToObjects="1">
      <p:cViewPr varScale="1">
        <p:scale>
          <a:sx n="89" d="100"/>
          <a:sy n="89" d="100"/>
        </p:scale>
        <p:origin x="19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4067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93995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890C2-3C9C-C144-A379-F4FBCC6F30F9}"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03361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890C2-3C9C-C144-A379-F4FBCC6F30F9}"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582CA-D16F-7049-9638-E73192391A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0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E890C2-3C9C-C144-A379-F4FBCC6F30F9}"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22882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890C2-3C9C-C144-A379-F4FBCC6F30F9}"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55295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E890C2-3C9C-C144-A379-F4FBCC6F30F9}"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34032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E890C2-3C9C-C144-A379-F4FBCC6F30F9}" type="datetimeFigureOut">
              <a:rPr lang="en-US" smtClean="0"/>
              <a:t>5/3/16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184216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E890C2-3C9C-C144-A379-F4FBCC6F30F9}" type="datetimeFigureOut">
              <a:rPr lang="en-US" smtClean="0"/>
              <a:t>5/3/16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0582CA-D16F-7049-9638-E73192391A1D}" type="slidenum">
              <a:rPr lang="en-US" smtClean="0"/>
              <a:t>‹#›</a:t>
            </a:fld>
            <a:endParaRPr lang="en-US"/>
          </a:p>
        </p:txBody>
      </p:sp>
    </p:spTree>
    <p:extLst>
      <p:ext uri="{BB962C8B-B14F-4D97-AF65-F5344CB8AC3E}">
        <p14:creationId xmlns:p14="http://schemas.microsoft.com/office/powerpoint/2010/main" val="101953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890C2-3C9C-C144-A379-F4FBCC6F30F9}"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582CA-D16F-7049-9638-E73192391A1D}" type="slidenum">
              <a:rPr lang="en-US" smtClean="0"/>
              <a:t>‹#›</a:t>
            </a:fld>
            <a:endParaRPr lang="en-US"/>
          </a:p>
        </p:txBody>
      </p:sp>
    </p:spTree>
    <p:extLst>
      <p:ext uri="{BB962C8B-B14F-4D97-AF65-F5344CB8AC3E}">
        <p14:creationId xmlns:p14="http://schemas.microsoft.com/office/powerpoint/2010/main" val="540053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E890C2-3C9C-C144-A379-F4FBCC6F30F9}" type="datetimeFigureOut">
              <a:rPr lang="en-US" smtClean="0"/>
              <a:t>5/3/16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0582CA-D16F-7049-9638-E73192391A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592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5" Type="http://schemas.microsoft.com/office/2007/relationships/hdphoto" Target="../media/hdphoto2.wdp"/><Relationship Id="rId6" Type="http://schemas.openxmlformats.org/officeDocument/2006/relationships/image" Target="../media/image10.jpeg"/><Relationship Id="rId7" Type="http://schemas.microsoft.com/office/2007/relationships/hdphoto" Target="../media/hdphoto3.wdp"/><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80548"/>
          </a:xfrm>
        </p:spPr>
        <p:txBody>
          <a:bodyPr/>
          <a:lstStyle/>
          <a:p>
            <a:pPr algn="ctr"/>
            <a:r>
              <a:rPr lang="en-US" b="1" cap="all" dirty="0"/>
              <a:t>IDENTIFICATION</a:t>
            </a:r>
            <a:r>
              <a:rPr lang="en-US" b="1" dirty="0"/>
              <a:t> OF HIGHLY CONSERVED </a:t>
            </a:r>
            <a:r>
              <a:rPr lang="en-US" b="1" i="1" dirty="0"/>
              <a:t>BACILLUS</a:t>
            </a:r>
            <a:r>
              <a:rPr lang="en-US" b="1" dirty="0"/>
              <a:t> ORFS OF UNKNOWN FUNCTION</a:t>
            </a:r>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855" y="1759962"/>
            <a:ext cx="7940669" cy="4533208"/>
          </a:xfrm>
          <a:prstGeom prst="rect">
            <a:avLst/>
          </a:prstGeom>
        </p:spPr>
      </p:pic>
    </p:spTree>
    <p:extLst>
      <p:ext uri="{BB962C8B-B14F-4D97-AF65-F5344CB8AC3E}">
        <p14:creationId xmlns:p14="http://schemas.microsoft.com/office/powerpoint/2010/main" val="1660933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and Unknown ORFs to overexpress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728" y="1846263"/>
            <a:ext cx="8296870" cy="4022725"/>
          </a:xfrm>
        </p:spPr>
      </p:pic>
    </p:spTree>
    <p:extLst>
      <p:ext uri="{BB962C8B-B14F-4D97-AF65-F5344CB8AC3E}">
        <p14:creationId xmlns:p14="http://schemas.microsoft.com/office/powerpoint/2010/main" val="192589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 Placeholder 3"/>
          <p:cNvSpPr>
            <a:spLocks noGrp="1"/>
          </p:cNvSpPr>
          <p:nvPr>
            <p:ph type="body" idx="1"/>
          </p:nvPr>
        </p:nvSpPr>
        <p:spPr/>
        <p:txBody>
          <a:bodyPr/>
          <a:lstStyle/>
          <a:p>
            <a:r>
              <a:rPr lang="en-US" dirty="0" smtClean="0"/>
              <a:t>PCR, BP </a:t>
            </a:r>
            <a:r>
              <a:rPr lang="en-US" dirty="0" err="1" smtClean="0"/>
              <a:t>clonase</a:t>
            </a:r>
            <a:r>
              <a:rPr lang="en-US" dirty="0" smtClean="0"/>
              <a:t>, E. coli transformation,  mini prep,             </a:t>
            </a:r>
            <a:r>
              <a:rPr lang="en-US" dirty="0" err="1" smtClean="0"/>
              <a:t>lr</a:t>
            </a:r>
            <a:r>
              <a:rPr lang="en-US" dirty="0" smtClean="0"/>
              <a:t> </a:t>
            </a:r>
            <a:r>
              <a:rPr lang="en-US" dirty="0" err="1" smtClean="0"/>
              <a:t>clonase</a:t>
            </a:r>
            <a:r>
              <a:rPr lang="en-US" dirty="0" smtClean="0"/>
              <a:t>, bacillus transformation, overexpression with IPTG</a:t>
            </a:r>
            <a:endParaRPr lang="en-US" dirty="0"/>
          </a:p>
        </p:txBody>
      </p:sp>
    </p:spTree>
    <p:extLst>
      <p:ext uri="{BB962C8B-B14F-4D97-AF65-F5344CB8AC3E}">
        <p14:creationId xmlns:p14="http://schemas.microsoft.com/office/powerpoint/2010/main" val="112184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6981" y="526478"/>
            <a:ext cx="11998036" cy="651164"/>
          </a:xfrm>
          <a:prstGeom prst="roundRect">
            <a:avLst/>
          </a:prstGeom>
          <a:solidFill>
            <a:srgbClr val="FFFD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981" y="633491"/>
            <a:ext cx="11998036" cy="438582"/>
          </a:xfrm>
          <a:prstGeom prst="rect">
            <a:avLst/>
          </a:prstGeom>
          <a:noFill/>
        </p:spPr>
        <p:txBody>
          <a:bodyPr wrap="square" rtlCol="0">
            <a:spAutoFit/>
          </a:bodyPr>
          <a:lstStyle/>
          <a:p>
            <a:pPr algn="ctr"/>
            <a:r>
              <a:rPr lang="en-US" sz="2250" dirty="0" smtClean="0">
                <a:latin typeface="Arial" charset="0"/>
                <a:ea typeface="Arial" charset="0"/>
                <a:cs typeface="Arial" charset="0"/>
              </a:rPr>
              <a:t>OVEREXPRESSION ASSAY OF HIGHLY CONSERVED ORFS OF UNKNOWN FUNCTION</a:t>
            </a:r>
            <a:endParaRPr lang="en-US" sz="2250" dirty="0">
              <a:latin typeface="Arial" charset="0"/>
              <a:ea typeface="Arial" charset="0"/>
              <a:cs typeface="Arial" charset="0"/>
            </a:endParaRPr>
          </a:p>
        </p:txBody>
      </p:sp>
      <p:sp>
        <p:nvSpPr>
          <p:cNvPr id="4" name="TextBox 3"/>
          <p:cNvSpPr txBox="1"/>
          <p:nvPr/>
        </p:nvSpPr>
        <p:spPr>
          <a:xfrm>
            <a:off x="0" y="207825"/>
            <a:ext cx="12192000" cy="307777"/>
          </a:xfrm>
          <a:prstGeom prst="rect">
            <a:avLst/>
          </a:prstGeom>
          <a:noFill/>
        </p:spPr>
        <p:txBody>
          <a:bodyPr wrap="square" rtlCol="0">
            <a:spAutoFit/>
          </a:bodyPr>
          <a:lstStyle/>
          <a:p>
            <a:pPr algn="ctr"/>
            <a:r>
              <a:rPr lang="en-US" sz="1400" dirty="0" smtClean="0">
                <a:latin typeface="Arial" charset="0"/>
                <a:ea typeface="Arial" charset="0"/>
                <a:cs typeface="Arial" charset="0"/>
              </a:rPr>
              <a:t>SUMMER 2016 RESEARCH PLAN</a:t>
            </a:r>
            <a:endParaRPr lang="en-US" sz="1400" dirty="0">
              <a:latin typeface="Arial" charset="0"/>
              <a:ea typeface="Arial" charset="0"/>
              <a:cs typeface="Arial" charset="0"/>
            </a:endParaRPr>
          </a:p>
        </p:txBody>
      </p:sp>
      <p:sp>
        <p:nvSpPr>
          <p:cNvPr id="5" name="Rectangle 4"/>
          <p:cNvSpPr/>
          <p:nvPr/>
        </p:nvSpPr>
        <p:spPr>
          <a:xfrm>
            <a:off x="0" y="6318689"/>
            <a:ext cx="12192000" cy="5393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00797"/>
            <a:ext cx="12192000" cy="369332"/>
          </a:xfrm>
          <a:prstGeom prst="rect">
            <a:avLst/>
          </a:prstGeom>
          <a:noFill/>
        </p:spPr>
        <p:txBody>
          <a:bodyPr wrap="square" rtlCol="0">
            <a:spAutoFit/>
          </a:bodyPr>
          <a:lstStyle/>
          <a:p>
            <a:r>
              <a:rPr lang="en-US" dirty="0" smtClean="0">
                <a:solidFill>
                  <a:srgbClr val="FFFDA0"/>
                </a:solidFill>
              </a:rPr>
              <a:t>                                           Week 1-6                                                      |                                                Week 7-12</a:t>
            </a:r>
            <a:endParaRPr lang="en-US" dirty="0">
              <a:solidFill>
                <a:srgbClr val="FFFDA0"/>
              </a:solidFill>
            </a:endParaRPr>
          </a:p>
        </p:txBody>
      </p:sp>
      <p:cxnSp>
        <p:nvCxnSpPr>
          <p:cNvPr id="8" name="Straight Arrow Connector 7"/>
          <p:cNvCxnSpPr/>
          <p:nvPr/>
        </p:nvCxnSpPr>
        <p:spPr>
          <a:xfrm>
            <a:off x="3117277" y="1177642"/>
            <a:ext cx="0" cy="4156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240975" y="1191492"/>
            <a:ext cx="0" cy="4156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537850" y="1662543"/>
            <a:ext cx="3172691" cy="554186"/>
          </a:xfrm>
          <a:prstGeom prst="roundRect">
            <a:avLst/>
          </a:prstGeom>
          <a:solidFill>
            <a:srgbClr val="FFFD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A0"/>
              </a:solidFill>
            </a:endParaRPr>
          </a:p>
        </p:txBody>
      </p:sp>
      <p:sp>
        <p:nvSpPr>
          <p:cNvPr id="11" name="Rounded Rectangle 10"/>
          <p:cNvSpPr/>
          <p:nvPr/>
        </p:nvSpPr>
        <p:spPr>
          <a:xfrm>
            <a:off x="7661554" y="1704103"/>
            <a:ext cx="3172691" cy="554186"/>
          </a:xfrm>
          <a:prstGeom prst="roundRect">
            <a:avLst/>
          </a:prstGeom>
          <a:solidFill>
            <a:srgbClr val="FFFD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64931" y="1704103"/>
            <a:ext cx="2923308" cy="461665"/>
          </a:xfrm>
          <a:prstGeom prst="rect">
            <a:avLst/>
          </a:prstGeom>
          <a:solidFill>
            <a:srgbClr val="FFFDA0"/>
          </a:solidFill>
        </p:spPr>
        <p:txBody>
          <a:bodyPr wrap="square" rtlCol="0">
            <a:spAutoFit/>
          </a:bodyPr>
          <a:lstStyle/>
          <a:p>
            <a:pPr algn="ctr"/>
            <a:r>
              <a:rPr lang="en-US" sz="1200" b="1" dirty="0" smtClean="0">
                <a:latin typeface="Arial" charset="0"/>
                <a:ea typeface="Arial" charset="0"/>
                <a:cs typeface="Arial" charset="0"/>
              </a:rPr>
              <a:t>Determining ORF candidates for PCR using preliminary data</a:t>
            </a:r>
            <a:endParaRPr lang="en-US" sz="1200" b="1" dirty="0">
              <a:latin typeface="Arial" charset="0"/>
              <a:ea typeface="Arial" charset="0"/>
              <a:cs typeface="Arial" charset="0"/>
            </a:endParaRPr>
          </a:p>
        </p:txBody>
      </p:sp>
      <p:sp>
        <p:nvSpPr>
          <p:cNvPr id="13" name="TextBox 12"/>
          <p:cNvSpPr txBox="1"/>
          <p:nvPr/>
        </p:nvSpPr>
        <p:spPr>
          <a:xfrm>
            <a:off x="7619999" y="1745668"/>
            <a:ext cx="3214255" cy="461665"/>
          </a:xfrm>
          <a:prstGeom prst="rect">
            <a:avLst/>
          </a:prstGeom>
          <a:noFill/>
        </p:spPr>
        <p:txBody>
          <a:bodyPr wrap="square" rtlCol="0">
            <a:spAutoFit/>
          </a:bodyPr>
          <a:lstStyle/>
          <a:p>
            <a:pPr algn="ctr"/>
            <a:r>
              <a:rPr lang="en-US" sz="1200" b="1" dirty="0" smtClean="0">
                <a:latin typeface="Arial" charset="0"/>
                <a:ea typeface="Arial" charset="0"/>
                <a:cs typeface="Arial" charset="0"/>
              </a:rPr>
              <a:t>Overexpress genes from PCR in Bacillus bacteria </a:t>
            </a:r>
            <a:endParaRPr lang="en-US" sz="1200" b="1" dirty="0">
              <a:latin typeface="Arial" charset="0"/>
              <a:ea typeface="Arial" charset="0"/>
              <a:cs typeface="Arial" charset="0"/>
            </a:endParaRPr>
          </a:p>
        </p:txBody>
      </p:sp>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83804" y="2045796"/>
            <a:ext cx="1079792" cy="1079792"/>
          </a:xfrm>
          <a:prstGeom prst="rect">
            <a:avLst/>
          </a:prstGeom>
        </p:spPr>
      </p:pic>
      <p:sp>
        <p:nvSpPr>
          <p:cNvPr id="23" name="TextBox 22"/>
          <p:cNvSpPr txBox="1"/>
          <p:nvPr/>
        </p:nvSpPr>
        <p:spPr>
          <a:xfrm>
            <a:off x="96981" y="3084883"/>
            <a:ext cx="1662546" cy="461665"/>
          </a:xfrm>
          <a:prstGeom prst="rect">
            <a:avLst/>
          </a:prstGeom>
          <a:noFill/>
        </p:spPr>
        <p:txBody>
          <a:bodyPr wrap="square" rtlCol="0">
            <a:spAutoFit/>
          </a:bodyPr>
          <a:lstStyle/>
          <a:p>
            <a:r>
              <a:rPr lang="en-US" sz="1200" dirty="0" smtClean="0">
                <a:latin typeface="Arial" charset="0"/>
                <a:ea typeface="Arial" charset="0"/>
                <a:cs typeface="Arial" charset="0"/>
              </a:rPr>
              <a:t>Design primers to isolate target genes</a:t>
            </a:r>
            <a:endParaRPr lang="en-US" sz="1200" dirty="0">
              <a:latin typeface="Arial" charset="0"/>
              <a:ea typeface="Arial" charset="0"/>
              <a:cs typeface="Arial" charset="0"/>
            </a:endParaRPr>
          </a:p>
        </p:txBody>
      </p:sp>
      <p:cxnSp>
        <p:nvCxnSpPr>
          <p:cNvPr id="25" name="Straight Arrow Connector 24"/>
          <p:cNvCxnSpPr/>
          <p:nvPr/>
        </p:nvCxnSpPr>
        <p:spPr>
          <a:xfrm>
            <a:off x="1529544" y="3184741"/>
            <a:ext cx="415637" cy="1261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44692" y="3624360"/>
            <a:ext cx="1928553" cy="461665"/>
          </a:xfrm>
          <a:prstGeom prst="rect">
            <a:avLst/>
          </a:prstGeom>
          <a:noFill/>
        </p:spPr>
        <p:txBody>
          <a:bodyPr wrap="square" rtlCol="0">
            <a:spAutoFit/>
          </a:bodyPr>
          <a:lstStyle/>
          <a:p>
            <a:r>
              <a:rPr lang="en-US" sz="1200" dirty="0" smtClean="0">
                <a:latin typeface="Arial" charset="0"/>
                <a:ea typeface="Arial" charset="0"/>
                <a:cs typeface="Arial" charset="0"/>
              </a:rPr>
              <a:t>Perform PCR to amplify desired gene sequences </a:t>
            </a:r>
            <a:endParaRPr lang="en-US" sz="1200" dirty="0">
              <a:latin typeface="Arial" charset="0"/>
              <a:ea typeface="Arial" charset="0"/>
              <a:cs typeface="Arial" charset="0"/>
            </a:endParaRPr>
          </a:p>
        </p:txBody>
      </p:sp>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951158" y="2467347"/>
            <a:ext cx="2446813" cy="1104545"/>
          </a:xfrm>
          <a:prstGeom prst="rect">
            <a:avLst/>
          </a:prstGeom>
        </p:spPr>
      </p:pic>
      <p:sp>
        <p:nvSpPr>
          <p:cNvPr id="30" name="TextBox 29"/>
          <p:cNvSpPr txBox="1"/>
          <p:nvPr/>
        </p:nvSpPr>
        <p:spPr>
          <a:xfrm>
            <a:off x="4342013" y="5187138"/>
            <a:ext cx="2380424" cy="830997"/>
          </a:xfrm>
          <a:prstGeom prst="rect">
            <a:avLst/>
          </a:prstGeom>
          <a:noFill/>
        </p:spPr>
        <p:txBody>
          <a:bodyPr wrap="square" rtlCol="0">
            <a:spAutoFit/>
          </a:bodyPr>
          <a:lstStyle/>
          <a:p>
            <a:r>
              <a:rPr lang="en-US" sz="1200" dirty="0" smtClean="0">
                <a:latin typeface="Arial" charset="0"/>
                <a:ea typeface="Arial" charset="0"/>
                <a:cs typeface="Arial" charset="0"/>
              </a:rPr>
              <a:t>Combine PCR product with entry vector pDONR/ Zeo by BP clonase reaction and transform into competent </a:t>
            </a:r>
            <a:r>
              <a:rPr lang="en-US" sz="1200" i="1" dirty="0" smtClean="0">
                <a:latin typeface="Arial" charset="0"/>
                <a:ea typeface="Arial" charset="0"/>
                <a:cs typeface="Arial" charset="0"/>
              </a:rPr>
              <a:t>E. coli </a:t>
            </a:r>
            <a:r>
              <a:rPr lang="en-US" sz="1200" dirty="0" smtClean="0">
                <a:latin typeface="Arial" charset="0"/>
                <a:ea typeface="Arial" charset="0"/>
                <a:cs typeface="Arial" charset="0"/>
              </a:rPr>
              <a:t>cells</a:t>
            </a:r>
            <a:endParaRPr lang="en-US" sz="1200" dirty="0">
              <a:latin typeface="Arial" charset="0"/>
              <a:ea typeface="Arial" charset="0"/>
              <a:cs typeface="Arial" charset="0"/>
            </a:endParaRPr>
          </a:p>
        </p:txBody>
      </p:sp>
      <p:cxnSp>
        <p:nvCxnSpPr>
          <p:cNvPr id="32" name="Straight Arrow Connector 31"/>
          <p:cNvCxnSpPr/>
          <p:nvPr/>
        </p:nvCxnSpPr>
        <p:spPr>
          <a:xfrm>
            <a:off x="4092644" y="3852526"/>
            <a:ext cx="415637" cy="1261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314903" y="4317329"/>
            <a:ext cx="504519" cy="1466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63973" y="4598297"/>
            <a:ext cx="2158531" cy="1015663"/>
          </a:xfrm>
          <a:prstGeom prst="rect">
            <a:avLst/>
          </a:prstGeom>
          <a:noFill/>
        </p:spPr>
        <p:txBody>
          <a:bodyPr wrap="square" rtlCol="0">
            <a:spAutoFit/>
          </a:bodyPr>
          <a:lstStyle/>
          <a:p>
            <a:r>
              <a:rPr lang="en-US" sz="1200" dirty="0" smtClean="0">
                <a:latin typeface="Arial" charset="0"/>
                <a:ea typeface="Arial" charset="0"/>
                <a:cs typeface="Arial" charset="0"/>
              </a:rPr>
              <a:t>Isolate genes from entry vector by mini prep and perform LR clonase reaction to combine gene with expression vector pDG148 </a:t>
            </a:r>
            <a:endParaRPr lang="en-US" sz="1200" dirty="0">
              <a:latin typeface="Arial" charset="0"/>
              <a:ea typeface="Arial" charset="0"/>
              <a:cs typeface="Arial" charset="0"/>
            </a:endParaRPr>
          </a:p>
        </p:txBody>
      </p:sp>
      <p:cxnSp>
        <p:nvCxnSpPr>
          <p:cNvPr id="51" name="Straight Arrow Connector 50"/>
          <p:cNvCxnSpPr/>
          <p:nvPr/>
        </p:nvCxnSpPr>
        <p:spPr>
          <a:xfrm flipV="1">
            <a:off x="8790583" y="3869677"/>
            <a:ext cx="504519" cy="1466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701170" y="4647012"/>
            <a:ext cx="2427316" cy="646331"/>
          </a:xfrm>
          <a:prstGeom prst="rect">
            <a:avLst/>
          </a:prstGeom>
          <a:noFill/>
        </p:spPr>
        <p:txBody>
          <a:bodyPr wrap="square" rtlCol="0">
            <a:spAutoFit/>
          </a:bodyPr>
          <a:lstStyle/>
          <a:p>
            <a:r>
              <a:rPr lang="en-US" sz="1200" dirty="0" smtClean="0">
                <a:latin typeface="Arial" charset="0"/>
                <a:ea typeface="Arial" charset="0"/>
                <a:cs typeface="Arial" charset="0"/>
              </a:rPr>
              <a:t>Transform vector into chemically competent </a:t>
            </a:r>
            <a:r>
              <a:rPr lang="en-US" sz="1200" i="1" dirty="0" smtClean="0">
                <a:latin typeface="Arial" charset="0"/>
                <a:ea typeface="Arial" charset="0"/>
                <a:cs typeface="Arial" charset="0"/>
              </a:rPr>
              <a:t>Bacillus</a:t>
            </a:r>
            <a:r>
              <a:rPr lang="en-US" sz="1200" dirty="0" smtClean="0">
                <a:latin typeface="Arial" charset="0"/>
                <a:ea typeface="Arial" charset="0"/>
                <a:cs typeface="Arial" charset="0"/>
              </a:rPr>
              <a:t> cells and observe phenotypic results </a:t>
            </a:r>
            <a:endParaRPr lang="en-US" sz="1200" dirty="0">
              <a:latin typeface="Arial" charset="0"/>
              <a:ea typeface="Arial" charset="0"/>
              <a:cs typeface="Arial" charset="0"/>
            </a:endParaRPr>
          </a:p>
        </p:txBody>
      </p:sp>
      <p:pic>
        <p:nvPicPr>
          <p:cNvPr id="53" name="Picture 52"/>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933800" y="2287418"/>
            <a:ext cx="1621160" cy="244795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8151" y="2862566"/>
            <a:ext cx="1544722" cy="1785147"/>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5051" y="3523864"/>
            <a:ext cx="1752142" cy="1687487"/>
          </a:xfrm>
          <a:prstGeom prst="rect">
            <a:avLst/>
          </a:prstGeom>
        </p:spPr>
      </p:pic>
    </p:spTree>
    <p:extLst>
      <p:ext uri="{BB962C8B-B14F-4D97-AF65-F5344CB8AC3E}">
        <p14:creationId xmlns:p14="http://schemas.microsoft.com/office/powerpoint/2010/main" val="1238426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
            </a:r>
            <a:r>
              <a:rPr lang="en-US" dirty="0" smtClean="0"/>
              <a:t>rimer design and two-step PCR</a:t>
            </a:r>
            <a:endParaRPr lang="en-US" dirty="0"/>
          </a:p>
        </p:txBody>
      </p:sp>
      <p:sp>
        <p:nvSpPr>
          <p:cNvPr id="6" name="Content Placeholder 5"/>
          <p:cNvSpPr>
            <a:spLocks noGrp="1"/>
          </p:cNvSpPr>
          <p:nvPr>
            <p:ph idx="1"/>
          </p:nvPr>
        </p:nvSpPr>
        <p:spPr>
          <a:xfrm>
            <a:off x="1097280" y="1845734"/>
            <a:ext cx="4974908" cy="4023360"/>
          </a:xfrm>
        </p:spPr>
        <p:txBody>
          <a:bodyPr>
            <a:normAutofit lnSpcReduction="10000"/>
          </a:bodyPr>
          <a:lstStyle/>
          <a:p>
            <a:pPr>
              <a:buFont typeface="Wingdings" charset="2"/>
              <a:buChar char="v"/>
            </a:pPr>
            <a:r>
              <a:rPr lang="en-US" dirty="0"/>
              <a:t>Requirements for primer design include a section of the beginning and end of each gene (20-40bp in length) running 5’-3’ with a GC content of ~50% and a melting point of ~</a:t>
            </a:r>
            <a:r>
              <a:rPr lang="en-US" dirty="0" smtClean="0"/>
              <a:t>55</a:t>
            </a:r>
            <a:r>
              <a:rPr lang="en-US" baseline="30000" dirty="0" smtClean="0"/>
              <a:t>o</a:t>
            </a:r>
            <a:r>
              <a:rPr lang="en-US" dirty="0" smtClean="0"/>
              <a:t>C</a:t>
            </a:r>
          </a:p>
          <a:p>
            <a:pPr>
              <a:buFont typeface="Wingdings" charset="2"/>
              <a:buChar char="v"/>
            </a:pPr>
            <a:r>
              <a:rPr lang="en-US" dirty="0" smtClean="0"/>
              <a:t>B</a:t>
            </a:r>
            <a:r>
              <a:rPr lang="en-US" i="1" dirty="0" smtClean="0"/>
              <a:t>acillus </a:t>
            </a:r>
            <a:r>
              <a:rPr lang="en-US" dirty="0" smtClean="0"/>
              <a:t>phages have a naturally low GC content</a:t>
            </a:r>
          </a:p>
          <a:p>
            <a:pPr>
              <a:buFont typeface="Wingdings" charset="2"/>
              <a:buChar char="v"/>
            </a:pPr>
            <a:r>
              <a:rPr lang="en-US" dirty="0" smtClean="0"/>
              <a:t>12 nucleotide att</a:t>
            </a:r>
            <a:r>
              <a:rPr lang="en-US" i="1" dirty="0" smtClean="0"/>
              <a:t>B1/2 </a:t>
            </a:r>
            <a:r>
              <a:rPr lang="en-US" dirty="0" smtClean="0"/>
              <a:t>sites are attached to each end of the primers during step one</a:t>
            </a:r>
          </a:p>
          <a:p>
            <a:pPr>
              <a:buFont typeface="Wingdings" charset="2"/>
              <a:buChar char="v"/>
            </a:pPr>
            <a:r>
              <a:rPr lang="en-US" dirty="0"/>
              <a:t>12 nucleotide </a:t>
            </a:r>
            <a:r>
              <a:rPr lang="en-US" dirty="0" smtClean="0"/>
              <a:t>att</a:t>
            </a:r>
            <a:r>
              <a:rPr lang="en-US" i="1" dirty="0" smtClean="0"/>
              <a:t>B1/2</a:t>
            </a:r>
            <a:r>
              <a:rPr lang="en-US" dirty="0" smtClean="0"/>
              <a:t> adapter primer sites are added during step two</a:t>
            </a:r>
          </a:p>
          <a:p>
            <a:pPr>
              <a:buFont typeface="Wingdings" charset="2"/>
              <a:buChar char="v"/>
            </a:pPr>
            <a:r>
              <a:rPr lang="en-US" dirty="0" smtClean="0"/>
              <a:t>PCR is cloned into E. coli using BP </a:t>
            </a:r>
            <a:r>
              <a:rPr lang="en-US" dirty="0" err="1" smtClean="0"/>
              <a:t>clonase</a:t>
            </a:r>
            <a:r>
              <a:rPr lang="en-US" dirty="0" smtClean="0"/>
              <a:t> reaction</a:t>
            </a:r>
          </a:p>
          <a:p>
            <a:pPr>
              <a:buFont typeface="Wingdings" charset="2"/>
              <a:buChar char="v"/>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942" y="1785937"/>
            <a:ext cx="5069788" cy="19573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34" y="3738570"/>
            <a:ext cx="3984627" cy="2570727"/>
          </a:xfrm>
          <a:prstGeom prst="rect">
            <a:avLst/>
          </a:prstGeom>
        </p:spPr>
      </p:pic>
    </p:spTree>
    <p:extLst>
      <p:ext uri="{BB962C8B-B14F-4D97-AF65-F5344CB8AC3E}">
        <p14:creationId xmlns:p14="http://schemas.microsoft.com/office/powerpoint/2010/main" val="29542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and LR </a:t>
            </a:r>
            <a:r>
              <a:rPr lang="en-US" dirty="0" err="1" smtClean="0"/>
              <a:t>clonase</a:t>
            </a:r>
            <a:r>
              <a:rPr lang="en-US" dirty="0" smtClean="0"/>
              <a:t> reactions</a:t>
            </a:r>
            <a:endParaRPr lang="en-US" dirty="0"/>
          </a:p>
        </p:txBody>
      </p:sp>
      <p:sp>
        <p:nvSpPr>
          <p:cNvPr id="3" name="Content Placeholder 2"/>
          <p:cNvSpPr>
            <a:spLocks noGrp="1"/>
          </p:cNvSpPr>
          <p:nvPr>
            <p:ph sz="half" idx="1"/>
          </p:nvPr>
        </p:nvSpPr>
        <p:spPr/>
        <p:txBody>
          <a:bodyPr/>
          <a:lstStyle/>
          <a:p>
            <a:pPr>
              <a:buFont typeface="Wingdings" charset="2"/>
              <a:buChar char="v"/>
            </a:pPr>
            <a:r>
              <a:rPr lang="en-US" dirty="0" smtClean="0"/>
              <a:t>Mimics phage host reactions</a:t>
            </a:r>
          </a:p>
          <a:p>
            <a:pPr>
              <a:buFont typeface="Wingdings" charset="2"/>
              <a:buChar char="v"/>
            </a:pPr>
            <a:r>
              <a:rPr lang="en-US" dirty="0" smtClean="0"/>
              <a:t>Naturally phage DNA has </a:t>
            </a:r>
            <a:r>
              <a:rPr lang="en-US" dirty="0" err="1" smtClean="0"/>
              <a:t>attP</a:t>
            </a:r>
            <a:r>
              <a:rPr lang="en-US" dirty="0" smtClean="0"/>
              <a:t> sites and host has </a:t>
            </a:r>
            <a:r>
              <a:rPr lang="en-US" dirty="0" err="1" smtClean="0"/>
              <a:t>attB</a:t>
            </a:r>
            <a:r>
              <a:rPr lang="en-US" dirty="0" smtClean="0"/>
              <a:t> sites and the resulting </a:t>
            </a:r>
            <a:r>
              <a:rPr lang="en-US" dirty="0" err="1" smtClean="0"/>
              <a:t>attL</a:t>
            </a:r>
            <a:r>
              <a:rPr lang="en-US" dirty="0" smtClean="0"/>
              <a:t> and </a:t>
            </a:r>
            <a:r>
              <a:rPr lang="en-US" dirty="0" err="1" smtClean="0"/>
              <a:t>attR</a:t>
            </a:r>
            <a:r>
              <a:rPr lang="en-US" dirty="0" smtClean="0"/>
              <a:t> sites are a product of these sites being combined</a:t>
            </a:r>
          </a:p>
          <a:p>
            <a:pPr>
              <a:buFont typeface="Wingdings" charset="2"/>
              <a:buChar char="v"/>
            </a:pPr>
            <a:r>
              <a:rPr lang="en-US" dirty="0" smtClean="0"/>
              <a:t>In BP </a:t>
            </a:r>
            <a:r>
              <a:rPr lang="en-US" dirty="0" err="1" smtClean="0"/>
              <a:t>clonase</a:t>
            </a:r>
            <a:r>
              <a:rPr lang="en-US" dirty="0" smtClean="0"/>
              <a:t> the PCR ORF has </a:t>
            </a:r>
            <a:r>
              <a:rPr lang="en-US" dirty="0" err="1" smtClean="0"/>
              <a:t>attP</a:t>
            </a:r>
            <a:r>
              <a:rPr lang="en-US" dirty="0" smtClean="0"/>
              <a:t> sites and empty plasmid has the </a:t>
            </a:r>
            <a:r>
              <a:rPr lang="en-US" dirty="0" err="1" smtClean="0"/>
              <a:t>attB</a:t>
            </a:r>
            <a:r>
              <a:rPr lang="en-US" dirty="0" smtClean="0"/>
              <a:t> sites</a:t>
            </a:r>
          </a:p>
          <a:p>
            <a:pPr>
              <a:buFont typeface="Wingdings" charset="2"/>
              <a:buChar char="v"/>
            </a:pPr>
            <a:r>
              <a:rPr lang="en-US" dirty="0" smtClean="0"/>
              <a:t>Result from LR </a:t>
            </a:r>
            <a:r>
              <a:rPr lang="en-US" dirty="0" err="1" smtClean="0"/>
              <a:t>clonase</a:t>
            </a:r>
            <a:r>
              <a:rPr lang="en-US" dirty="0" smtClean="0"/>
              <a:t> is attL1 and attL2 sites flanking the ORF</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7903" y="2151057"/>
            <a:ext cx="5763576" cy="3389420"/>
          </a:xfrm>
        </p:spPr>
      </p:pic>
    </p:spTree>
    <p:extLst>
      <p:ext uri="{BB962C8B-B14F-4D97-AF65-F5344CB8AC3E}">
        <p14:creationId xmlns:p14="http://schemas.microsoft.com/office/powerpoint/2010/main" val="165281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04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and Expression Vectors</a:t>
            </a:r>
            <a:endParaRPr lang="en-US" dirty="0"/>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8750300" y="1914525"/>
            <a:ext cx="3441700" cy="3314700"/>
          </a:xfrm>
        </p:spPr>
      </p:pic>
      <p:sp>
        <p:nvSpPr>
          <p:cNvPr id="11" name="Content Placeholder 10"/>
          <p:cNvSpPr>
            <a:spLocks noGrp="1"/>
          </p:cNvSpPr>
          <p:nvPr>
            <p:ph idx="1"/>
          </p:nvPr>
        </p:nvSpPr>
        <p:spPr>
          <a:xfrm>
            <a:off x="1097280" y="1845734"/>
            <a:ext cx="4493606" cy="4023360"/>
          </a:xfrm>
        </p:spPr>
        <p:txBody>
          <a:bodyPr/>
          <a:lstStyle/>
          <a:p>
            <a:pPr>
              <a:buFont typeface="Wingdings" charset="2"/>
              <a:buChar char="v"/>
            </a:pPr>
            <a:r>
              <a:rPr lang="en-US" dirty="0" err="1" smtClean="0"/>
              <a:t>pDONR</a:t>
            </a:r>
            <a:r>
              <a:rPr lang="en-US" dirty="0" smtClean="0"/>
              <a:t> / ZEO contains T2 and T1 promoters for inducing ORF translation with IPTG</a:t>
            </a:r>
          </a:p>
          <a:p>
            <a:pPr>
              <a:buFont typeface="Wingdings" charset="2"/>
              <a:buChar char="v"/>
            </a:pPr>
            <a:r>
              <a:rPr lang="en-US" dirty="0" err="1"/>
              <a:t>pDONR</a:t>
            </a:r>
            <a:r>
              <a:rPr lang="en-US" dirty="0"/>
              <a:t> / </a:t>
            </a:r>
            <a:r>
              <a:rPr lang="en-US" dirty="0" smtClean="0"/>
              <a:t>ZEO entry vector for E. coli</a:t>
            </a:r>
          </a:p>
          <a:p>
            <a:pPr>
              <a:buFont typeface="Wingdings" charset="2"/>
              <a:buChar char="v"/>
            </a:pPr>
            <a:r>
              <a:rPr lang="en-US" dirty="0" smtClean="0"/>
              <a:t>pDG148 GW contains the </a:t>
            </a:r>
            <a:r>
              <a:rPr lang="en-US" dirty="0" err="1" smtClean="0"/>
              <a:t>Pspac</a:t>
            </a:r>
            <a:r>
              <a:rPr lang="en-US" dirty="0" smtClean="0"/>
              <a:t> promoter for inducing translation of Bacillus ORFs</a:t>
            </a:r>
          </a:p>
          <a:p>
            <a:pPr>
              <a:buFont typeface="Wingdings" charset="2"/>
              <a:buChar char="v"/>
            </a:pPr>
            <a:r>
              <a:rPr lang="en-US" dirty="0" smtClean="0"/>
              <a:t>Compatible with both E. coli and Bacillus</a:t>
            </a:r>
            <a:endParaRPr lang="en-US" dirty="0"/>
          </a:p>
        </p:txBody>
      </p:sp>
      <p:pic>
        <p:nvPicPr>
          <p:cNvPr id="12"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886" y="1868489"/>
            <a:ext cx="2923223" cy="3378200"/>
          </a:xfrm>
          <a:prstGeom prst="rect">
            <a:avLst/>
          </a:prstGeom>
        </p:spPr>
      </p:pic>
    </p:spTree>
    <p:extLst>
      <p:ext uri="{BB962C8B-B14F-4D97-AF65-F5344CB8AC3E}">
        <p14:creationId xmlns:p14="http://schemas.microsoft.com/office/powerpoint/2010/main" val="43317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Overexpression Results</a:t>
            </a:r>
            <a:endParaRPr lang="en-US" dirty="0"/>
          </a:p>
        </p:txBody>
      </p:sp>
      <p:sp>
        <p:nvSpPr>
          <p:cNvPr id="3" name="Content Placeholder 2"/>
          <p:cNvSpPr>
            <a:spLocks noGrp="1"/>
          </p:cNvSpPr>
          <p:nvPr>
            <p:ph sz="half" idx="1"/>
          </p:nvPr>
        </p:nvSpPr>
        <p:spPr>
          <a:xfrm>
            <a:off x="568632" y="1996547"/>
            <a:ext cx="3974799" cy="4023360"/>
          </a:xfrm>
        </p:spPr>
        <p:txBody>
          <a:bodyPr/>
          <a:lstStyle/>
          <a:p>
            <a:pPr>
              <a:buFont typeface="Wingdings" charset="2"/>
              <a:buChar char="v"/>
            </a:pPr>
            <a:r>
              <a:rPr lang="en-US" dirty="0" err="1" smtClean="0"/>
              <a:t>Gp</a:t>
            </a:r>
            <a:r>
              <a:rPr lang="en-US" dirty="0" smtClean="0"/>
              <a:t> 7: </a:t>
            </a:r>
            <a:r>
              <a:rPr lang="en-US" dirty="0"/>
              <a:t>C</a:t>
            </a:r>
            <a:r>
              <a:rPr lang="en-US" dirty="0" smtClean="0"/>
              <a:t>ould </a:t>
            </a:r>
            <a:r>
              <a:rPr lang="en-US" dirty="0"/>
              <a:t>not properly divide after one correct </a:t>
            </a:r>
            <a:r>
              <a:rPr lang="en-US" dirty="0" smtClean="0"/>
              <a:t>division, cells are </a:t>
            </a:r>
            <a:r>
              <a:rPr lang="en-US" dirty="0"/>
              <a:t>elongated with two nuclei</a:t>
            </a:r>
            <a:r>
              <a:rPr lang="en-US" dirty="0" smtClean="0"/>
              <a:t> </a:t>
            </a:r>
          </a:p>
          <a:p>
            <a:pPr>
              <a:buFont typeface="Wingdings" charset="2"/>
              <a:buChar char="v"/>
            </a:pPr>
            <a:r>
              <a:rPr lang="en-US" dirty="0" err="1" smtClean="0"/>
              <a:t>Gp</a:t>
            </a:r>
            <a:r>
              <a:rPr lang="en-US" dirty="0" smtClean="0"/>
              <a:t> 8: Cells begin </a:t>
            </a:r>
            <a:r>
              <a:rPr lang="en-US" dirty="0"/>
              <a:t>division correctly </a:t>
            </a:r>
            <a:r>
              <a:rPr lang="en-US" dirty="0" smtClean="0"/>
              <a:t>but </a:t>
            </a:r>
            <a:r>
              <a:rPr lang="en-US" dirty="0"/>
              <a:t>stop mid division, </a:t>
            </a:r>
            <a:r>
              <a:rPr lang="en-US" dirty="0" smtClean="0"/>
              <a:t>attached </a:t>
            </a:r>
            <a:r>
              <a:rPr lang="en-US" dirty="0"/>
              <a:t>daughter cells that burst several </a:t>
            </a:r>
            <a:r>
              <a:rPr lang="en-US" dirty="0" smtClean="0"/>
              <a:t>hours later </a:t>
            </a:r>
          </a:p>
          <a:p>
            <a:pPr>
              <a:buFont typeface="Wingdings" charset="2"/>
              <a:buChar char="v"/>
            </a:pPr>
            <a:r>
              <a:rPr lang="en-US" dirty="0" err="1" smtClean="0"/>
              <a:t>Gp</a:t>
            </a:r>
            <a:r>
              <a:rPr lang="en-US" dirty="0" smtClean="0"/>
              <a:t> 14/18: have </a:t>
            </a:r>
            <a:r>
              <a:rPr lang="en-US" dirty="0"/>
              <a:t>a long filamentous </a:t>
            </a:r>
            <a:r>
              <a:rPr lang="en-US" dirty="0" smtClean="0"/>
              <a:t>phenotype</a:t>
            </a:r>
          </a:p>
          <a:p>
            <a:pPr>
              <a:buFont typeface="Wingdings" charset="2"/>
              <a:buChar char="v"/>
            </a:pPr>
            <a:r>
              <a:rPr lang="en-US" dirty="0" err="1" smtClean="0"/>
              <a:t>Gp</a:t>
            </a:r>
            <a:r>
              <a:rPr lang="en-US" dirty="0" smtClean="0"/>
              <a:t> 15/30: </a:t>
            </a:r>
            <a:r>
              <a:rPr lang="en-US" dirty="0"/>
              <a:t>affect cells by inhibiting their growth</a:t>
            </a:r>
            <a:r>
              <a:rPr lang="en-US" dirty="0" smtClean="0"/>
              <a:t> </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86278" y="1769354"/>
            <a:ext cx="7497763" cy="4563474"/>
          </a:xfrm>
        </p:spPr>
      </p:pic>
    </p:spTree>
    <p:extLst>
      <p:ext uri="{BB962C8B-B14F-4D97-AF65-F5344CB8AC3E}">
        <p14:creationId xmlns:p14="http://schemas.microsoft.com/office/powerpoint/2010/main" val="62575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bacteriophage (Phage)</a:t>
            </a:r>
            <a:endParaRPr lang="en-US" dirty="0"/>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3762" y="2136524"/>
            <a:ext cx="2517458" cy="2218085"/>
          </a:xfrm>
          <a:prstGeom prst="rect">
            <a:avLst/>
          </a:prstGeom>
        </p:spPr>
      </p:pic>
      <p:sp>
        <p:nvSpPr>
          <p:cNvPr id="7" name="Content Placeholder 6"/>
          <p:cNvSpPr>
            <a:spLocks noGrp="1"/>
          </p:cNvSpPr>
          <p:nvPr>
            <p:ph sz="half" idx="1"/>
          </p:nvPr>
        </p:nvSpPr>
        <p:spPr/>
        <p:txBody>
          <a:bodyPr/>
          <a:lstStyle/>
          <a:p>
            <a:pPr>
              <a:buFont typeface="Wingdings" charset="2"/>
              <a:buChar char="v"/>
            </a:pPr>
            <a:r>
              <a:rPr lang="en-US" dirty="0" smtClean="0"/>
              <a:t>A bacterial virus</a:t>
            </a:r>
          </a:p>
          <a:p>
            <a:pPr>
              <a:buFont typeface="Wingdings" charset="2"/>
              <a:buChar char="v"/>
            </a:pPr>
            <a:r>
              <a:rPr lang="en-US" dirty="0" smtClean="0"/>
              <a:t>We will use phage </a:t>
            </a:r>
            <a:r>
              <a:rPr lang="en-US" dirty="0" err="1" smtClean="0"/>
              <a:t>Phrodo</a:t>
            </a:r>
            <a:r>
              <a:rPr lang="en-US" dirty="0" smtClean="0"/>
              <a:t> for this study</a:t>
            </a:r>
          </a:p>
          <a:p>
            <a:pPr>
              <a:buFont typeface="Wingdings" charset="2"/>
              <a:buChar char="v"/>
            </a:pPr>
            <a:r>
              <a:rPr lang="en-US" dirty="0" err="1" smtClean="0"/>
              <a:t>Phrodo</a:t>
            </a:r>
            <a:r>
              <a:rPr lang="en-US" dirty="0" smtClean="0"/>
              <a:t> is a </a:t>
            </a:r>
            <a:r>
              <a:rPr lang="en-US" dirty="0" err="1"/>
              <a:t>myoviridae</a:t>
            </a:r>
            <a:r>
              <a:rPr lang="en-US" dirty="0"/>
              <a:t> with a double </a:t>
            </a:r>
            <a:r>
              <a:rPr lang="en-US" dirty="0" smtClean="0"/>
              <a:t>stranded </a:t>
            </a:r>
            <a:r>
              <a:rPr lang="en-US" dirty="0"/>
              <a:t>DNA genome and a contractile tail </a:t>
            </a:r>
            <a:endParaRPr lang="en-US" dirty="0" smtClean="0"/>
          </a:p>
          <a:p>
            <a:pPr>
              <a:buFont typeface="Wingdings" charset="2"/>
              <a:buChar char="v"/>
            </a:pPr>
            <a:r>
              <a:rPr lang="en-US" dirty="0" smtClean="0"/>
              <a:t>We chose </a:t>
            </a:r>
            <a:r>
              <a:rPr lang="en-US" dirty="0" err="1" smtClean="0"/>
              <a:t>Phrodo</a:t>
            </a:r>
            <a:r>
              <a:rPr lang="en-US" dirty="0" smtClean="0"/>
              <a:t> because </a:t>
            </a:r>
            <a:r>
              <a:rPr lang="en-US" dirty="0"/>
              <a:t>its DNA and genetic information is readily available and a vast majority of our genes of interest are found within </a:t>
            </a:r>
            <a:r>
              <a:rPr lang="en-US" dirty="0" smtClean="0"/>
              <a:t>it’s </a:t>
            </a:r>
            <a:r>
              <a:rPr lang="en-US" dirty="0"/>
              <a:t>genome</a:t>
            </a:r>
            <a:r>
              <a:rPr lang="en-US" dirty="0"/>
              <a:t> </a:t>
            </a:r>
          </a:p>
        </p:txBody>
      </p:sp>
    </p:spTree>
    <p:extLst>
      <p:ext uri="{BB962C8B-B14F-4D97-AF65-F5344CB8AC3E}">
        <p14:creationId xmlns:p14="http://schemas.microsoft.com/office/powerpoint/2010/main" val="40997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What are </a:t>
            </a:r>
            <a:r>
              <a:rPr lang="en-US" i="1" dirty="0" smtClean="0"/>
              <a:t>bacillus </a:t>
            </a:r>
            <a:r>
              <a:rPr lang="en-US" dirty="0" smtClean="0"/>
              <a:t>bacteria?</a:t>
            </a:r>
            <a:endParaRPr lang="en-US" dirty="0"/>
          </a:p>
        </p:txBody>
      </p:sp>
      <p:sp>
        <p:nvSpPr>
          <p:cNvPr id="4" name="Content Placeholder 3"/>
          <p:cNvSpPr>
            <a:spLocks noGrp="1"/>
          </p:cNvSpPr>
          <p:nvPr>
            <p:ph sz="half" idx="2"/>
          </p:nvPr>
        </p:nvSpPr>
        <p:spPr/>
        <p:txBody>
          <a:bodyPr/>
          <a:lstStyle/>
          <a:p>
            <a:pPr>
              <a:buFont typeface="Wingdings" charset="2"/>
              <a:buChar char="v"/>
            </a:pPr>
            <a:r>
              <a:rPr lang="en-US" dirty="0"/>
              <a:t>R</a:t>
            </a:r>
            <a:r>
              <a:rPr lang="en-US" dirty="0" smtClean="0"/>
              <a:t>od </a:t>
            </a:r>
            <a:r>
              <a:rPr lang="en-US" dirty="0"/>
              <a:t>shaped </a:t>
            </a:r>
            <a:r>
              <a:rPr lang="en-US" dirty="0" err="1"/>
              <a:t>sporulating</a:t>
            </a:r>
            <a:r>
              <a:rPr lang="en-US" dirty="0"/>
              <a:t> gram-positive bacteria </a:t>
            </a:r>
            <a:endParaRPr lang="en-US" dirty="0" smtClean="0"/>
          </a:p>
          <a:p>
            <a:pPr>
              <a:buFont typeface="Wingdings" charset="2"/>
              <a:buChar char="v"/>
            </a:pPr>
            <a:r>
              <a:rPr lang="en-US" i="1" dirty="0"/>
              <a:t>Bacillus</a:t>
            </a:r>
            <a:r>
              <a:rPr lang="en-US" dirty="0"/>
              <a:t> genus consists of the ATC family (B. </a:t>
            </a:r>
            <a:r>
              <a:rPr lang="en-US" dirty="0" smtClean="0"/>
              <a:t>anthracis</a:t>
            </a:r>
            <a:r>
              <a:rPr lang="en-US" dirty="0"/>
              <a:t>, B. thuringiensis, B. cereus)</a:t>
            </a:r>
            <a:r>
              <a:rPr lang="en-US" dirty="0"/>
              <a:t> </a:t>
            </a:r>
            <a:endParaRPr lang="en-US" dirty="0" smtClean="0"/>
          </a:p>
          <a:p>
            <a:pPr>
              <a:buFont typeface="Wingdings" charset="2"/>
              <a:buChar char="v"/>
            </a:pPr>
            <a:r>
              <a:rPr lang="en-US" dirty="0" smtClean="0"/>
              <a:t>This study will use B. thuringiensis since </a:t>
            </a:r>
            <a:r>
              <a:rPr lang="en-US" dirty="0" err="1" smtClean="0"/>
              <a:t>Phrodo</a:t>
            </a:r>
            <a:r>
              <a:rPr lang="en-US" dirty="0" smtClean="0"/>
              <a:t> was found and isolated from this strain</a:t>
            </a:r>
          </a:p>
        </p:txBody>
      </p:sp>
      <p:sp>
        <p:nvSpPr>
          <p:cNvPr id="5" name="Text Placeholder 4"/>
          <p:cNvSpPr>
            <a:spLocks noGrp="1"/>
          </p:cNvSpPr>
          <p:nvPr>
            <p:ph type="body" sz="quarter" idx="3"/>
          </p:nvPr>
        </p:nvSpPr>
        <p:spPr/>
        <p:txBody>
          <a:bodyPr/>
          <a:lstStyle/>
          <a:p>
            <a:r>
              <a:rPr lang="en-US" dirty="0" smtClean="0"/>
              <a:t>Why do we care?</a:t>
            </a:r>
            <a:endParaRPr lang="en-US" dirty="0"/>
          </a:p>
        </p:txBody>
      </p:sp>
      <p:sp>
        <p:nvSpPr>
          <p:cNvPr id="6" name="Content Placeholder 5"/>
          <p:cNvSpPr>
            <a:spLocks noGrp="1"/>
          </p:cNvSpPr>
          <p:nvPr>
            <p:ph sz="quarter" idx="4"/>
          </p:nvPr>
        </p:nvSpPr>
        <p:spPr/>
        <p:txBody>
          <a:bodyPr/>
          <a:lstStyle/>
          <a:p>
            <a:pPr>
              <a:buFont typeface="Wingdings" charset="2"/>
              <a:buChar char="v"/>
            </a:pPr>
            <a:r>
              <a:rPr lang="en-US" i="1" dirty="0" smtClean="0"/>
              <a:t>Bacillus </a:t>
            </a:r>
            <a:r>
              <a:rPr lang="en-US" dirty="0" smtClean="0"/>
              <a:t>bacteria are naturally resistant to antibiotics</a:t>
            </a:r>
          </a:p>
          <a:p>
            <a:pPr>
              <a:buFont typeface="Wingdings" charset="2"/>
              <a:buChar char="v"/>
            </a:pPr>
            <a:r>
              <a:rPr lang="en-US" dirty="0" smtClean="0"/>
              <a:t>Provides an excellent model for studying viruses and their host</a:t>
            </a:r>
          </a:p>
          <a:p>
            <a:pPr>
              <a:buFont typeface="Wingdings" charset="2"/>
              <a:buChar char="v"/>
            </a:pPr>
            <a:r>
              <a:rPr lang="en-US" dirty="0" smtClean="0"/>
              <a:t>Phage Therapy as an alternative to antibiotics  </a:t>
            </a:r>
          </a:p>
          <a:p>
            <a:pPr>
              <a:buFont typeface="Wingdings" charset="2"/>
              <a:buChar char="v"/>
            </a:pPr>
            <a:endParaRPr lang="en-US" i="1" dirty="0"/>
          </a:p>
        </p:txBody>
      </p:sp>
    </p:spTree>
    <p:extLst>
      <p:ext uri="{BB962C8B-B14F-4D97-AF65-F5344CB8AC3E}">
        <p14:creationId xmlns:p14="http://schemas.microsoft.com/office/powerpoint/2010/main" val="204398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 Studies for studying phage protein function</a:t>
            </a:r>
            <a:endParaRPr lang="en-US" dirty="0"/>
          </a:p>
        </p:txBody>
      </p:sp>
      <p:sp>
        <p:nvSpPr>
          <p:cNvPr id="3" name="Content Placeholder 2"/>
          <p:cNvSpPr>
            <a:spLocks noGrp="1"/>
          </p:cNvSpPr>
          <p:nvPr>
            <p:ph idx="1"/>
          </p:nvPr>
        </p:nvSpPr>
        <p:spPr/>
        <p:txBody>
          <a:bodyPr/>
          <a:lstStyle/>
          <a:p>
            <a:pPr>
              <a:buFont typeface="Wingdings" charset="2"/>
              <a:buChar char="v"/>
            </a:pPr>
            <a:r>
              <a:rPr lang="en-US" dirty="0" smtClean="0"/>
              <a:t>Identified 26 uncharacterized proteins from phage </a:t>
            </a:r>
            <a:r>
              <a:rPr lang="en-US" i="1" dirty="0"/>
              <a:t>Pseudomonas</a:t>
            </a:r>
            <a:r>
              <a:rPr lang="en-US" dirty="0"/>
              <a:t> </a:t>
            </a:r>
            <a:r>
              <a:rPr lang="en-US" i="1" dirty="0" smtClean="0"/>
              <a:t>aeruginosa </a:t>
            </a:r>
            <a:r>
              <a:rPr lang="en-US" dirty="0" smtClean="0"/>
              <a:t>PAO1 to overexpress from the early infection stage</a:t>
            </a:r>
          </a:p>
          <a:p>
            <a:pPr>
              <a:buFont typeface="Wingdings" charset="2"/>
              <a:buChar char="v"/>
            </a:pPr>
            <a:r>
              <a:rPr lang="en-US" dirty="0" smtClean="0"/>
              <a:t>Used shuttle vector system, pUC18-mini-Tn7T-Lac</a:t>
            </a:r>
            <a:r>
              <a:rPr lang="en-US" dirty="0"/>
              <a:t>, which is E. </a:t>
            </a:r>
            <a:r>
              <a:rPr lang="en-US" i="1" dirty="0"/>
              <a:t>coli</a:t>
            </a:r>
            <a:r>
              <a:rPr lang="en-US" dirty="0"/>
              <a:t> and P. </a:t>
            </a:r>
            <a:r>
              <a:rPr lang="en-US" i="1" dirty="0"/>
              <a:t>aeruginosa</a:t>
            </a:r>
            <a:r>
              <a:rPr lang="en-US" dirty="0"/>
              <a:t> </a:t>
            </a:r>
            <a:r>
              <a:rPr lang="en-US" dirty="0" smtClean="0"/>
              <a:t>compatible, and vector pTNS2</a:t>
            </a:r>
          </a:p>
          <a:p>
            <a:pPr>
              <a:buFont typeface="Wingdings" charset="2"/>
              <a:buChar char="v"/>
            </a:pPr>
            <a:r>
              <a:rPr lang="en-US" dirty="0" smtClean="0"/>
              <a:t>Results in a single ORF integrated into the host genome </a:t>
            </a:r>
          </a:p>
          <a:p>
            <a:pPr>
              <a:buFont typeface="Wingdings" charset="2"/>
              <a:buChar char="v"/>
            </a:pPr>
            <a:r>
              <a:rPr lang="en-US" dirty="0"/>
              <a:t>6 of them (protein 7, 8, 14, 15, 18, and 30) were found to have a phenotypic impact on host </a:t>
            </a:r>
            <a:r>
              <a:rPr lang="en-US" dirty="0" smtClean="0"/>
              <a:t>bacteria</a:t>
            </a:r>
          </a:p>
          <a:p>
            <a:pPr>
              <a:buFont typeface="Wingdings" charset="2"/>
              <a:buChar char="v"/>
            </a:pPr>
            <a:r>
              <a:rPr lang="en-US" dirty="0"/>
              <a:t>R</a:t>
            </a:r>
            <a:r>
              <a:rPr lang="en-US" dirty="0" smtClean="0"/>
              <a:t>epeated </a:t>
            </a:r>
            <a:r>
              <a:rPr lang="en-US" dirty="0"/>
              <a:t>in both E. </a:t>
            </a:r>
            <a:r>
              <a:rPr lang="en-US" i="1" dirty="0"/>
              <a:t>coli</a:t>
            </a:r>
            <a:r>
              <a:rPr lang="en-US" dirty="0"/>
              <a:t> MG1655 and P. </a:t>
            </a:r>
            <a:r>
              <a:rPr lang="en-US" i="1" dirty="0"/>
              <a:t>aeruginosa</a:t>
            </a:r>
            <a:r>
              <a:rPr lang="en-US" dirty="0"/>
              <a:t> PA14 to verify the accuracy of results in P. </a:t>
            </a:r>
            <a:r>
              <a:rPr lang="en-US" i="1" dirty="0"/>
              <a:t>aeruginosa</a:t>
            </a:r>
            <a:r>
              <a:rPr lang="en-US" dirty="0"/>
              <a:t> </a:t>
            </a:r>
            <a:r>
              <a:rPr lang="en-US" dirty="0" smtClean="0"/>
              <a:t>PAO1</a:t>
            </a:r>
          </a:p>
          <a:p>
            <a:pPr>
              <a:buFont typeface="Wingdings" charset="2"/>
              <a:buChar char="v"/>
            </a:pPr>
            <a:r>
              <a:rPr lang="en-US" dirty="0" smtClean="0"/>
              <a:t>Moved on to Yeast two-hybrid assays of the 6 proteins</a:t>
            </a:r>
            <a:endParaRPr lang="en-US" dirty="0"/>
          </a:p>
        </p:txBody>
      </p:sp>
    </p:spTree>
    <p:extLst>
      <p:ext uri="{BB962C8B-B14F-4D97-AF65-F5344CB8AC3E}">
        <p14:creationId xmlns:p14="http://schemas.microsoft.com/office/powerpoint/2010/main" val="8638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We propose to investigate the function of unknown proteins by establishing overexpression assays with an entry and gateway expression vector system to screen for phenotypes so that we can identify proteins for further functional analysis. </a:t>
            </a:r>
          </a:p>
        </p:txBody>
      </p:sp>
    </p:spTree>
    <p:extLst>
      <p:ext uri="{BB962C8B-B14F-4D97-AF65-F5344CB8AC3E}">
        <p14:creationId xmlns:p14="http://schemas.microsoft.com/office/powerpoint/2010/main" val="40948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Data</a:t>
            </a:r>
            <a:endParaRPr lang="en-US" dirty="0"/>
          </a:p>
        </p:txBody>
      </p:sp>
    </p:spTree>
    <p:extLst>
      <p:ext uri="{BB962C8B-B14F-4D97-AF65-F5344CB8AC3E}">
        <p14:creationId xmlns:p14="http://schemas.microsoft.com/office/powerpoint/2010/main" val="63030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a:t>
            </a:r>
            <a:endParaRPr lang="en-US" dirty="0"/>
          </a:p>
        </p:txBody>
      </p:sp>
      <p:sp>
        <p:nvSpPr>
          <p:cNvPr id="3" name="Content Placeholder 2"/>
          <p:cNvSpPr>
            <a:spLocks noGrp="1"/>
          </p:cNvSpPr>
          <p:nvPr>
            <p:ph sz="half" idx="1"/>
          </p:nvPr>
        </p:nvSpPr>
        <p:spPr/>
        <p:txBody>
          <a:bodyPr/>
          <a:lstStyle/>
          <a:p>
            <a:pPr>
              <a:buFont typeface="Wingdings" charset="2"/>
              <a:buChar char="v"/>
            </a:pPr>
            <a:r>
              <a:rPr lang="en-US" dirty="0"/>
              <a:t>Dot plot analysis is used to organize sequences with 50% or more similarity into </a:t>
            </a:r>
            <a:r>
              <a:rPr lang="en-US" dirty="0" smtClean="0"/>
              <a:t>clusters</a:t>
            </a:r>
          </a:p>
          <a:p>
            <a:pPr>
              <a:buFont typeface="Wingdings" charset="2"/>
              <a:buChar char="v"/>
            </a:pPr>
            <a:r>
              <a:rPr lang="en-US" dirty="0" smtClean="0"/>
              <a:t>Organized 83 </a:t>
            </a:r>
            <a:r>
              <a:rPr lang="en-US" i="1" dirty="0" smtClean="0"/>
              <a:t>bacillus </a:t>
            </a:r>
            <a:r>
              <a:rPr lang="en-US" dirty="0" smtClean="0"/>
              <a:t>genomes into 13 cluster</a:t>
            </a:r>
          </a:p>
          <a:p>
            <a:pPr>
              <a:buFont typeface="Wingdings" charset="2"/>
              <a:buChar char="v"/>
            </a:pPr>
            <a:r>
              <a:rPr lang="en-US" dirty="0" smtClean="0"/>
              <a:t>This image shows the 7 </a:t>
            </a:r>
            <a:r>
              <a:rPr lang="en-US" dirty="0" err="1" smtClean="0"/>
              <a:t>myoviridae</a:t>
            </a:r>
            <a:r>
              <a:rPr lang="en-US" dirty="0" smtClean="0"/>
              <a:t> clusters</a:t>
            </a:r>
          </a:p>
          <a:p>
            <a:pPr>
              <a:buFont typeface="Wingdings" charset="2"/>
              <a:buChar char="v"/>
            </a:pPr>
            <a:r>
              <a:rPr lang="en-US" dirty="0" err="1" smtClean="0"/>
              <a:t>Phrodo</a:t>
            </a:r>
            <a:r>
              <a:rPr lang="en-US" dirty="0" smtClean="0"/>
              <a:t> is found in cluster E</a:t>
            </a:r>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610232" y="1846263"/>
            <a:ext cx="4153137" cy="4022725"/>
          </a:xfrm>
          <a:prstGeom prst="rect">
            <a:avLst/>
          </a:prstGeom>
        </p:spPr>
      </p:pic>
    </p:spTree>
    <p:extLst>
      <p:ext uri="{BB962C8B-B14F-4D97-AF65-F5344CB8AC3E}">
        <p14:creationId xmlns:p14="http://schemas.microsoft.com/office/powerpoint/2010/main" val="59525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SplitsTree</a:t>
            </a:r>
            <a:endParaRPr lang="en-US" sz="3000" dirty="0"/>
          </a:p>
        </p:txBody>
      </p:sp>
      <p:sp>
        <p:nvSpPr>
          <p:cNvPr id="3" name="Text Placeholder 2"/>
          <p:cNvSpPr>
            <a:spLocks noGrp="1"/>
          </p:cNvSpPr>
          <p:nvPr>
            <p:ph type="body" idx="1"/>
          </p:nvPr>
        </p:nvSpPr>
        <p:spPr/>
        <p:txBody>
          <a:bodyPr/>
          <a:lstStyle/>
          <a:p>
            <a:r>
              <a:rPr lang="en-US" dirty="0" smtClean="0"/>
              <a:t>Tree with the top 55 most highly conserved genes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5018" y="2753919"/>
            <a:ext cx="4900662" cy="3378200"/>
          </a:xfrm>
        </p:spPr>
      </p:pic>
      <p:sp>
        <p:nvSpPr>
          <p:cNvPr id="5" name="Text Placeholder 4"/>
          <p:cNvSpPr>
            <a:spLocks noGrp="1"/>
          </p:cNvSpPr>
          <p:nvPr>
            <p:ph type="body" sz="quarter" idx="3"/>
          </p:nvPr>
        </p:nvSpPr>
        <p:spPr/>
        <p:txBody>
          <a:bodyPr/>
          <a:lstStyle/>
          <a:p>
            <a:r>
              <a:rPr lang="en-US" dirty="0" smtClean="0"/>
              <a:t>Tree with the top 55 most highly conserved genes absent</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280795" y="2753919"/>
            <a:ext cx="4937125" cy="3036088"/>
          </a:xfrm>
        </p:spPr>
      </p:pic>
    </p:spTree>
    <p:extLst>
      <p:ext uri="{BB962C8B-B14F-4D97-AF65-F5344CB8AC3E}">
        <p14:creationId xmlns:p14="http://schemas.microsoft.com/office/powerpoint/2010/main" val="173038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89797"/>
          </a:xfrm>
        </p:spPr>
        <p:txBody>
          <a:bodyPr/>
          <a:lstStyle/>
          <a:p>
            <a:r>
              <a:rPr lang="en-US" dirty="0" smtClean="0"/>
              <a:t>Highly conserved unknown genes </a:t>
            </a:r>
            <a:endParaRPr lang="en-US" dirty="0"/>
          </a:p>
        </p:txBody>
      </p:sp>
      <p:sp>
        <p:nvSpPr>
          <p:cNvPr id="3" name="Content Placeholder 2"/>
          <p:cNvSpPr>
            <a:spLocks noGrp="1"/>
          </p:cNvSpPr>
          <p:nvPr>
            <p:ph idx="1"/>
          </p:nvPr>
        </p:nvSpPr>
        <p:spPr>
          <a:xfrm>
            <a:off x="1097280" y="1845734"/>
            <a:ext cx="3088958" cy="4023360"/>
          </a:xfrm>
        </p:spPr>
        <p:txBody>
          <a:bodyPr/>
          <a:lstStyle/>
          <a:p>
            <a:pPr>
              <a:buFont typeface="Wingdings" charset="2"/>
              <a:buChar char="v"/>
            </a:pPr>
            <a:r>
              <a:rPr lang="en-US" dirty="0" smtClean="0"/>
              <a:t>Image shows which cluster each of the top 22 highly conserved proteins of unknown function belongs to</a:t>
            </a:r>
          </a:p>
          <a:p>
            <a:pPr>
              <a:buFont typeface="Wingdings" charset="2"/>
              <a:buChar char="v"/>
            </a:pPr>
            <a:r>
              <a:rPr lang="en-US" dirty="0" smtClean="0"/>
              <a:t>Cluster E contains the most unknown proteins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363084" y="1787202"/>
            <a:ext cx="6792595" cy="4307287"/>
          </a:xfrm>
          <a:prstGeom prst="rect">
            <a:avLst/>
          </a:prstGeom>
        </p:spPr>
      </p:pic>
    </p:spTree>
    <p:extLst>
      <p:ext uri="{BB962C8B-B14F-4D97-AF65-F5344CB8AC3E}">
        <p14:creationId xmlns:p14="http://schemas.microsoft.com/office/powerpoint/2010/main" val="1770164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2764</TotalTime>
  <Words>768</Words>
  <Application>Microsoft Macintosh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Wingdings</vt:lpstr>
      <vt:lpstr>Arial</vt:lpstr>
      <vt:lpstr>Retrospect</vt:lpstr>
      <vt:lpstr>IDENTIFICATION OF HIGHLY CONSERVED BACILLUS ORFS OF UNKNOWN FUNCTION </vt:lpstr>
      <vt:lpstr>What is a bacteriophage (Phage)</vt:lpstr>
      <vt:lpstr>PowerPoint Presentation</vt:lpstr>
      <vt:lpstr>Model Studies for studying phage protein function</vt:lpstr>
      <vt:lpstr>We propose to investigate the function of unknown proteins by establishing overexpression assays with an entry and gateway expression vector system to screen for phenotypes so that we can identify proteins for further functional analysis. </vt:lpstr>
      <vt:lpstr>Preliminary Data</vt:lpstr>
      <vt:lpstr>Dot Plot</vt:lpstr>
      <vt:lpstr>SplitsTree</vt:lpstr>
      <vt:lpstr>Highly conserved unknown genes </vt:lpstr>
      <vt:lpstr>Control and Unknown ORFs to overexpress</vt:lpstr>
      <vt:lpstr>Methods</vt:lpstr>
      <vt:lpstr>PowerPoint Presentation</vt:lpstr>
      <vt:lpstr>Primer design and two-step PCR</vt:lpstr>
      <vt:lpstr>BP and LR clonase reactions</vt:lpstr>
      <vt:lpstr>Discussion</vt:lpstr>
      <vt:lpstr>Entry and Expression Vectors</vt:lpstr>
      <vt:lpstr>Expected Overexpression 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Foltz</dc:creator>
  <cp:lastModifiedBy>Sam Foltz</cp:lastModifiedBy>
  <cp:revision>42</cp:revision>
  <dcterms:created xsi:type="dcterms:W3CDTF">2016-03-19T23:24:17Z</dcterms:created>
  <dcterms:modified xsi:type="dcterms:W3CDTF">2016-05-05T18:53:52Z</dcterms:modified>
</cp:coreProperties>
</file>