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00"/>
    <a:srgbClr val="CC66FF"/>
    <a:srgbClr val="C2BEDC"/>
    <a:srgbClr val="D3D0E6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7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8C1C227-FD9F-4752-B293-91770445F9F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9585323-3DEE-4C87-8D44-79D8D95ED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48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C227-FD9F-4752-B293-91770445F9F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5323-3DEE-4C87-8D44-79D8D95ED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37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8C1C227-FD9F-4752-B293-91770445F9F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9585323-3DEE-4C87-8D44-79D8D95ED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9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C227-FD9F-4752-B293-91770445F9F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79585323-3DEE-4C87-8D44-79D8D95ED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1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8C1C227-FD9F-4752-B293-91770445F9F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9585323-3DEE-4C87-8D44-79D8D95ED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236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C227-FD9F-4752-B293-91770445F9F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5323-3DEE-4C87-8D44-79D8D95ED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502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C227-FD9F-4752-B293-91770445F9F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5323-3DEE-4C87-8D44-79D8D95ED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57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C227-FD9F-4752-B293-91770445F9F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5323-3DEE-4C87-8D44-79D8D95ED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00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C227-FD9F-4752-B293-91770445F9F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5323-3DEE-4C87-8D44-79D8D95ED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756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8C1C227-FD9F-4752-B293-91770445F9F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9585323-3DEE-4C87-8D44-79D8D95ED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6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C227-FD9F-4752-B293-91770445F9F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5323-3DEE-4C87-8D44-79D8D95ED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54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8C1C227-FD9F-4752-B293-91770445F9F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9585323-3DEE-4C87-8D44-79D8D95EDC3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3655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3829" y="217718"/>
            <a:ext cx="11640457" cy="3309256"/>
          </a:xfrm>
        </p:spPr>
        <p:txBody>
          <a:bodyPr anchor="ctr" anchorCtr="1">
            <a:noAutofit/>
          </a:bodyPr>
          <a:lstStyle/>
          <a:p>
            <a:r>
              <a:rPr lang="en-US" sz="4800" dirty="0">
                <a:latin typeface="Gill Sans MT" panose="020B0502020104020203" pitchFamily="34" charset="0"/>
              </a:rPr>
              <a:t>Impact of raft association of NF155 on the inflammatory response of microglial cells</a:t>
            </a:r>
          </a:p>
        </p:txBody>
      </p:sp>
    </p:spTree>
    <p:extLst>
      <p:ext uri="{BB962C8B-B14F-4D97-AF65-F5344CB8AC3E}">
        <p14:creationId xmlns:p14="http://schemas.microsoft.com/office/powerpoint/2010/main" val="3236519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</a:t>
            </a:r>
          </a:p>
        </p:txBody>
      </p:sp>
      <p:pic>
        <p:nvPicPr>
          <p:cNvPr id="1026" name="Picture 2" descr="https://bionews-tx.com/wp-content/uploads/2014/01/primary-progressive-multiple-scleros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620" y="2074955"/>
            <a:ext cx="6345912" cy="421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1192" y="3212303"/>
            <a:ext cx="46054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MS is a neurodegenerative disease that effects more than 2.3 million people worldwide.  Which is characterized by the loss of myelin on the axons of the CNS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93928" y="5832763"/>
            <a:ext cx="1454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Bionews</a:t>
            </a:r>
            <a:r>
              <a:rPr lang="en-US" sz="1200" dirty="0"/>
              <a:t> Texas</a:t>
            </a:r>
          </a:p>
        </p:txBody>
      </p:sp>
    </p:spTree>
    <p:extLst>
      <p:ext uri="{BB962C8B-B14F-4D97-AF65-F5344CB8AC3E}">
        <p14:creationId xmlns:p14="http://schemas.microsoft.com/office/powerpoint/2010/main" val="3977544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882" y="2229659"/>
            <a:ext cx="4427508" cy="4109200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6096000" y="2132278"/>
            <a:ext cx="5342618" cy="4303962"/>
            <a:chOff x="6268190" y="2207674"/>
            <a:chExt cx="5342618" cy="430396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0909"/>
            <a:stretch/>
          </p:blipFill>
          <p:spPr>
            <a:xfrm>
              <a:off x="6268190" y="2207674"/>
              <a:ext cx="5342618" cy="2849235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4353" y="5159792"/>
              <a:ext cx="1362265" cy="1171739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14394" y="5159792"/>
              <a:ext cx="1941533" cy="876822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9244" y="6030111"/>
              <a:ext cx="1249373" cy="347048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6323610" y="2222331"/>
              <a:ext cx="5217227" cy="4289305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746648" y="6301763"/>
            <a:ext cx="1454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Coogan</a:t>
            </a:r>
            <a:r>
              <a:rPr lang="en-US" sz="1200" dirty="0"/>
              <a:t> et al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96000" y="6450897"/>
            <a:ext cx="22074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Adapted from Dupree et al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558353" y="4319705"/>
            <a:ext cx="450376" cy="948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373153" y="4528535"/>
            <a:ext cx="644286" cy="4435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91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</a:t>
            </a:r>
          </a:p>
        </p:txBody>
      </p:sp>
      <p:pic>
        <p:nvPicPr>
          <p:cNvPr id="4" name="Picture 2" descr="http://www.frontiersin.org/files/Articles/41102/fncel-07-00003-HTML/image_m/fncel-07-00003-g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025" y="2038610"/>
            <a:ext cx="4509949" cy="4430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045588" y="6482689"/>
            <a:ext cx="1392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Karperien</a:t>
            </a:r>
            <a:r>
              <a:rPr lang="en-US" sz="1200" dirty="0"/>
              <a:t> et al</a:t>
            </a:r>
          </a:p>
        </p:txBody>
      </p:sp>
    </p:spTree>
    <p:extLst>
      <p:ext uri="{BB962C8B-B14F-4D97-AF65-F5344CB8AC3E}">
        <p14:creationId xmlns:p14="http://schemas.microsoft.com/office/powerpoint/2010/main" val="2122752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 Research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180496"/>
            <a:ext cx="3284226" cy="936777"/>
          </a:xfrm>
        </p:spPr>
        <p:txBody>
          <a:bodyPr/>
          <a:lstStyle/>
          <a:p>
            <a:r>
              <a:rPr lang="en-US" dirty="0"/>
              <a:t>Maier et al 2007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086828" y="2755996"/>
            <a:ext cx="7265276" cy="2657408"/>
            <a:chOff x="3525982" y="2399502"/>
            <a:chExt cx="6981255" cy="228736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28" t="2026"/>
            <a:stretch/>
          </p:blipFill>
          <p:spPr>
            <a:xfrm>
              <a:off x="3740727" y="2521527"/>
              <a:ext cx="6766510" cy="2165340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3525982" y="2399502"/>
              <a:ext cx="678873" cy="4987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39834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332005" y="1856096"/>
            <a:ext cx="7371554" cy="2402005"/>
            <a:chOff x="3126349" y="1986138"/>
            <a:chExt cx="6967408" cy="2326552"/>
          </a:xfrm>
        </p:grpSpPr>
        <p:grpSp>
          <p:nvGrpSpPr>
            <p:cNvPr id="9" name="Group 8"/>
            <p:cNvGrpSpPr/>
            <p:nvPr/>
          </p:nvGrpSpPr>
          <p:grpSpPr>
            <a:xfrm>
              <a:off x="5568284" y="1986138"/>
              <a:ext cx="4525473" cy="2326552"/>
              <a:chOff x="6563075" y="2136266"/>
              <a:chExt cx="4035652" cy="192311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6563075" y="2136266"/>
                <a:ext cx="4035652" cy="1923115"/>
                <a:chOff x="6563075" y="2136266"/>
                <a:chExt cx="4035652" cy="1923115"/>
              </a:xfrm>
            </p:grpSpPr>
            <p:pic>
              <p:nvPicPr>
                <p:cNvPr id="4" name="Picture 3"/>
                <p:cNvPicPr/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5625"/>
                <a:stretch/>
              </p:blipFill>
              <p:spPr>
                <a:xfrm>
                  <a:off x="6563075" y="2576944"/>
                  <a:ext cx="4035652" cy="1482437"/>
                </a:xfrm>
                <a:prstGeom prst="rect">
                  <a:avLst/>
                </a:prstGeom>
              </p:spPr>
            </p:pic>
            <p:sp>
              <p:nvSpPr>
                <p:cNvPr id="5" name="Rectangle 4"/>
                <p:cNvSpPr/>
                <p:nvPr/>
              </p:nvSpPr>
              <p:spPr>
                <a:xfrm>
                  <a:off x="6899565" y="2136266"/>
                  <a:ext cx="706492" cy="57945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 rot="19436323">
                  <a:off x="8167339" y="2343091"/>
                  <a:ext cx="1073637" cy="57945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" name="Rectangle 7"/>
              <p:cNvSpPr/>
              <p:nvPr/>
            </p:nvSpPr>
            <p:spPr>
              <a:xfrm>
                <a:off x="8227655" y="2519254"/>
                <a:ext cx="706492" cy="5794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621" b="48170"/>
            <a:stretch/>
          </p:blipFill>
          <p:spPr>
            <a:xfrm>
              <a:off x="3126349" y="2162568"/>
              <a:ext cx="1719618" cy="1975827"/>
            </a:xfrm>
            <a:prstGeom prst="rect">
              <a:avLst/>
            </a:prstGeom>
          </p:spPr>
        </p:pic>
        <p:cxnSp>
          <p:nvCxnSpPr>
            <p:cNvPr id="13" name="Straight Arrow Connector 12"/>
            <p:cNvCxnSpPr/>
            <p:nvPr/>
          </p:nvCxnSpPr>
          <p:spPr>
            <a:xfrm>
              <a:off x="4735777" y="3575713"/>
              <a:ext cx="682388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 – Liposomes  </a:t>
            </a: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307975"/>
              </p:ext>
            </p:extLst>
          </p:nvPr>
        </p:nvGraphicFramePr>
        <p:xfrm>
          <a:off x="2636157" y="4517177"/>
          <a:ext cx="6919686" cy="1854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919686">
                  <a:extLst>
                    <a:ext uri="{9D8B030D-6E8A-4147-A177-3AD203B41FA5}">
                      <a16:colId xmlns:a16="http://schemas.microsoft.com/office/drawing/2014/main" val="17868158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Treatments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571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Protein Free,</a:t>
                      </a:r>
                      <a:r>
                        <a:rPr lang="en-US" baseline="0" dirty="0"/>
                        <a:t> non-raft liposome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614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NF155 and control</a:t>
                      </a:r>
                      <a:r>
                        <a:rPr lang="en-US" baseline="0" dirty="0"/>
                        <a:t> protein, non-raft liposome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484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NF155, raft liposome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518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NF155 and control protein, raft liposome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300213"/>
                  </a:ext>
                </a:extLst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10235821" y="6485467"/>
            <a:ext cx="21476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Adapted from </a:t>
            </a:r>
            <a:r>
              <a:rPr lang="en-US" sz="1200" dirty="0" err="1"/>
              <a:t>Patil</a:t>
            </a:r>
            <a:r>
              <a:rPr lang="en-US" sz="1200" dirty="0"/>
              <a:t> &amp; </a:t>
            </a:r>
            <a:r>
              <a:rPr lang="en-US" sz="1200" dirty="0" err="1"/>
              <a:t>Jadhav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49503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 – Cell Culturing &amp; ELISA </a:t>
            </a: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1286" y="2070245"/>
            <a:ext cx="2470008" cy="4599656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677" y="2814971"/>
            <a:ext cx="3955917" cy="288774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218461" y="6504106"/>
            <a:ext cx="8598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QIAGEN</a:t>
            </a:r>
          </a:p>
        </p:txBody>
      </p:sp>
    </p:spTree>
    <p:extLst>
      <p:ext uri="{BB962C8B-B14F-4D97-AF65-F5344CB8AC3E}">
        <p14:creationId xmlns:p14="http://schemas.microsoft.com/office/powerpoint/2010/main" val="326643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 – Cell proliferation Assay &amp; Immunocytochemistry</a:t>
            </a: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99"/>
          <a:stretch/>
        </p:blipFill>
        <p:spPr bwMode="auto">
          <a:xfrm>
            <a:off x="6548841" y="3133007"/>
            <a:ext cx="3591446" cy="219026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98" name="Picture 2" descr="http://www.leinco.com/includes/templates/LeincoCustom/images/immunohistochemistry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0" r="52430" b="9495"/>
          <a:stretch/>
        </p:blipFill>
        <p:spPr bwMode="auto">
          <a:xfrm>
            <a:off x="2068797" y="2930955"/>
            <a:ext cx="3485841" cy="2594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359" y="5386827"/>
            <a:ext cx="2088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Adapted from </a:t>
            </a:r>
            <a:r>
              <a:rPr lang="en-US" sz="1200" dirty="0" err="1"/>
              <a:t>Leinco</a:t>
            </a:r>
            <a:endParaRPr lang="en-US" sz="1200" dirty="0"/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9402097" y="3495368"/>
            <a:ext cx="95864" cy="8111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069156" y="3248096"/>
            <a:ext cx="55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Br</a:t>
            </a:r>
          </a:p>
        </p:txBody>
      </p:sp>
      <p:sp>
        <p:nvSpPr>
          <p:cNvPr id="9" name="Rectangle 8"/>
          <p:cNvSpPr/>
          <p:nvPr/>
        </p:nvSpPr>
        <p:spPr>
          <a:xfrm>
            <a:off x="6548841" y="5386827"/>
            <a:ext cx="15547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Adapted from </a:t>
            </a:r>
            <a:r>
              <a:rPr lang="en-US" sz="1200" dirty="0" err="1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atdbio</a:t>
            </a:r>
            <a:endParaRPr lang="en-US" sz="1200" dirty="0">
              <a:latin typeface="Franklin Gothic Book" panose="020B05030201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02457" y="3502266"/>
            <a:ext cx="838195" cy="5390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82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45588" y="6382688"/>
            <a:ext cx="1392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EMBL</a:t>
            </a:r>
          </a:p>
        </p:txBody>
      </p:sp>
    </p:spTree>
    <p:extLst>
      <p:ext uri="{BB962C8B-B14F-4D97-AF65-F5344CB8AC3E}">
        <p14:creationId xmlns:p14="http://schemas.microsoft.com/office/powerpoint/2010/main" val="319638142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1865</TotalTime>
  <Words>118</Words>
  <Application>Microsoft Office PowerPoint</Application>
  <PresentationFormat>Widescreen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Franklin Gothic Book</vt:lpstr>
      <vt:lpstr>Gill Sans MT</vt:lpstr>
      <vt:lpstr>Times New Roman</vt:lpstr>
      <vt:lpstr>Wingdings 2</vt:lpstr>
      <vt:lpstr>Dividend</vt:lpstr>
      <vt:lpstr>Impact of raft association of NF155 on the inflammatory response of microglial cells</vt:lpstr>
      <vt:lpstr>Background </vt:lpstr>
      <vt:lpstr>Background</vt:lpstr>
      <vt:lpstr>Background </vt:lpstr>
      <vt:lpstr>Prior Research </vt:lpstr>
      <vt:lpstr>Experiment – Liposomes  </vt:lpstr>
      <vt:lpstr>Experiment – Cell Culturing &amp; ELISA </vt:lpstr>
      <vt:lpstr>Experiment – Cell proliferation Assay &amp; Immunocytochemistry</vt:lpstr>
      <vt:lpstr>Results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the raft association of NF155 on the inflammatory response of microglial cells in the Central Nervous System </dc:title>
  <dc:creator>Kelly</dc:creator>
  <cp:lastModifiedBy>Kelly</cp:lastModifiedBy>
  <cp:revision>38</cp:revision>
  <dcterms:created xsi:type="dcterms:W3CDTF">2016-05-02T02:36:54Z</dcterms:created>
  <dcterms:modified xsi:type="dcterms:W3CDTF">2016-05-05T16:51:40Z</dcterms:modified>
</cp:coreProperties>
</file>