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82" r:id="rId11"/>
    <p:sldId id="283" r:id="rId12"/>
    <p:sldId id="284" r:id="rId13"/>
    <p:sldId id="279" r:id="rId14"/>
    <p:sldId id="269" r:id="rId15"/>
    <p:sldId id="270" r:id="rId16"/>
    <p:sldId id="285" r:id="rId17"/>
    <p:sldId id="286" r:id="rId18"/>
    <p:sldId id="296" r:id="rId19"/>
    <p:sldId id="271" r:id="rId20"/>
    <p:sldId id="272" r:id="rId21"/>
    <p:sldId id="281" r:id="rId22"/>
    <p:sldId id="287" r:id="rId23"/>
    <p:sldId id="290" r:id="rId24"/>
    <p:sldId id="288" r:id="rId25"/>
    <p:sldId id="292" r:id="rId26"/>
    <p:sldId id="275" r:id="rId27"/>
    <p:sldId id="294" r:id="rId28"/>
    <p:sldId id="295" r:id="rId29"/>
    <p:sldId id="276" r:id="rId30"/>
    <p:sldId id="27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" initials="R" lastIdx="1" clrIdx="0">
    <p:extLst>
      <p:ext uri="{19B8F6BF-5375-455C-9EA6-DF929625EA0E}">
        <p15:presenceInfo xmlns:p15="http://schemas.microsoft.com/office/powerpoint/2012/main" userId="Rach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98" autoAdjust="0"/>
  </p:normalViewPr>
  <p:slideViewPr>
    <p:cSldViewPr snapToGrid="0">
      <p:cViewPr>
        <p:scale>
          <a:sx n="70" d="100"/>
          <a:sy n="7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A0B0-A380-4ADF-A736-74A0D833CAD7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317A-D3C9-42B2-80E0-D8E39B698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Really need</a:t>
            </a:r>
            <a:r>
              <a:rPr lang="en-US" b="1" baseline="0" dirty="0" smtClean="0">
                <a:solidFill>
                  <a:srgbClr val="FF0000"/>
                </a:solidFill>
              </a:rPr>
              <a:t> to break this slide down and work on it…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an</a:t>
            </a:r>
            <a:r>
              <a:rPr lang="en-US" baseline="0" dirty="0" smtClean="0"/>
              <a:t> immunocytochemistry shot of these two proteins in action…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need two</a:t>
            </a:r>
            <a:r>
              <a:rPr lang="en-US" baseline="0" dirty="0" smtClean="0"/>
              <a:t> different immunocytochemistry pics, one with a MeCP2 knockout and another with ordinary MeCP2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will describe the process of transfection into</a:t>
            </a:r>
            <a:r>
              <a:rPr lang="en-US" baseline="0" dirty="0" smtClean="0"/>
              <a:t> the cells.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few more slides related</a:t>
            </a:r>
            <a:r>
              <a:rPr lang="en-US" baseline="0" dirty="0" smtClean="0"/>
              <a:t> to this technique.  Try to add real Western blots containing MBP and MAG WBs.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0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Quantitative</a:t>
            </a:r>
            <a:r>
              <a:rPr lang="en-US" baseline="0" dirty="0" smtClean="0"/>
              <a:t> western blot: measuring the amount of fluorescence that exudes from it in order to get a quantitative measure…</a:t>
            </a:r>
          </a:p>
          <a:p>
            <a:pPr marL="228600" indent="-228600">
              <a:buAutoNum type="alphaUcPeriod"/>
            </a:pPr>
            <a:r>
              <a:rPr lang="en-US" baseline="0" dirty="0" smtClean="0"/>
              <a:t>Loss of MeCP2 in oligodendrocyte lineage…looking almost exclusively at oligodendrocytes</a:t>
            </a:r>
          </a:p>
          <a:p>
            <a:pPr marL="0" indent="0">
              <a:buNone/>
            </a:pPr>
            <a:r>
              <a:rPr lang="en-US" baseline="0" dirty="0" smtClean="0"/>
              <a:t>B.  Loss of MeCP2 in an entire mouse…whole-brain extracts.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Nguyen (2013) didn’t see a big difference in protein expression</a:t>
            </a:r>
            <a:r>
              <a:rPr lang="en-US" baseline="0" dirty="0" smtClean="0"/>
              <a:t> levels when they compared the different types of mice.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317A-D3C9-42B2-80E0-D8E39B6983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0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9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ADEB-5E66-4B7F-A3A2-5E4F037EB5DE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5409-DBF6-45C3-BA9E-716799277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4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myelin protein expression with a MeCP2 </a:t>
            </a:r>
            <a:r>
              <a:rPr lang="en-US" dirty="0" smtClean="0"/>
              <a:t>knockdown</a:t>
            </a:r>
            <a:r>
              <a:rPr lang="en-US" dirty="0" smtClean="0"/>
              <a:t> </a:t>
            </a:r>
            <a:r>
              <a:rPr lang="en-US" dirty="0" smtClean="0"/>
              <a:t>in oligodendrocytes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err="1" smtClean="0"/>
              <a:t>Siefring</a:t>
            </a:r>
            <a:endParaRPr lang="en-US" dirty="0" smtClean="0"/>
          </a:p>
          <a:p>
            <a:r>
              <a:rPr lang="en-US" dirty="0" smtClean="0"/>
              <a:t>Mentor: Dr. Carmen Sato-</a:t>
            </a:r>
            <a:r>
              <a:rPr lang="en-US" dirty="0" err="1" smtClean="0"/>
              <a:t>Bigbee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3"/>
            <a:endCxn id="17" idx="0"/>
          </p:cNvCxnSpPr>
          <p:nvPr/>
        </p:nvCxnSpPr>
        <p:spPr>
          <a:xfrm>
            <a:off x="6217921" y="1400700"/>
            <a:ext cx="3291839" cy="575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pic>
        <p:nvPicPr>
          <p:cNvPr id="23" name="Picture 2" descr="http://www.wired.com/wp-content/uploads/2014/07/b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2" y="1976510"/>
            <a:ext cx="4193416" cy="33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553461" y="2777706"/>
            <a:ext cx="638355" cy="6383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191816" y="3007563"/>
            <a:ext cx="2904184" cy="646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" idx="3"/>
          </p:cNvCxnSpPr>
          <p:nvPr/>
        </p:nvCxnSpPr>
        <p:spPr>
          <a:xfrm>
            <a:off x="2646946" y="3322575"/>
            <a:ext cx="3449054" cy="30397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drugline.org/img/term/myelinization-999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93" y="3630144"/>
            <a:ext cx="56673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3"/>
            <a:endCxn id="17" idx="0"/>
          </p:cNvCxnSpPr>
          <p:nvPr/>
        </p:nvCxnSpPr>
        <p:spPr>
          <a:xfrm>
            <a:off x="6217921" y="1400700"/>
            <a:ext cx="3291839" cy="575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pic>
        <p:nvPicPr>
          <p:cNvPr id="2050" name="Picture 2" descr="http://drugline.org/img/term/myelinization-999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93" y="3630144"/>
            <a:ext cx="56673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509760" y="3833160"/>
            <a:ext cx="1307765" cy="146345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stCxn id="6" idx="0"/>
          </p:cNvCxnSpPr>
          <p:nvPr/>
        </p:nvCxnSpPr>
        <p:spPr>
          <a:xfrm rot="16200000" flipV="1">
            <a:off x="7119724" y="789240"/>
            <a:ext cx="693145" cy="5394695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78117" y="1688605"/>
            <a:ext cx="4390831" cy="4893074"/>
            <a:chOff x="378117" y="1688605"/>
            <a:chExt cx="4390831" cy="4893074"/>
          </a:xfrm>
        </p:grpSpPr>
        <p:sp>
          <p:nvSpPr>
            <p:cNvPr id="4" name="TextBox 3"/>
            <p:cNvSpPr txBox="1"/>
            <p:nvPr/>
          </p:nvSpPr>
          <p:spPr>
            <a:xfrm>
              <a:off x="610719" y="6212347"/>
              <a:ext cx="3925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Figure 1B from Nave and Werner (2014)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78117" y="1688605"/>
              <a:ext cx="4390831" cy="4390831"/>
              <a:chOff x="378117" y="1688605"/>
              <a:chExt cx="4390831" cy="439083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117" y="1688605"/>
                <a:ext cx="4390831" cy="4390831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224951" y="4502989"/>
                <a:ext cx="654538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Axon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8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3"/>
            <a:endCxn id="17" idx="0"/>
          </p:cNvCxnSpPr>
          <p:nvPr/>
        </p:nvCxnSpPr>
        <p:spPr>
          <a:xfrm>
            <a:off x="6217921" y="1400700"/>
            <a:ext cx="3291839" cy="575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cxnSp>
        <p:nvCxnSpPr>
          <p:cNvPr id="5" name="Straight Arrow Connector 4"/>
          <p:cNvCxnSpPr>
            <a:stCxn id="17" idx="2"/>
          </p:cNvCxnSpPr>
          <p:nvPr/>
        </p:nvCxnSpPr>
        <p:spPr>
          <a:xfrm>
            <a:off x="9509760" y="2947181"/>
            <a:ext cx="0" cy="7621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88591" y="3722359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Oligodendrocytes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21" y="1688605"/>
            <a:ext cx="3262910" cy="4860376"/>
          </a:xfrm>
          <a:prstGeom prst="rect">
            <a:avLst/>
          </a:prstGeom>
        </p:spPr>
      </p:pic>
      <p:sp>
        <p:nvSpPr>
          <p:cNvPr id="16" name="Left Arrow 15"/>
          <p:cNvSpPr/>
          <p:nvPr/>
        </p:nvSpPr>
        <p:spPr>
          <a:xfrm>
            <a:off x="3848443" y="4693030"/>
            <a:ext cx="505375" cy="6728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4207694"/>
            <a:ext cx="82625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Myelin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534" y="1841698"/>
            <a:ext cx="174413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Oligodendrocyte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7" idx="2"/>
            <a:endCxn id="17" idx="0"/>
          </p:cNvCxnSpPr>
          <p:nvPr/>
        </p:nvCxnSpPr>
        <p:spPr>
          <a:xfrm>
            <a:off x="9509760" y="1397560"/>
            <a:ext cx="0" cy="578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188591" y="3994449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Oligodendrocytes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7" idx="2"/>
            <a:endCxn id="19" idx="0"/>
          </p:cNvCxnSpPr>
          <p:nvPr/>
        </p:nvCxnSpPr>
        <p:spPr>
          <a:xfrm>
            <a:off x="9509760" y="2947181"/>
            <a:ext cx="0" cy="10472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27429" y="2743201"/>
            <a:ext cx="5120948" cy="12512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is the myelination process different in a child with </a:t>
            </a:r>
            <a:r>
              <a:rPr lang="en-US" sz="2400" dirty="0" err="1" smtClean="0"/>
              <a:t>Rett</a:t>
            </a:r>
            <a:r>
              <a:rPr lang="en-US" sz="2400" dirty="0" smtClean="0"/>
              <a:t> syndrome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-386751" y="89358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785273" y="651972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cxnSp>
        <p:nvCxnSpPr>
          <p:cNvPr id="8" name="Curved Connector 7"/>
          <p:cNvCxnSpPr>
            <a:stCxn id="19" idx="1"/>
            <a:endCxn id="27" idx="3"/>
          </p:cNvCxnSpPr>
          <p:nvPr/>
        </p:nvCxnSpPr>
        <p:spPr>
          <a:xfrm rot="10800000">
            <a:off x="5348377" y="3368825"/>
            <a:ext cx="1840214" cy="111096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"/>
          <p:cNvGrpSpPr>
            <a:grpSpLocks/>
          </p:cNvGrpSpPr>
          <p:nvPr/>
        </p:nvGrpSpPr>
        <p:grpSpPr bwMode="auto">
          <a:xfrm>
            <a:off x="1143000" y="228600"/>
            <a:ext cx="9213850" cy="6019800"/>
            <a:chOff x="-381000" y="228600"/>
            <a:chExt cx="9214449" cy="6019800"/>
          </a:xfrm>
        </p:grpSpPr>
        <p:pic>
          <p:nvPicPr>
            <p:cNvPr id="4" name="Picture 3" descr="2days A2B5 1.tif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rgbClr val="FF011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76" t="35351" r="33179" b="43671"/>
            <a:stretch/>
          </p:blipFill>
          <p:spPr>
            <a:xfrm>
              <a:off x="457200" y="3995628"/>
              <a:ext cx="1981200" cy="1662910"/>
            </a:xfrm>
            <a:prstGeom prst="rect">
              <a:avLst/>
            </a:prstGeom>
            <a:ln>
              <a:noFill/>
            </a:ln>
          </p:spPr>
        </p:pic>
        <p:graphicFrame>
          <p:nvGraphicFramePr>
            <p:cNvPr id="55300" name="Object 4"/>
            <p:cNvGraphicFramePr>
              <a:graphicFrameLocks noChangeAspect="1"/>
            </p:cNvGraphicFramePr>
            <p:nvPr/>
          </p:nvGraphicFramePr>
          <p:xfrm>
            <a:off x="6019800" y="3733800"/>
            <a:ext cx="2326878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Image" r:id="rId4" imgW="7542857" imgH="8152381" progId="Photoshop.Image.7">
                    <p:embed/>
                  </p:oleObj>
                </mc:Choice>
                <mc:Fallback>
                  <p:oleObj name="Image" r:id="rId4" imgW="7542857" imgH="8152381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733800"/>
                          <a:ext cx="2326878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5301" name="Picture 6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2" r="92012" b="69719"/>
            <a:stretch>
              <a:fillRect/>
            </a:stretch>
          </p:blipFill>
          <p:spPr bwMode="auto">
            <a:xfrm rot="5400000">
              <a:off x="1134593" y="1637243"/>
              <a:ext cx="451386" cy="937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2" name="Picture 9" descr="preoligo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7" t="20340" r="14290" b="6372"/>
            <a:stretch>
              <a:fillRect/>
            </a:stretch>
          </p:blipFill>
          <p:spPr bwMode="auto">
            <a:xfrm>
              <a:off x="2819400" y="3995628"/>
              <a:ext cx="2042608" cy="2015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10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193" t="-244" r="113515" b="71603"/>
            <a:stretch>
              <a:fillRect/>
            </a:stretch>
          </p:blipFill>
          <p:spPr bwMode="auto">
            <a:xfrm>
              <a:off x="-381000" y="228600"/>
              <a:ext cx="386153" cy="104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1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7" t="4956" r="58757" b="68124"/>
            <a:stretch>
              <a:fillRect/>
            </a:stretch>
          </p:blipFill>
          <p:spPr bwMode="auto">
            <a:xfrm>
              <a:off x="3139953" y="1676400"/>
              <a:ext cx="1038734" cy="91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12" descr="nrn1101-840a-f1 copy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82" t="4526" r="30907" b="65591"/>
            <a:stretch>
              <a:fillRect/>
            </a:stretch>
          </p:blipFill>
          <p:spPr bwMode="auto">
            <a:xfrm>
              <a:off x="5346982" y="1524000"/>
              <a:ext cx="1144310" cy="120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3" descr="nrn1101-840a-f1 copy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98" t="5354" b="55379"/>
            <a:stretch>
              <a:fillRect/>
            </a:stretch>
          </p:blipFill>
          <p:spPr bwMode="auto">
            <a:xfrm>
              <a:off x="7543800" y="1295400"/>
              <a:ext cx="1289649" cy="159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7" name="TextBox 14"/>
            <p:cNvSpPr txBox="1">
              <a:spLocks noChangeArrowheads="1"/>
            </p:cNvSpPr>
            <p:nvPr/>
          </p:nvSpPr>
          <p:spPr bwMode="auto">
            <a:xfrm>
              <a:off x="482420" y="3005028"/>
              <a:ext cx="1660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Progenitor cell</a:t>
              </a:r>
            </a:p>
          </p:txBody>
        </p:sp>
        <p:sp>
          <p:nvSpPr>
            <p:cNvPr id="55308" name="TextBox 15"/>
            <p:cNvSpPr txBox="1">
              <a:spLocks noChangeArrowheads="1"/>
            </p:cNvSpPr>
            <p:nvPr/>
          </p:nvSpPr>
          <p:spPr bwMode="auto">
            <a:xfrm>
              <a:off x="2702452" y="3005028"/>
              <a:ext cx="2250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Pre-oligodendrocyte</a:t>
              </a:r>
            </a:p>
          </p:txBody>
        </p:sp>
        <p:sp>
          <p:nvSpPr>
            <p:cNvPr id="55309" name="TextBox 16"/>
            <p:cNvSpPr txBox="1">
              <a:spLocks noChangeArrowheads="1"/>
            </p:cNvSpPr>
            <p:nvPr/>
          </p:nvSpPr>
          <p:spPr bwMode="auto">
            <a:xfrm>
              <a:off x="5867400" y="3036823"/>
              <a:ext cx="25970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FFFF"/>
                  </a:solidFill>
                </a:rPr>
                <a:t>Mature oligodendrocyte</a:t>
              </a:r>
            </a:p>
          </p:txBody>
        </p:sp>
        <p:sp>
          <p:nvSpPr>
            <p:cNvPr id="55310" name="Right Arrow 17"/>
            <p:cNvSpPr>
              <a:spLocks noChangeArrowheads="1"/>
            </p:cNvSpPr>
            <p:nvPr/>
          </p:nvSpPr>
          <p:spPr bwMode="auto">
            <a:xfrm flipV="1">
              <a:off x="2210013" y="2014428"/>
              <a:ext cx="6858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1" name="Right Arrow 18"/>
            <p:cNvSpPr>
              <a:spLocks noChangeArrowheads="1"/>
            </p:cNvSpPr>
            <p:nvPr/>
          </p:nvSpPr>
          <p:spPr bwMode="auto">
            <a:xfrm>
              <a:off x="4460636" y="2014428"/>
              <a:ext cx="6858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2" name="Right Arrow 19"/>
            <p:cNvSpPr>
              <a:spLocks noChangeArrowheads="1"/>
            </p:cNvSpPr>
            <p:nvPr/>
          </p:nvSpPr>
          <p:spPr bwMode="auto">
            <a:xfrm>
              <a:off x="6684105" y="2014428"/>
              <a:ext cx="6858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313" name="TextBox 20"/>
            <p:cNvSpPr txBox="1">
              <a:spLocks noChangeArrowheads="1"/>
            </p:cNvSpPr>
            <p:nvPr/>
          </p:nvSpPr>
          <p:spPr bwMode="auto">
            <a:xfrm>
              <a:off x="609600" y="414228"/>
              <a:ext cx="6505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srgbClr val="FFFFFF"/>
                  </a:solidFill>
                </a:rPr>
                <a:t>Stages of oligodendrocyte development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50523" y="6391379"/>
            <a:ext cx="32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provided by Dr. Sato-</a:t>
            </a:r>
            <a:r>
              <a:rPr lang="en-US" dirty="0" err="1" smtClean="0"/>
              <a:t>Bigbee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Myelin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Myelin Basic Protein (MBP)</a:t>
            </a:r>
          </a:p>
          <a:p>
            <a:r>
              <a:rPr lang="en-US" dirty="0" smtClean="0"/>
              <a:t>Myelin-associated </a:t>
            </a:r>
            <a:r>
              <a:rPr lang="en-US" dirty="0" smtClean="0"/>
              <a:t>glycoprotein (MAG)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564573" y="709684"/>
            <a:ext cx="5141427" cy="5467279"/>
            <a:chOff x="6218650" y="365125"/>
            <a:chExt cx="4613893" cy="4976149"/>
          </a:xfrm>
        </p:grpSpPr>
        <p:grpSp>
          <p:nvGrpSpPr>
            <p:cNvPr id="4" name="Group 3"/>
            <p:cNvGrpSpPr/>
            <p:nvPr/>
          </p:nvGrpSpPr>
          <p:grpSpPr>
            <a:xfrm>
              <a:off x="6218650" y="365125"/>
              <a:ext cx="4613893" cy="4976149"/>
              <a:chOff x="6232298" y="365125"/>
              <a:chExt cx="4613893" cy="497614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274191" y="365125"/>
                <a:ext cx="4572000" cy="4976149"/>
                <a:chOff x="262115" y="757415"/>
                <a:chExt cx="4293101" cy="5302895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700374" y="757415"/>
                  <a:ext cx="3784501" cy="3064411"/>
                  <a:chOff x="700374" y="757415"/>
                  <a:chExt cx="4914900" cy="4157149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36601" y="757415"/>
                    <a:ext cx="1752600" cy="1390650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00374" y="2323764"/>
                    <a:ext cx="4914900" cy="25908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3490760" y="1765746"/>
                    <a:ext cx="722141" cy="104100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 flipV="1">
                    <a:off x="4289980" y="1765746"/>
                    <a:ext cx="953380" cy="104100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115" y="3683254"/>
                  <a:ext cx="4293101" cy="2377056"/>
                </a:xfrm>
                <a:prstGeom prst="rect">
                  <a:avLst/>
                </a:prstGeom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6232298" y="944335"/>
                <a:ext cx="2441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Figure 1 from </a:t>
                </a:r>
                <a:r>
                  <a:rPr lang="en-US" dirty="0" err="1" smtClean="0"/>
                  <a:t>Jahn</a:t>
                </a:r>
                <a:r>
                  <a:rPr lang="en-US" dirty="0" smtClean="0"/>
                  <a:t>, et al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029118" y="2132622"/>
                <a:ext cx="562707" cy="23042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9903593" y="4009291"/>
              <a:ext cx="562707" cy="23042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10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Myelin Basic Protein (MBP)</a:t>
            </a:r>
            <a:endParaRPr lang="en-US" dirty="0"/>
          </a:p>
        </p:txBody>
      </p:sp>
      <p:pic>
        <p:nvPicPr>
          <p:cNvPr id="162" name="Picture 2" descr="http://drugline.org/img/term/myelinization-999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96" y="2980357"/>
            <a:ext cx="56673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" name="Group 163"/>
          <p:cNvGrpSpPr/>
          <p:nvPr/>
        </p:nvGrpSpPr>
        <p:grpSpPr>
          <a:xfrm>
            <a:off x="723490" y="1588478"/>
            <a:ext cx="4534959" cy="3324700"/>
            <a:chOff x="6851335" y="2298162"/>
            <a:chExt cx="4534959" cy="3324700"/>
          </a:xfrm>
        </p:grpSpPr>
        <p:grpSp>
          <p:nvGrpSpPr>
            <p:cNvPr id="161" name="Group 160"/>
            <p:cNvGrpSpPr/>
            <p:nvPr/>
          </p:nvGrpSpPr>
          <p:grpSpPr>
            <a:xfrm>
              <a:off x="7433899" y="2298162"/>
              <a:ext cx="2657179" cy="2792732"/>
              <a:chOff x="2739069" y="2775833"/>
              <a:chExt cx="2657179" cy="27927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893570" y="2775833"/>
                <a:ext cx="2502678" cy="959039"/>
                <a:chOff x="2983256" y="1799550"/>
                <a:chExt cx="3221473" cy="1535186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 rot="5400000">
                  <a:off x="4253366" y="614744"/>
                  <a:ext cx="766558" cy="3136169"/>
                  <a:chOff x="3517825" y="3519368"/>
                  <a:chExt cx="766558" cy="3136169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 flipH="1">
                    <a:off x="3517825" y="3581400"/>
                    <a:ext cx="52689" cy="2971800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3553302" y="4572000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9" name="Curved Connector 158"/>
                    <p:cNvCxnSpPr>
                      <a:stCxn id="158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Curved Connector 159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6" name="Group 125"/>
                  <p:cNvGrpSpPr/>
                  <p:nvPr/>
                </p:nvGrpSpPr>
                <p:grpSpPr>
                  <a:xfrm>
                    <a:off x="3521094" y="493122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6" name="Curved Connector 155"/>
                    <p:cNvCxnSpPr>
                      <a:stCxn id="155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Curved Connector 156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7" name="Group 126"/>
                  <p:cNvGrpSpPr/>
                  <p:nvPr/>
                </p:nvGrpSpPr>
                <p:grpSpPr>
                  <a:xfrm>
                    <a:off x="3521094" y="527032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3" name="Curved Connector 152"/>
                    <p:cNvCxnSpPr>
                      <a:stCxn id="152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Curved Connector 153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27"/>
                  <p:cNvGrpSpPr/>
                  <p:nvPr/>
                </p:nvGrpSpPr>
                <p:grpSpPr>
                  <a:xfrm>
                    <a:off x="3535788" y="563064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50" name="Curved Connector 149"/>
                    <p:cNvCxnSpPr>
                      <a:stCxn id="149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Curved Connector 150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/>
                  <p:cNvGrpSpPr/>
                  <p:nvPr/>
                </p:nvGrpSpPr>
                <p:grpSpPr>
                  <a:xfrm>
                    <a:off x="3544755" y="5989871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7" name="Curved Connector 146"/>
                    <p:cNvCxnSpPr>
                      <a:stCxn id="146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Curved Connector 147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3560708" y="6296309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4" name="Curved Connector 143"/>
                    <p:cNvCxnSpPr>
                      <a:stCxn id="143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Curved Connector 144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Group 130"/>
                  <p:cNvGrpSpPr/>
                  <p:nvPr/>
                </p:nvGrpSpPr>
                <p:grpSpPr>
                  <a:xfrm>
                    <a:off x="3575402" y="4212772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1" name="Curved Connector 140"/>
                    <p:cNvCxnSpPr>
                      <a:stCxn id="140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Curved Connector 141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3553302" y="3854637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8" name="Curved Connector 137"/>
                    <p:cNvCxnSpPr>
                      <a:stCxn id="137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Curved Connector 138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3590096" y="351936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" name="Curved Connector 134"/>
                    <p:cNvCxnSpPr>
                      <a:stCxn id="134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Curved Connector 135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6" name="Group 85"/>
                <p:cNvGrpSpPr/>
                <p:nvPr/>
              </p:nvGrpSpPr>
              <p:grpSpPr>
                <a:xfrm rot="16200000">
                  <a:off x="4168062" y="1383372"/>
                  <a:ext cx="766558" cy="3136169"/>
                  <a:chOff x="3517825" y="3519368"/>
                  <a:chExt cx="766558" cy="3136169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 flipH="1">
                    <a:off x="3517825" y="3581400"/>
                    <a:ext cx="52689" cy="2971800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3553302" y="4572000"/>
                    <a:ext cx="688198" cy="328799"/>
                    <a:chOff x="3553302" y="4572000"/>
                    <a:chExt cx="688198" cy="328799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" name="Curved Connector 121"/>
                    <p:cNvCxnSpPr>
                      <a:stCxn id="121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Curved Connector 122"/>
                    <p:cNvCxnSpPr/>
                    <p:nvPr/>
                  </p:nvCxnSpPr>
                  <p:spPr>
                    <a:xfrm rot="16200000" flipH="1">
                      <a:off x="3995484" y="4657242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3521094" y="493122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9" name="Curved Connector 118"/>
                    <p:cNvCxnSpPr>
                      <a:stCxn id="118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Curved Connector 119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521094" y="527032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6" name="Curved Connector 115"/>
                    <p:cNvCxnSpPr>
                      <a:stCxn id="115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Curved Connector 116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3535788" y="563064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3" name="Curved Connector 112"/>
                    <p:cNvCxnSpPr>
                      <a:stCxn id="112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Curved Connector 113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3544755" y="5989871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0" name="Curved Connector 109"/>
                    <p:cNvCxnSpPr>
                      <a:stCxn id="109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Curved Connector 110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3560708" y="6296309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7" name="Curved Connector 106"/>
                    <p:cNvCxnSpPr>
                      <a:stCxn id="106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Curved Connector 107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3575402" y="4212772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4" name="Curved Connector 103"/>
                    <p:cNvCxnSpPr>
                      <a:stCxn id="103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Curved Connector 104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3553302" y="3854637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01" name="Curved Connector 100"/>
                    <p:cNvCxnSpPr>
                      <a:stCxn id="100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Curved Connector 101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3590096" y="351936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8" name="Curved Connector 97"/>
                    <p:cNvCxnSpPr>
                      <a:stCxn id="97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Curved Connector 98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6" name="Oval 5"/>
              <p:cNvSpPr/>
              <p:nvPr/>
            </p:nvSpPr>
            <p:spPr>
              <a:xfrm>
                <a:off x="2874348" y="3693239"/>
                <a:ext cx="886689" cy="955977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MBP</a:t>
                </a:r>
                <a:endParaRPr lang="en-US" dirty="0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739069" y="4609526"/>
                <a:ext cx="2502678" cy="959039"/>
                <a:chOff x="2983256" y="1799550"/>
                <a:chExt cx="3221473" cy="1535186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 rot="5400000">
                  <a:off x="4253366" y="614744"/>
                  <a:ext cx="766558" cy="3136169"/>
                  <a:chOff x="3517825" y="3519368"/>
                  <a:chExt cx="766558" cy="3136169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3517825" y="3581400"/>
                    <a:ext cx="52689" cy="2971800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3553302" y="4572000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3" name="Curved Connector 82"/>
                    <p:cNvCxnSpPr>
                      <a:stCxn id="82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Curved Connector 83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3521094" y="493122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80" name="Curved Connector 79"/>
                    <p:cNvCxnSpPr>
                      <a:stCxn id="79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Curved Connector 80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3521094" y="527032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7" name="Curved Connector 76"/>
                    <p:cNvCxnSpPr>
                      <a:stCxn id="76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Curved Connector 77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3535788" y="563064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4" name="Curved Connector 73"/>
                    <p:cNvCxnSpPr>
                      <a:stCxn id="73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Curved Connector 74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3544755" y="5989871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71" name="Curved Connector 70"/>
                    <p:cNvCxnSpPr>
                      <a:stCxn id="70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Curved Connector 71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3560708" y="6296309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8" name="Curved Connector 67"/>
                    <p:cNvCxnSpPr>
                      <a:stCxn id="67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urved Connector 68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3575402" y="4212772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5" name="Curved Connector 64"/>
                    <p:cNvCxnSpPr>
                      <a:stCxn id="64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Curved Connector 65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3553302" y="3854637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62" name="Curved Connector 61"/>
                    <p:cNvCxnSpPr>
                      <a:stCxn id="61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Curved Connector 62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3590096" y="351936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9" name="Curved Connector 58"/>
                    <p:cNvCxnSpPr>
                      <a:stCxn id="58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Curved Connector 59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" name="Group 9"/>
                <p:cNvGrpSpPr/>
                <p:nvPr/>
              </p:nvGrpSpPr>
              <p:grpSpPr>
                <a:xfrm rot="16200000">
                  <a:off x="4168062" y="1383372"/>
                  <a:ext cx="766558" cy="3136169"/>
                  <a:chOff x="3517825" y="3519368"/>
                  <a:chExt cx="766558" cy="3136169"/>
                </a:xfrm>
              </p:grpSpPr>
              <p:cxnSp>
                <p:nvCxnSpPr>
                  <p:cNvPr id="11" name="Straight Connector 10"/>
                  <p:cNvCxnSpPr/>
                  <p:nvPr/>
                </p:nvCxnSpPr>
                <p:spPr>
                  <a:xfrm flipH="1">
                    <a:off x="3517825" y="3581400"/>
                    <a:ext cx="52689" cy="2971800"/>
                  </a:xfrm>
                  <a:prstGeom prst="line">
                    <a:avLst/>
                  </a:prstGeom>
                  <a:ln w="381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3553302" y="4572000"/>
                    <a:ext cx="688198" cy="328799"/>
                    <a:chOff x="3553302" y="4572000"/>
                    <a:chExt cx="688198" cy="328799"/>
                  </a:xfrm>
                </p:grpSpPr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6" name="Curved Connector 45"/>
                    <p:cNvCxnSpPr>
                      <a:stCxn id="45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Curved Connector 46"/>
                    <p:cNvCxnSpPr/>
                    <p:nvPr/>
                  </p:nvCxnSpPr>
                  <p:spPr>
                    <a:xfrm rot="16200000" flipH="1">
                      <a:off x="3995484" y="4657242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521094" y="493122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" name="Curved Connector 42"/>
                    <p:cNvCxnSpPr>
                      <a:stCxn id="42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Curved Connector 43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3521094" y="527032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" name="Curved Connector 39"/>
                    <p:cNvCxnSpPr>
                      <a:stCxn id="39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urved Connector 40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535788" y="5630643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" name="Curved Connector 36"/>
                    <p:cNvCxnSpPr>
                      <a:stCxn id="36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Curved Connector 37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3544755" y="5989871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" name="Curved Connector 33"/>
                    <p:cNvCxnSpPr>
                      <a:stCxn id="33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urved Connector 34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3560708" y="6296309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" name="Curved Connector 30"/>
                    <p:cNvCxnSpPr>
                      <a:stCxn id="30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Curved Connector 31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3575402" y="4212772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" name="Curved Connector 27"/>
                    <p:cNvCxnSpPr>
                      <a:stCxn id="27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Curved Connector 28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3553302" y="3854637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5" name="Curved Connector 24"/>
                    <p:cNvCxnSpPr>
                      <a:stCxn id="24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Curved Connector 25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590096" y="3519368"/>
                    <a:ext cx="694287" cy="359228"/>
                    <a:chOff x="3553302" y="4572000"/>
                    <a:chExt cx="694287" cy="359228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3553302" y="4572000"/>
                      <a:ext cx="361838" cy="3048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2" name="Curved Connector 21"/>
                    <p:cNvCxnSpPr>
                      <a:stCxn id="21" idx="7"/>
                    </p:cNvCxnSpPr>
                    <p:nvPr/>
                  </p:nvCxnSpPr>
                  <p:spPr>
                    <a:xfrm rot="16200000" flipH="1">
                      <a:off x="3997943" y="4480843"/>
                      <a:ext cx="107763" cy="379351"/>
                    </a:xfrm>
                    <a:prstGeom prst="curvedConnector4">
                      <a:avLst>
                        <a:gd name="adj1" fmla="val -2"/>
                        <a:gd name="adj2" fmla="val 85679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Curved Connector 22"/>
                    <p:cNvCxnSpPr/>
                    <p:nvPr/>
                  </p:nvCxnSpPr>
                  <p:spPr>
                    <a:xfrm rot="16200000" flipH="1">
                      <a:off x="4004032" y="4687671"/>
                      <a:ext cx="107763" cy="379351"/>
                    </a:xfrm>
                    <a:prstGeom prst="curvedConnector4">
                      <a:avLst>
                        <a:gd name="adj1" fmla="val -40405"/>
                        <a:gd name="adj2" fmla="val 71332"/>
                      </a:avLst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" name="Oval 7"/>
              <p:cNvSpPr/>
              <p:nvPr/>
            </p:nvSpPr>
            <p:spPr>
              <a:xfrm>
                <a:off x="4135141" y="3689724"/>
                <a:ext cx="886689" cy="955977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MBP</a:t>
                </a:r>
                <a:endParaRPr lang="en-US" dirty="0"/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6851335" y="5253530"/>
              <a:ext cx="4534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Modified Figure 1D from Aggarwal et al (2013)</a:t>
              </a:r>
              <a:endParaRPr lang="en-US" dirty="0"/>
            </a:p>
          </p:txBody>
        </p:sp>
      </p:grpSp>
      <p:sp>
        <p:nvSpPr>
          <p:cNvPr id="167" name="Oval 166"/>
          <p:cNvSpPr/>
          <p:nvPr/>
        </p:nvSpPr>
        <p:spPr>
          <a:xfrm>
            <a:off x="9935570" y="3562523"/>
            <a:ext cx="354842" cy="3462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Curved Connector 168"/>
          <p:cNvCxnSpPr>
            <a:stCxn id="167" idx="1"/>
            <a:endCxn id="171" idx="3"/>
          </p:cNvCxnSpPr>
          <p:nvPr/>
        </p:nvCxnSpPr>
        <p:spPr>
          <a:xfrm rot="16200000" flipV="1">
            <a:off x="6794746" y="420438"/>
            <a:ext cx="613501" cy="5772079"/>
          </a:xfrm>
          <a:prstGeom prst="curved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1199301" y="1488508"/>
            <a:ext cx="3016155" cy="3022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Myelin-associated glycoprotein (MAG)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0" y="2074842"/>
            <a:ext cx="5094744" cy="2450742"/>
            <a:chOff x="6096000" y="2074842"/>
            <a:chExt cx="5094744" cy="24507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074842"/>
              <a:ext cx="5094744" cy="245074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0179519" y="3087995"/>
              <a:ext cx="627045" cy="25316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911" y="2361063"/>
            <a:ext cx="504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as a linker between the axon and the myelin sheath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2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418661" y="2726377"/>
            <a:ext cx="9354677" cy="1106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Is there a difference in MBP and MAG expression levels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when there is a MeCP2 </a:t>
            </a:r>
            <a:r>
              <a:rPr lang="en-US" sz="3200" dirty="0" smtClean="0">
                <a:solidFill>
                  <a:srgbClr val="FF0000"/>
                </a:solidFill>
              </a:rPr>
              <a:t>knockdown??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56779" y="-149406"/>
            <a:ext cx="10515600" cy="1325563"/>
          </a:xfrm>
        </p:spPr>
        <p:txBody>
          <a:bodyPr/>
          <a:lstStyle/>
          <a:p>
            <a:r>
              <a:rPr lang="en-US" dirty="0" smtClean="0"/>
              <a:t>Isolating </a:t>
            </a:r>
            <a:r>
              <a:rPr lang="en-US" dirty="0" err="1" smtClean="0"/>
              <a:t>oligodendroctyes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1614" y="1400244"/>
            <a:ext cx="274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Sprague-</a:t>
            </a:r>
            <a:r>
              <a:rPr lang="en-US" sz="2400" dirty="0" err="1" smtClean="0"/>
              <a:t>Dawley</a:t>
            </a:r>
            <a:r>
              <a:rPr lang="en-US" sz="2400" dirty="0" smtClean="0"/>
              <a:t> rats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>
          <a:xfrm>
            <a:off x="2624495" y="3759467"/>
            <a:ext cx="2672862" cy="68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http://controverses.ensmp.fr/public/promo12/promo12_G16/www.controverses-minesparistech-16.fr/wp-content/uploads/2013/04/sprague-daw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2" y="2022862"/>
            <a:ext cx="2117612" cy="31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66051" y="1138634"/>
            <a:ext cx="344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experimental groups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6281526" y="2172071"/>
            <a:ext cx="177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Regular MeCP2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9644320" y="2172071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MeCP2 </a:t>
            </a:r>
            <a:r>
              <a:rPr lang="en-US" sz="2000" dirty="0" smtClean="0"/>
              <a:t>knockdown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327" y="2971288"/>
            <a:ext cx="22288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834" y="2826784"/>
            <a:ext cx="2541417" cy="25265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187" y="5465865"/>
            <a:ext cx="444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Figure 1A from Nguyen et al (2013)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25337" y="2372126"/>
            <a:ext cx="223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Cerebral hemispheres</a:t>
            </a:r>
          </a:p>
          <a:p>
            <a:r>
              <a:rPr lang="en-US" dirty="0" smtClean="0"/>
              <a:t>and cerebellum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population</a:t>
            </a:r>
            <a:endParaRPr lang="en-US" dirty="0"/>
          </a:p>
        </p:txBody>
      </p:sp>
      <p:pic>
        <p:nvPicPr>
          <p:cNvPr id="1028" name="Picture 4" descr="http://www.capitalwired.com/wp-content/uploads/2014/10/increase-in-human-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8" y="1445989"/>
            <a:ext cx="8344482" cy="51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02" y="362770"/>
            <a:ext cx="10515600" cy="1325563"/>
          </a:xfrm>
        </p:spPr>
        <p:txBody>
          <a:bodyPr/>
          <a:lstStyle/>
          <a:p>
            <a:r>
              <a:rPr lang="en-US" dirty="0" smtClean="0"/>
              <a:t>Knockdown </a:t>
            </a:r>
            <a:r>
              <a:rPr lang="en-US" dirty="0" smtClean="0"/>
              <a:t>method: </a:t>
            </a:r>
            <a:r>
              <a:rPr lang="en-US" dirty="0" smtClean="0"/>
              <a:t>siRNA</a:t>
            </a:r>
            <a:endParaRPr lang="en-US" dirty="0"/>
          </a:p>
        </p:txBody>
      </p:sp>
      <p:pic>
        <p:nvPicPr>
          <p:cNvPr id="11266" name="Picture 2" descr="http://www.isogen-lifescience.com/uploads/KT/ew/KTewOHJvMCLU7P6wCV9uyw/deliverx-sirna-transfection-ki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8" y="1297670"/>
            <a:ext cx="5008098" cy="51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2" y="2653421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684056" y="3516484"/>
            <a:ext cx="1597628" cy="704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siRNA synthesis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542312" y="2247780"/>
            <a:ext cx="682388" cy="51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492139" y="1696068"/>
            <a:ext cx="2561920" cy="1133468"/>
            <a:chOff x="931907" y="1582166"/>
            <a:chExt cx="2561920" cy="1133468"/>
          </a:xfrm>
        </p:grpSpPr>
        <p:sp>
          <p:nvSpPr>
            <p:cNvPr id="8" name="TextBox 7"/>
            <p:cNvSpPr txBox="1"/>
            <p:nvPr/>
          </p:nvSpPr>
          <p:spPr>
            <a:xfrm>
              <a:off x="931907" y="1582166"/>
              <a:ext cx="25619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Send MeCP2 sequence</a:t>
              </a:r>
            </a:p>
            <a:p>
              <a:r>
                <a:rPr lang="en-US" sz="2000" dirty="0" smtClean="0"/>
                <a:t>to Sigma Aldrich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146411" y="2301651"/>
              <a:ext cx="1228297" cy="413983"/>
              <a:chOff x="1965278" y="4162567"/>
              <a:chExt cx="1624082" cy="60505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965278" y="4162567"/>
                <a:ext cx="1569492" cy="150126"/>
              </a:xfrm>
              <a:custGeom>
                <a:avLst/>
                <a:gdLst>
                  <a:gd name="connsiteX0" fmla="*/ 0 w 3140796"/>
                  <a:gd name="connsiteY0" fmla="*/ 327546 h 464024"/>
                  <a:gd name="connsiteX1" fmla="*/ 0 w 3140796"/>
                  <a:gd name="connsiteY1" fmla="*/ 327546 h 464024"/>
                  <a:gd name="connsiteX2" fmla="*/ 68238 w 3140796"/>
                  <a:gd name="connsiteY2" fmla="*/ 232012 h 464024"/>
                  <a:gd name="connsiteX3" fmla="*/ 122829 w 3140796"/>
                  <a:gd name="connsiteY3" fmla="*/ 177421 h 464024"/>
                  <a:gd name="connsiteX4" fmla="*/ 136477 w 3140796"/>
                  <a:gd name="connsiteY4" fmla="*/ 136477 h 464024"/>
                  <a:gd name="connsiteX5" fmla="*/ 177421 w 3140796"/>
                  <a:gd name="connsiteY5" fmla="*/ 109182 h 464024"/>
                  <a:gd name="connsiteX6" fmla="*/ 232012 w 3140796"/>
                  <a:gd name="connsiteY6" fmla="*/ 40943 h 464024"/>
                  <a:gd name="connsiteX7" fmla="*/ 313898 w 3140796"/>
                  <a:gd name="connsiteY7" fmla="*/ 0 h 464024"/>
                  <a:gd name="connsiteX8" fmla="*/ 382137 w 3140796"/>
                  <a:gd name="connsiteY8" fmla="*/ 13647 h 464024"/>
                  <a:gd name="connsiteX9" fmla="*/ 409432 w 3140796"/>
                  <a:gd name="connsiteY9" fmla="*/ 54591 h 464024"/>
                  <a:gd name="connsiteX10" fmla="*/ 423080 w 3140796"/>
                  <a:gd name="connsiteY10" fmla="*/ 368489 h 464024"/>
                  <a:gd name="connsiteX11" fmla="*/ 518615 w 3140796"/>
                  <a:gd name="connsiteY11" fmla="*/ 341194 h 464024"/>
                  <a:gd name="connsiteX12" fmla="*/ 573206 w 3140796"/>
                  <a:gd name="connsiteY12" fmla="*/ 245659 h 464024"/>
                  <a:gd name="connsiteX13" fmla="*/ 600501 w 3140796"/>
                  <a:gd name="connsiteY13" fmla="*/ 204716 h 464024"/>
                  <a:gd name="connsiteX14" fmla="*/ 682388 w 3140796"/>
                  <a:gd name="connsiteY14" fmla="*/ 177421 h 464024"/>
                  <a:gd name="connsiteX15" fmla="*/ 723331 w 3140796"/>
                  <a:gd name="connsiteY15" fmla="*/ 191068 h 464024"/>
                  <a:gd name="connsiteX16" fmla="*/ 736979 w 3140796"/>
                  <a:gd name="connsiteY16" fmla="*/ 300250 h 464024"/>
                  <a:gd name="connsiteX17" fmla="*/ 750626 w 3140796"/>
                  <a:gd name="connsiteY17" fmla="*/ 341194 h 464024"/>
                  <a:gd name="connsiteX18" fmla="*/ 764274 w 3140796"/>
                  <a:gd name="connsiteY18" fmla="*/ 395785 h 464024"/>
                  <a:gd name="connsiteX19" fmla="*/ 873456 w 3140796"/>
                  <a:gd name="connsiteY19" fmla="*/ 382137 h 464024"/>
                  <a:gd name="connsiteX20" fmla="*/ 887104 w 3140796"/>
                  <a:gd name="connsiteY20" fmla="*/ 341194 h 464024"/>
                  <a:gd name="connsiteX21" fmla="*/ 914400 w 3140796"/>
                  <a:gd name="connsiteY21" fmla="*/ 300250 h 464024"/>
                  <a:gd name="connsiteX22" fmla="*/ 941695 w 3140796"/>
                  <a:gd name="connsiteY22" fmla="*/ 245659 h 464024"/>
                  <a:gd name="connsiteX23" fmla="*/ 1037229 w 3140796"/>
                  <a:gd name="connsiteY23" fmla="*/ 191068 h 464024"/>
                  <a:gd name="connsiteX24" fmla="*/ 1078173 w 3140796"/>
                  <a:gd name="connsiteY24" fmla="*/ 245659 h 464024"/>
                  <a:gd name="connsiteX25" fmla="*/ 1091821 w 3140796"/>
                  <a:gd name="connsiteY25" fmla="*/ 313898 h 464024"/>
                  <a:gd name="connsiteX26" fmla="*/ 1146412 w 3140796"/>
                  <a:gd name="connsiteY26" fmla="*/ 327546 h 464024"/>
                  <a:gd name="connsiteX27" fmla="*/ 1269241 w 3140796"/>
                  <a:gd name="connsiteY27" fmla="*/ 313898 h 464024"/>
                  <a:gd name="connsiteX28" fmla="*/ 1310185 w 3140796"/>
                  <a:gd name="connsiteY28" fmla="*/ 259307 h 464024"/>
                  <a:gd name="connsiteX29" fmla="*/ 1378423 w 3140796"/>
                  <a:gd name="connsiteY29" fmla="*/ 191068 h 464024"/>
                  <a:gd name="connsiteX30" fmla="*/ 1419367 w 3140796"/>
                  <a:gd name="connsiteY30" fmla="*/ 204716 h 464024"/>
                  <a:gd name="connsiteX31" fmla="*/ 1433015 w 3140796"/>
                  <a:gd name="connsiteY31" fmla="*/ 259307 h 464024"/>
                  <a:gd name="connsiteX32" fmla="*/ 1487606 w 3140796"/>
                  <a:gd name="connsiteY32" fmla="*/ 354841 h 464024"/>
                  <a:gd name="connsiteX33" fmla="*/ 1665026 w 3140796"/>
                  <a:gd name="connsiteY33" fmla="*/ 341194 h 464024"/>
                  <a:gd name="connsiteX34" fmla="*/ 1692322 w 3140796"/>
                  <a:gd name="connsiteY34" fmla="*/ 300250 h 464024"/>
                  <a:gd name="connsiteX35" fmla="*/ 1733265 w 3140796"/>
                  <a:gd name="connsiteY35" fmla="*/ 245659 h 464024"/>
                  <a:gd name="connsiteX36" fmla="*/ 1815152 w 3140796"/>
                  <a:gd name="connsiteY36" fmla="*/ 191068 h 464024"/>
                  <a:gd name="connsiteX37" fmla="*/ 1951629 w 3140796"/>
                  <a:gd name="connsiteY37" fmla="*/ 204716 h 464024"/>
                  <a:gd name="connsiteX38" fmla="*/ 1965277 w 3140796"/>
                  <a:gd name="connsiteY38" fmla="*/ 259307 h 464024"/>
                  <a:gd name="connsiteX39" fmla="*/ 2047164 w 3140796"/>
                  <a:gd name="connsiteY39" fmla="*/ 368489 h 464024"/>
                  <a:gd name="connsiteX40" fmla="*/ 2088107 w 3140796"/>
                  <a:gd name="connsiteY40" fmla="*/ 382137 h 464024"/>
                  <a:gd name="connsiteX41" fmla="*/ 2224585 w 3140796"/>
                  <a:gd name="connsiteY41" fmla="*/ 341194 h 464024"/>
                  <a:gd name="connsiteX42" fmla="*/ 2347415 w 3140796"/>
                  <a:gd name="connsiteY42" fmla="*/ 204716 h 464024"/>
                  <a:gd name="connsiteX43" fmla="*/ 2388358 w 3140796"/>
                  <a:gd name="connsiteY43" fmla="*/ 232012 h 464024"/>
                  <a:gd name="connsiteX44" fmla="*/ 2415653 w 3140796"/>
                  <a:gd name="connsiteY44" fmla="*/ 341194 h 464024"/>
                  <a:gd name="connsiteX45" fmla="*/ 2429301 w 3140796"/>
                  <a:gd name="connsiteY45" fmla="*/ 382137 h 464024"/>
                  <a:gd name="connsiteX46" fmla="*/ 2524835 w 3140796"/>
                  <a:gd name="connsiteY46" fmla="*/ 423080 h 464024"/>
                  <a:gd name="connsiteX47" fmla="*/ 2620370 w 3140796"/>
                  <a:gd name="connsiteY47" fmla="*/ 409432 h 464024"/>
                  <a:gd name="connsiteX48" fmla="*/ 2702256 w 3140796"/>
                  <a:gd name="connsiteY48" fmla="*/ 327546 h 464024"/>
                  <a:gd name="connsiteX49" fmla="*/ 2743200 w 3140796"/>
                  <a:gd name="connsiteY49" fmla="*/ 313898 h 464024"/>
                  <a:gd name="connsiteX50" fmla="*/ 2756847 w 3140796"/>
                  <a:gd name="connsiteY50" fmla="*/ 354841 h 464024"/>
                  <a:gd name="connsiteX51" fmla="*/ 2784143 w 3140796"/>
                  <a:gd name="connsiteY51" fmla="*/ 341194 h 464024"/>
                  <a:gd name="connsiteX52" fmla="*/ 2906973 w 3140796"/>
                  <a:gd name="connsiteY52" fmla="*/ 177421 h 464024"/>
                  <a:gd name="connsiteX53" fmla="*/ 2934268 w 3140796"/>
                  <a:gd name="connsiteY53" fmla="*/ 136477 h 464024"/>
                  <a:gd name="connsiteX54" fmla="*/ 3029803 w 3140796"/>
                  <a:gd name="connsiteY54" fmla="*/ 68238 h 464024"/>
                  <a:gd name="connsiteX55" fmla="*/ 3070746 w 3140796"/>
                  <a:gd name="connsiteY55" fmla="*/ 54591 h 464024"/>
                  <a:gd name="connsiteX56" fmla="*/ 3125337 w 3140796"/>
                  <a:gd name="connsiteY56" fmla="*/ 68238 h 464024"/>
                  <a:gd name="connsiteX57" fmla="*/ 3138985 w 3140796"/>
                  <a:gd name="connsiteY57" fmla="*/ 109182 h 464024"/>
                  <a:gd name="connsiteX58" fmla="*/ 3138985 w 3140796"/>
                  <a:gd name="connsiteY58" fmla="*/ 464024 h 464024"/>
                  <a:gd name="connsiteX59" fmla="*/ 3138985 w 3140796"/>
                  <a:gd name="connsiteY59" fmla="*/ 464024 h 464024"/>
                  <a:gd name="connsiteX60" fmla="*/ 3138985 w 3140796"/>
                  <a:gd name="connsiteY60" fmla="*/ 464024 h 464024"/>
                  <a:gd name="connsiteX61" fmla="*/ 3138985 w 3140796"/>
                  <a:gd name="connsiteY61" fmla="*/ 464024 h 46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140796" h="464024">
                    <a:moveTo>
                      <a:pt x="0" y="327546"/>
                    </a:moveTo>
                    <a:lnTo>
                      <a:pt x="0" y="327546"/>
                    </a:lnTo>
                    <a:cubicBezTo>
                      <a:pt x="22746" y="295701"/>
                      <a:pt x="43457" y="262300"/>
                      <a:pt x="68238" y="232012"/>
                    </a:cubicBezTo>
                    <a:cubicBezTo>
                      <a:pt x="84534" y="212095"/>
                      <a:pt x="107871" y="198362"/>
                      <a:pt x="122829" y="177421"/>
                    </a:cubicBezTo>
                    <a:cubicBezTo>
                      <a:pt x="131191" y="165714"/>
                      <a:pt x="127490" y="147711"/>
                      <a:pt x="136477" y="136477"/>
                    </a:cubicBezTo>
                    <a:cubicBezTo>
                      <a:pt x="146724" y="123669"/>
                      <a:pt x="165823" y="120780"/>
                      <a:pt x="177421" y="109182"/>
                    </a:cubicBezTo>
                    <a:cubicBezTo>
                      <a:pt x="198019" y="88584"/>
                      <a:pt x="211414" y="61541"/>
                      <a:pt x="232012" y="40943"/>
                    </a:cubicBezTo>
                    <a:cubicBezTo>
                      <a:pt x="258470" y="14485"/>
                      <a:pt x="280596" y="11100"/>
                      <a:pt x="313898" y="0"/>
                    </a:cubicBezTo>
                    <a:cubicBezTo>
                      <a:pt x="336644" y="4549"/>
                      <a:pt x="361997" y="2138"/>
                      <a:pt x="382137" y="13647"/>
                    </a:cubicBezTo>
                    <a:cubicBezTo>
                      <a:pt x="396378" y="21785"/>
                      <a:pt x="407552" y="38296"/>
                      <a:pt x="409432" y="54591"/>
                    </a:cubicBezTo>
                    <a:cubicBezTo>
                      <a:pt x="421437" y="158632"/>
                      <a:pt x="418531" y="263856"/>
                      <a:pt x="423080" y="368489"/>
                    </a:cubicBezTo>
                    <a:cubicBezTo>
                      <a:pt x="454925" y="359391"/>
                      <a:pt x="490215" y="358234"/>
                      <a:pt x="518615" y="341194"/>
                    </a:cubicBezTo>
                    <a:cubicBezTo>
                      <a:pt x="565758" y="312908"/>
                      <a:pt x="553903" y="284265"/>
                      <a:pt x="573206" y="245659"/>
                    </a:cubicBezTo>
                    <a:cubicBezTo>
                      <a:pt x="580541" y="230988"/>
                      <a:pt x="586592" y="213409"/>
                      <a:pt x="600501" y="204716"/>
                    </a:cubicBezTo>
                    <a:cubicBezTo>
                      <a:pt x="624900" y="189467"/>
                      <a:pt x="682388" y="177421"/>
                      <a:pt x="682388" y="177421"/>
                    </a:cubicBezTo>
                    <a:cubicBezTo>
                      <a:pt x="696036" y="181970"/>
                      <a:pt x="717488" y="177922"/>
                      <a:pt x="723331" y="191068"/>
                    </a:cubicBezTo>
                    <a:cubicBezTo>
                      <a:pt x="738227" y="224584"/>
                      <a:pt x="730418" y="264164"/>
                      <a:pt x="736979" y="300250"/>
                    </a:cubicBezTo>
                    <a:cubicBezTo>
                      <a:pt x="739552" y="314404"/>
                      <a:pt x="746674" y="327361"/>
                      <a:pt x="750626" y="341194"/>
                    </a:cubicBezTo>
                    <a:cubicBezTo>
                      <a:pt x="755779" y="359229"/>
                      <a:pt x="759725" y="377588"/>
                      <a:pt x="764274" y="395785"/>
                    </a:cubicBezTo>
                    <a:cubicBezTo>
                      <a:pt x="800668" y="391236"/>
                      <a:pt x="839940" y="397033"/>
                      <a:pt x="873456" y="382137"/>
                    </a:cubicBezTo>
                    <a:cubicBezTo>
                      <a:pt x="886602" y="376294"/>
                      <a:pt x="880670" y="354061"/>
                      <a:pt x="887104" y="341194"/>
                    </a:cubicBezTo>
                    <a:cubicBezTo>
                      <a:pt x="894440" y="326523"/>
                      <a:pt x="906262" y="314492"/>
                      <a:pt x="914400" y="300250"/>
                    </a:cubicBezTo>
                    <a:cubicBezTo>
                      <a:pt x="924494" y="282586"/>
                      <a:pt x="928455" y="261106"/>
                      <a:pt x="941695" y="245659"/>
                    </a:cubicBezTo>
                    <a:cubicBezTo>
                      <a:pt x="974744" y="207102"/>
                      <a:pt x="995610" y="204941"/>
                      <a:pt x="1037229" y="191068"/>
                    </a:cubicBezTo>
                    <a:cubicBezTo>
                      <a:pt x="1050877" y="209265"/>
                      <a:pt x="1068935" y="224873"/>
                      <a:pt x="1078173" y="245659"/>
                    </a:cubicBezTo>
                    <a:cubicBezTo>
                      <a:pt x="1087594" y="266856"/>
                      <a:pt x="1076971" y="296078"/>
                      <a:pt x="1091821" y="313898"/>
                    </a:cubicBezTo>
                    <a:cubicBezTo>
                      <a:pt x="1103829" y="328308"/>
                      <a:pt x="1128215" y="322997"/>
                      <a:pt x="1146412" y="327546"/>
                    </a:cubicBezTo>
                    <a:cubicBezTo>
                      <a:pt x="1187355" y="322997"/>
                      <a:pt x="1231215" y="329742"/>
                      <a:pt x="1269241" y="313898"/>
                    </a:cubicBezTo>
                    <a:cubicBezTo>
                      <a:pt x="1290238" y="305149"/>
                      <a:pt x="1296964" y="277816"/>
                      <a:pt x="1310185" y="259307"/>
                    </a:cubicBezTo>
                    <a:cubicBezTo>
                      <a:pt x="1351543" y="201407"/>
                      <a:pt x="1318868" y="230772"/>
                      <a:pt x="1378423" y="191068"/>
                    </a:cubicBezTo>
                    <a:cubicBezTo>
                      <a:pt x="1392071" y="195617"/>
                      <a:pt x="1410380" y="193482"/>
                      <a:pt x="1419367" y="204716"/>
                    </a:cubicBezTo>
                    <a:cubicBezTo>
                      <a:pt x="1431085" y="219363"/>
                      <a:pt x="1426429" y="241744"/>
                      <a:pt x="1433015" y="259307"/>
                    </a:cubicBezTo>
                    <a:cubicBezTo>
                      <a:pt x="1447858" y="298889"/>
                      <a:pt x="1464978" y="320899"/>
                      <a:pt x="1487606" y="354841"/>
                    </a:cubicBezTo>
                    <a:cubicBezTo>
                      <a:pt x="1546746" y="350292"/>
                      <a:pt x="1607714" y="356477"/>
                      <a:pt x="1665026" y="341194"/>
                    </a:cubicBezTo>
                    <a:cubicBezTo>
                      <a:pt x="1680875" y="336968"/>
                      <a:pt x="1682788" y="313598"/>
                      <a:pt x="1692322" y="300250"/>
                    </a:cubicBezTo>
                    <a:cubicBezTo>
                      <a:pt x="1705543" y="281741"/>
                      <a:pt x="1716264" y="260771"/>
                      <a:pt x="1733265" y="245659"/>
                    </a:cubicBezTo>
                    <a:cubicBezTo>
                      <a:pt x="1757784" y="223864"/>
                      <a:pt x="1815152" y="191068"/>
                      <a:pt x="1815152" y="191068"/>
                    </a:cubicBezTo>
                    <a:cubicBezTo>
                      <a:pt x="1860644" y="195617"/>
                      <a:pt x="1910008" y="185797"/>
                      <a:pt x="1951629" y="204716"/>
                    </a:cubicBezTo>
                    <a:cubicBezTo>
                      <a:pt x="1968705" y="212478"/>
                      <a:pt x="1957888" y="242067"/>
                      <a:pt x="1965277" y="259307"/>
                    </a:cubicBezTo>
                    <a:cubicBezTo>
                      <a:pt x="1974484" y="280789"/>
                      <a:pt x="2043147" y="365046"/>
                      <a:pt x="2047164" y="368489"/>
                    </a:cubicBezTo>
                    <a:cubicBezTo>
                      <a:pt x="2058087" y="377851"/>
                      <a:pt x="2074459" y="377588"/>
                      <a:pt x="2088107" y="382137"/>
                    </a:cubicBezTo>
                    <a:cubicBezTo>
                      <a:pt x="2125310" y="375936"/>
                      <a:pt x="2192849" y="372930"/>
                      <a:pt x="2224585" y="341194"/>
                    </a:cubicBezTo>
                    <a:cubicBezTo>
                      <a:pt x="2408043" y="157736"/>
                      <a:pt x="2235545" y="279296"/>
                      <a:pt x="2347415" y="204716"/>
                    </a:cubicBezTo>
                    <a:cubicBezTo>
                      <a:pt x="2361063" y="213815"/>
                      <a:pt x="2381023" y="217341"/>
                      <a:pt x="2388358" y="232012"/>
                    </a:cubicBezTo>
                    <a:cubicBezTo>
                      <a:pt x="2405135" y="265566"/>
                      <a:pt x="2403790" y="305605"/>
                      <a:pt x="2415653" y="341194"/>
                    </a:cubicBezTo>
                    <a:cubicBezTo>
                      <a:pt x="2420202" y="354842"/>
                      <a:pt x="2420314" y="370904"/>
                      <a:pt x="2429301" y="382137"/>
                    </a:cubicBezTo>
                    <a:cubicBezTo>
                      <a:pt x="2452863" y="411589"/>
                      <a:pt x="2492055" y="414885"/>
                      <a:pt x="2524835" y="423080"/>
                    </a:cubicBezTo>
                    <a:cubicBezTo>
                      <a:pt x="2556680" y="418531"/>
                      <a:pt x="2592047" y="424683"/>
                      <a:pt x="2620370" y="409432"/>
                    </a:cubicBezTo>
                    <a:cubicBezTo>
                      <a:pt x="2654357" y="391131"/>
                      <a:pt x="2665635" y="339753"/>
                      <a:pt x="2702256" y="327546"/>
                    </a:cubicBezTo>
                    <a:lnTo>
                      <a:pt x="2743200" y="313898"/>
                    </a:lnTo>
                    <a:lnTo>
                      <a:pt x="2756847" y="354841"/>
                    </a:lnTo>
                    <a:lnTo>
                      <a:pt x="2784143" y="341194"/>
                    </a:lnTo>
                    <a:cubicBezTo>
                      <a:pt x="2920511" y="123006"/>
                      <a:pt x="2789361" y="314637"/>
                      <a:pt x="2906973" y="177421"/>
                    </a:cubicBezTo>
                    <a:cubicBezTo>
                      <a:pt x="2917648" y="164967"/>
                      <a:pt x="2922670" y="148076"/>
                      <a:pt x="2934268" y="136477"/>
                    </a:cubicBezTo>
                    <a:cubicBezTo>
                      <a:pt x="2940449" y="130296"/>
                      <a:pt x="3014305" y="75987"/>
                      <a:pt x="3029803" y="68238"/>
                    </a:cubicBezTo>
                    <a:cubicBezTo>
                      <a:pt x="3042670" y="61805"/>
                      <a:pt x="3057098" y="59140"/>
                      <a:pt x="3070746" y="54591"/>
                    </a:cubicBezTo>
                    <a:cubicBezTo>
                      <a:pt x="3088943" y="59140"/>
                      <a:pt x="3110690" y="56521"/>
                      <a:pt x="3125337" y="68238"/>
                    </a:cubicBezTo>
                    <a:cubicBezTo>
                      <a:pt x="3136571" y="77225"/>
                      <a:pt x="3138489" y="94804"/>
                      <a:pt x="3138985" y="109182"/>
                    </a:cubicBezTo>
                    <a:cubicBezTo>
                      <a:pt x="3143061" y="227392"/>
                      <a:pt x="3138985" y="345743"/>
                      <a:pt x="3138985" y="464024"/>
                    </a:cubicBezTo>
                    <a:lnTo>
                      <a:pt x="3138985" y="464024"/>
                    </a:lnTo>
                    <a:lnTo>
                      <a:pt x="3138985" y="464024"/>
                    </a:lnTo>
                    <a:lnTo>
                      <a:pt x="3138985" y="4640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019868" y="4312693"/>
                <a:ext cx="1569492" cy="150126"/>
              </a:xfrm>
              <a:custGeom>
                <a:avLst/>
                <a:gdLst>
                  <a:gd name="connsiteX0" fmla="*/ 0 w 3140796"/>
                  <a:gd name="connsiteY0" fmla="*/ 327546 h 464024"/>
                  <a:gd name="connsiteX1" fmla="*/ 0 w 3140796"/>
                  <a:gd name="connsiteY1" fmla="*/ 327546 h 464024"/>
                  <a:gd name="connsiteX2" fmla="*/ 68238 w 3140796"/>
                  <a:gd name="connsiteY2" fmla="*/ 232012 h 464024"/>
                  <a:gd name="connsiteX3" fmla="*/ 122829 w 3140796"/>
                  <a:gd name="connsiteY3" fmla="*/ 177421 h 464024"/>
                  <a:gd name="connsiteX4" fmla="*/ 136477 w 3140796"/>
                  <a:gd name="connsiteY4" fmla="*/ 136477 h 464024"/>
                  <a:gd name="connsiteX5" fmla="*/ 177421 w 3140796"/>
                  <a:gd name="connsiteY5" fmla="*/ 109182 h 464024"/>
                  <a:gd name="connsiteX6" fmla="*/ 232012 w 3140796"/>
                  <a:gd name="connsiteY6" fmla="*/ 40943 h 464024"/>
                  <a:gd name="connsiteX7" fmla="*/ 313898 w 3140796"/>
                  <a:gd name="connsiteY7" fmla="*/ 0 h 464024"/>
                  <a:gd name="connsiteX8" fmla="*/ 382137 w 3140796"/>
                  <a:gd name="connsiteY8" fmla="*/ 13647 h 464024"/>
                  <a:gd name="connsiteX9" fmla="*/ 409432 w 3140796"/>
                  <a:gd name="connsiteY9" fmla="*/ 54591 h 464024"/>
                  <a:gd name="connsiteX10" fmla="*/ 423080 w 3140796"/>
                  <a:gd name="connsiteY10" fmla="*/ 368489 h 464024"/>
                  <a:gd name="connsiteX11" fmla="*/ 518615 w 3140796"/>
                  <a:gd name="connsiteY11" fmla="*/ 341194 h 464024"/>
                  <a:gd name="connsiteX12" fmla="*/ 573206 w 3140796"/>
                  <a:gd name="connsiteY12" fmla="*/ 245659 h 464024"/>
                  <a:gd name="connsiteX13" fmla="*/ 600501 w 3140796"/>
                  <a:gd name="connsiteY13" fmla="*/ 204716 h 464024"/>
                  <a:gd name="connsiteX14" fmla="*/ 682388 w 3140796"/>
                  <a:gd name="connsiteY14" fmla="*/ 177421 h 464024"/>
                  <a:gd name="connsiteX15" fmla="*/ 723331 w 3140796"/>
                  <a:gd name="connsiteY15" fmla="*/ 191068 h 464024"/>
                  <a:gd name="connsiteX16" fmla="*/ 736979 w 3140796"/>
                  <a:gd name="connsiteY16" fmla="*/ 300250 h 464024"/>
                  <a:gd name="connsiteX17" fmla="*/ 750626 w 3140796"/>
                  <a:gd name="connsiteY17" fmla="*/ 341194 h 464024"/>
                  <a:gd name="connsiteX18" fmla="*/ 764274 w 3140796"/>
                  <a:gd name="connsiteY18" fmla="*/ 395785 h 464024"/>
                  <a:gd name="connsiteX19" fmla="*/ 873456 w 3140796"/>
                  <a:gd name="connsiteY19" fmla="*/ 382137 h 464024"/>
                  <a:gd name="connsiteX20" fmla="*/ 887104 w 3140796"/>
                  <a:gd name="connsiteY20" fmla="*/ 341194 h 464024"/>
                  <a:gd name="connsiteX21" fmla="*/ 914400 w 3140796"/>
                  <a:gd name="connsiteY21" fmla="*/ 300250 h 464024"/>
                  <a:gd name="connsiteX22" fmla="*/ 941695 w 3140796"/>
                  <a:gd name="connsiteY22" fmla="*/ 245659 h 464024"/>
                  <a:gd name="connsiteX23" fmla="*/ 1037229 w 3140796"/>
                  <a:gd name="connsiteY23" fmla="*/ 191068 h 464024"/>
                  <a:gd name="connsiteX24" fmla="*/ 1078173 w 3140796"/>
                  <a:gd name="connsiteY24" fmla="*/ 245659 h 464024"/>
                  <a:gd name="connsiteX25" fmla="*/ 1091821 w 3140796"/>
                  <a:gd name="connsiteY25" fmla="*/ 313898 h 464024"/>
                  <a:gd name="connsiteX26" fmla="*/ 1146412 w 3140796"/>
                  <a:gd name="connsiteY26" fmla="*/ 327546 h 464024"/>
                  <a:gd name="connsiteX27" fmla="*/ 1269241 w 3140796"/>
                  <a:gd name="connsiteY27" fmla="*/ 313898 h 464024"/>
                  <a:gd name="connsiteX28" fmla="*/ 1310185 w 3140796"/>
                  <a:gd name="connsiteY28" fmla="*/ 259307 h 464024"/>
                  <a:gd name="connsiteX29" fmla="*/ 1378423 w 3140796"/>
                  <a:gd name="connsiteY29" fmla="*/ 191068 h 464024"/>
                  <a:gd name="connsiteX30" fmla="*/ 1419367 w 3140796"/>
                  <a:gd name="connsiteY30" fmla="*/ 204716 h 464024"/>
                  <a:gd name="connsiteX31" fmla="*/ 1433015 w 3140796"/>
                  <a:gd name="connsiteY31" fmla="*/ 259307 h 464024"/>
                  <a:gd name="connsiteX32" fmla="*/ 1487606 w 3140796"/>
                  <a:gd name="connsiteY32" fmla="*/ 354841 h 464024"/>
                  <a:gd name="connsiteX33" fmla="*/ 1665026 w 3140796"/>
                  <a:gd name="connsiteY33" fmla="*/ 341194 h 464024"/>
                  <a:gd name="connsiteX34" fmla="*/ 1692322 w 3140796"/>
                  <a:gd name="connsiteY34" fmla="*/ 300250 h 464024"/>
                  <a:gd name="connsiteX35" fmla="*/ 1733265 w 3140796"/>
                  <a:gd name="connsiteY35" fmla="*/ 245659 h 464024"/>
                  <a:gd name="connsiteX36" fmla="*/ 1815152 w 3140796"/>
                  <a:gd name="connsiteY36" fmla="*/ 191068 h 464024"/>
                  <a:gd name="connsiteX37" fmla="*/ 1951629 w 3140796"/>
                  <a:gd name="connsiteY37" fmla="*/ 204716 h 464024"/>
                  <a:gd name="connsiteX38" fmla="*/ 1965277 w 3140796"/>
                  <a:gd name="connsiteY38" fmla="*/ 259307 h 464024"/>
                  <a:gd name="connsiteX39" fmla="*/ 2047164 w 3140796"/>
                  <a:gd name="connsiteY39" fmla="*/ 368489 h 464024"/>
                  <a:gd name="connsiteX40" fmla="*/ 2088107 w 3140796"/>
                  <a:gd name="connsiteY40" fmla="*/ 382137 h 464024"/>
                  <a:gd name="connsiteX41" fmla="*/ 2224585 w 3140796"/>
                  <a:gd name="connsiteY41" fmla="*/ 341194 h 464024"/>
                  <a:gd name="connsiteX42" fmla="*/ 2347415 w 3140796"/>
                  <a:gd name="connsiteY42" fmla="*/ 204716 h 464024"/>
                  <a:gd name="connsiteX43" fmla="*/ 2388358 w 3140796"/>
                  <a:gd name="connsiteY43" fmla="*/ 232012 h 464024"/>
                  <a:gd name="connsiteX44" fmla="*/ 2415653 w 3140796"/>
                  <a:gd name="connsiteY44" fmla="*/ 341194 h 464024"/>
                  <a:gd name="connsiteX45" fmla="*/ 2429301 w 3140796"/>
                  <a:gd name="connsiteY45" fmla="*/ 382137 h 464024"/>
                  <a:gd name="connsiteX46" fmla="*/ 2524835 w 3140796"/>
                  <a:gd name="connsiteY46" fmla="*/ 423080 h 464024"/>
                  <a:gd name="connsiteX47" fmla="*/ 2620370 w 3140796"/>
                  <a:gd name="connsiteY47" fmla="*/ 409432 h 464024"/>
                  <a:gd name="connsiteX48" fmla="*/ 2702256 w 3140796"/>
                  <a:gd name="connsiteY48" fmla="*/ 327546 h 464024"/>
                  <a:gd name="connsiteX49" fmla="*/ 2743200 w 3140796"/>
                  <a:gd name="connsiteY49" fmla="*/ 313898 h 464024"/>
                  <a:gd name="connsiteX50" fmla="*/ 2756847 w 3140796"/>
                  <a:gd name="connsiteY50" fmla="*/ 354841 h 464024"/>
                  <a:gd name="connsiteX51" fmla="*/ 2784143 w 3140796"/>
                  <a:gd name="connsiteY51" fmla="*/ 341194 h 464024"/>
                  <a:gd name="connsiteX52" fmla="*/ 2906973 w 3140796"/>
                  <a:gd name="connsiteY52" fmla="*/ 177421 h 464024"/>
                  <a:gd name="connsiteX53" fmla="*/ 2934268 w 3140796"/>
                  <a:gd name="connsiteY53" fmla="*/ 136477 h 464024"/>
                  <a:gd name="connsiteX54" fmla="*/ 3029803 w 3140796"/>
                  <a:gd name="connsiteY54" fmla="*/ 68238 h 464024"/>
                  <a:gd name="connsiteX55" fmla="*/ 3070746 w 3140796"/>
                  <a:gd name="connsiteY55" fmla="*/ 54591 h 464024"/>
                  <a:gd name="connsiteX56" fmla="*/ 3125337 w 3140796"/>
                  <a:gd name="connsiteY56" fmla="*/ 68238 h 464024"/>
                  <a:gd name="connsiteX57" fmla="*/ 3138985 w 3140796"/>
                  <a:gd name="connsiteY57" fmla="*/ 109182 h 464024"/>
                  <a:gd name="connsiteX58" fmla="*/ 3138985 w 3140796"/>
                  <a:gd name="connsiteY58" fmla="*/ 464024 h 464024"/>
                  <a:gd name="connsiteX59" fmla="*/ 3138985 w 3140796"/>
                  <a:gd name="connsiteY59" fmla="*/ 464024 h 464024"/>
                  <a:gd name="connsiteX60" fmla="*/ 3138985 w 3140796"/>
                  <a:gd name="connsiteY60" fmla="*/ 464024 h 464024"/>
                  <a:gd name="connsiteX61" fmla="*/ 3138985 w 3140796"/>
                  <a:gd name="connsiteY61" fmla="*/ 464024 h 46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140796" h="464024">
                    <a:moveTo>
                      <a:pt x="0" y="327546"/>
                    </a:moveTo>
                    <a:lnTo>
                      <a:pt x="0" y="327546"/>
                    </a:lnTo>
                    <a:cubicBezTo>
                      <a:pt x="22746" y="295701"/>
                      <a:pt x="43457" y="262300"/>
                      <a:pt x="68238" y="232012"/>
                    </a:cubicBezTo>
                    <a:cubicBezTo>
                      <a:pt x="84534" y="212095"/>
                      <a:pt x="107871" y="198362"/>
                      <a:pt x="122829" y="177421"/>
                    </a:cubicBezTo>
                    <a:cubicBezTo>
                      <a:pt x="131191" y="165714"/>
                      <a:pt x="127490" y="147711"/>
                      <a:pt x="136477" y="136477"/>
                    </a:cubicBezTo>
                    <a:cubicBezTo>
                      <a:pt x="146724" y="123669"/>
                      <a:pt x="165823" y="120780"/>
                      <a:pt x="177421" y="109182"/>
                    </a:cubicBezTo>
                    <a:cubicBezTo>
                      <a:pt x="198019" y="88584"/>
                      <a:pt x="211414" y="61541"/>
                      <a:pt x="232012" y="40943"/>
                    </a:cubicBezTo>
                    <a:cubicBezTo>
                      <a:pt x="258470" y="14485"/>
                      <a:pt x="280596" y="11100"/>
                      <a:pt x="313898" y="0"/>
                    </a:cubicBezTo>
                    <a:cubicBezTo>
                      <a:pt x="336644" y="4549"/>
                      <a:pt x="361997" y="2138"/>
                      <a:pt x="382137" y="13647"/>
                    </a:cubicBezTo>
                    <a:cubicBezTo>
                      <a:pt x="396378" y="21785"/>
                      <a:pt x="407552" y="38296"/>
                      <a:pt x="409432" y="54591"/>
                    </a:cubicBezTo>
                    <a:cubicBezTo>
                      <a:pt x="421437" y="158632"/>
                      <a:pt x="418531" y="263856"/>
                      <a:pt x="423080" y="368489"/>
                    </a:cubicBezTo>
                    <a:cubicBezTo>
                      <a:pt x="454925" y="359391"/>
                      <a:pt x="490215" y="358234"/>
                      <a:pt x="518615" y="341194"/>
                    </a:cubicBezTo>
                    <a:cubicBezTo>
                      <a:pt x="565758" y="312908"/>
                      <a:pt x="553903" y="284265"/>
                      <a:pt x="573206" y="245659"/>
                    </a:cubicBezTo>
                    <a:cubicBezTo>
                      <a:pt x="580541" y="230988"/>
                      <a:pt x="586592" y="213409"/>
                      <a:pt x="600501" y="204716"/>
                    </a:cubicBezTo>
                    <a:cubicBezTo>
                      <a:pt x="624900" y="189467"/>
                      <a:pt x="682388" y="177421"/>
                      <a:pt x="682388" y="177421"/>
                    </a:cubicBezTo>
                    <a:cubicBezTo>
                      <a:pt x="696036" y="181970"/>
                      <a:pt x="717488" y="177922"/>
                      <a:pt x="723331" y="191068"/>
                    </a:cubicBezTo>
                    <a:cubicBezTo>
                      <a:pt x="738227" y="224584"/>
                      <a:pt x="730418" y="264164"/>
                      <a:pt x="736979" y="300250"/>
                    </a:cubicBezTo>
                    <a:cubicBezTo>
                      <a:pt x="739552" y="314404"/>
                      <a:pt x="746674" y="327361"/>
                      <a:pt x="750626" y="341194"/>
                    </a:cubicBezTo>
                    <a:cubicBezTo>
                      <a:pt x="755779" y="359229"/>
                      <a:pt x="759725" y="377588"/>
                      <a:pt x="764274" y="395785"/>
                    </a:cubicBezTo>
                    <a:cubicBezTo>
                      <a:pt x="800668" y="391236"/>
                      <a:pt x="839940" y="397033"/>
                      <a:pt x="873456" y="382137"/>
                    </a:cubicBezTo>
                    <a:cubicBezTo>
                      <a:pt x="886602" y="376294"/>
                      <a:pt x="880670" y="354061"/>
                      <a:pt x="887104" y="341194"/>
                    </a:cubicBezTo>
                    <a:cubicBezTo>
                      <a:pt x="894440" y="326523"/>
                      <a:pt x="906262" y="314492"/>
                      <a:pt x="914400" y="300250"/>
                    </a:cubicBezTo>
                    <a:cubicBezTo>
                      <a:pt x="924494" y="282586"/>
                      <a:pt x="928455" y="261106"/>
                      <a:pt x="941695" y="245659"/>
                    </a:cubicBezTo>
                    <a:cubicBezTo>
                      <a:pt x="974744" y="207102"/>
                      <a:pt x="995610" y="204941"/>
                      <a:pt x="1037229" y="191068"/>
                    </a:cubicBezTo>
                    <a:cubicBezTo>
                      <a:pt x="1050877" y="209265"/>
                      <a:pt x="1068935" y="224873"/>
                      <a:pt x="1078173" y="245659"/>
                    </a:cubicBezTo>
                    <a:cubicBezTo>
                      <a:pt x="1087594" y="266856"/>
                      <a:pt x="1076971" y="296078"/>
                      <a:pt x="1091821" y="313898"/>
                    </a:cubicBezTo>
                    <a:cubicBezTo>
                      <a:pt x="1103829" y="328308"/>
                      <a:pt x="1128215" y="322997"/>
                      <a:pt x="1146412" y="327546"/>
                    </a:cubicBezTo>
                    <a:cubicBezTo>
                      <a:pt x="1187355" y="322997"/>
                      <a:pt x="1231215" y="329742"/>
                      <a:pt x="1269241" y="313898"/>
                    </a:cubicBezTo>
                    <a:cubicBezTo>
                      <a:pt x="1290238" y="305149"/>
                      <a:pt x="1296964" y="277816"/>
                      <a:pt x="1310185" y="259307"/>
                    </a:cubicBezTo>
                    <a:cubicBezTo>
                      <a:pt x="1351543" y="201407"/>
                      <a:pt x="1318868" y="230772"/>
                      <a:pt x="1378423" y="191068"/>
                    </a:cubicBezTo>
                    <a:cubicBezTo>
                      <a:pt x="1392071" y="195617"/>
                      <a:pt x="1410380" y="193482"/>
                      <a:pt x="1419367" y="204716"/>
                    </a:cubicBezTo>
                    <a:cubicBezTo>
                      <a:pt x="1431085" y="219363"/>
                      <a:pt x="1426429" y="241744"/>
                      <a:pt x="1433015" y="259307"/>
                    </a:cubicBezTo>
                    <a:cubicBezTo>
                      <a:pt x="1447858" y="298889"/>
                      <a:pt x="1464978" y="320899"/>
                      <a:pt x="1487606" y="354841"/>
                    </a:cubicBezTo>
                    <a:cubicBezTo>
                      <a:pt x="1546746" y="350292"/>
                      <a:pt x="1607714" y="356477"/>
                      <a:pt x="1665026" y="341194"/>
                    </a:cubicBezTo>
                    <a:cubicBezTo>
                      <a:pt x="1680875" y="336968"/>
                      <a:pt x="1682788" y="313598"/>
                      <a:pt x="1692322" y="300250"/>
                    </a:cubicBezTo>
                    <a:cubicBezTo>
                      <a:pt x="1705543" y="281741"/>
                      <a:pt x="1716264" y="260771"/>
                      <a:pt x="1733265" y="245659"/>
                    </a:cubicBezTo>
                    <a:cubicBezTo>
                      <a:pt x="1757784" y="223864"/>
                      <a:pt x="1815152" y="191068"/>
                      <a:pt x="1815152" y="191068"/>
                    </a:cubicBezTo>
                    <a:cubicBezTo>
                      <a:pt x="1860644" y="195617"/>
                      <a:pt x="1910008" y="185797"/>
                      <a:pt x="1951629" y="204716"/>
                    </a:cubicBezTo>
                    <a:cubicBezTo>
                      <a:pt x="1968705" y="212478"/>
                      <a:pt x="1957888" y="242067"/>
                      <a:pt x="1965277" y="259307"/>
                    </a:cubicBezTo>
                    <a:cubicBezTo>
                      <a:pt x="1974484" y="280789"/>
                      <a:pt x="2043147" y="365046"/>
                      <a:pt x="2047164" y="368489"/>
                    </a:cubicBezTo>
                    <a:cubicBezTo>
                      <a:pt x="2058087" y="377851"/>
                      <a:pt x="2074459" y="377588"/>
                      <a:pt x="2088107" y="382137"/>
                    </a:cubicBezTo>
                    <a:cubicBezTo>
                      <a:pt x="2125310" y="375936"/>
                      <a:pt x="2192849" y="372930"/>
                      <a:pt x="2224585" y="341194"/>
                    </a:cubicBezTo>
                    <a:cubicBezTo>
                      <a:pt x="2408043" y="157736"/>
                      <a:pt x="2235545" y="279296"/>
                      <a:pt x="2347415" y="204716"/>
                    </a:cubicBezTo>
                    <a:cubicBezTo>
                      <a:pt x="2361063" y="213815"/>
                      <a:pt x="2381023" y="217341"/>
                      <a:pt x="2388358" y="232012"/>
                    </a:cubicBezTo>
                    <a:cubicBezTo>
                      <a:pt x="2405135" y="265566"/>
                      <a:pt x="2403790" y="305605"/>
                      <a:pt x="2415653" y="341194"/>
                    </a:cubicBezTo>
                    <a:cubicBezTo>
                      <a:pt x="2420202" y="354842"/>
                      <a:pt x="2420314" y="370904"/>
                      <a:pt x="2429301" y="382137"/>
                    </a:cubicBezTo>
                    <a:cubicBezTo>
                      <a:pt x="2452863" y="411589"/>
                      <a:pt x="2492055" y="414885"/>
                      <a:pt x="2524835" y="423080"/>
                    </a:cubicBezTo>
                    <a:cubicBezTo>
                      <a:pt x="2556680" y="418531"/>
                      <a:pt x="2592047" y="424683"/>
                      <a:pt x="2620370" y="409432"/>
                    </a:cubicBezTo>
                    <a:cubicBezTo>
                      <a:pt x="2654357" y="391131"/>
                      <a:pt x="2665635" y="339753"/>
                      <a:pt x="2702256" y="327546"/>
                    </a:cubicBezTo>
                    <a:lnTo>
                      <a:pt x="2743200" y="313898"/>
                    </a:lnTo>
                    <a:lnTo>
                      <a:pt x="2756847" y="354841"/>
                    </a:lnTo>
                    <a:lnTo>
                      <a:pt x="2784143" y="341194"/>
                    </a:lnTo>
                    <a:cubicBezTo>
                      <a:pt x="2920511" y="123006"/>
                      <a:pt x="2789361" y="314637"/>
                      <a:pt x="2906973" y="177421"/>
                    </a:cubicBezTo>
                    <a:cubicBezTo>
                      <a:pt x="2917648" y="164967"/>
                      <a:pt x="2922670" y="148076"/>
                      <a:pt x="2934268" y="136477"/>
                    </a:cubicBezTo>
                    <a:cubicBezTo>
                      <a:pt x="2940449" y="130296"/>
                      <a:pt x="3014305" y="75987"/>
                      <a:pt x="3029803" y="68238"/>
                    </a:cubicBezTo>
                    <a:cubicBezTo>
                      <a:pt x="3042670" y="61805"/>
                      <a:pt x="3057098" y="59140"/>
                      <a:pt x="3070746" y="54591"/>
                    </a:cubicBezTo>
                    <a:cubicBezTo>
                      <a:pt x="3088943" y="59140"/>
                      <a:pt x="3110690" y="56521"/>
                      <a:pt x="3125337" y="68238"/>
                    </a:cubicBezTo>
                    <a:cubicBezTo>
                      <a:pt x="3136571" y="77225"/>
                      <a:pt x="3138489" y="94804"/>
                      <a:pt x="3138985" y="109182"/>
                    </a:cubicBezTo>
                    <a:cubicBezTo>
                      <a:pt x="3143061" y="227392"/>
                      <a:pt x="3138985" y="345743"/>
                      <a:pt x="3138985" y="464024"/>
                    </a:cubicBezTo>
                    <a:lnTo>
                      <a:pt x="3138985" y="464024"/>
                    </a:lnTo>
                    <a:lnTo>
                      <a:pt x="3138985" y="464024"/>
                    </a:lnTo>
                    <a:lnTo>
                      <a:pt x="3138985" y="4640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97118" y="4467367"/>
                <a:ext cx="1569492" cy="150126"/>
              </a:xfrm>
              <a:custGeom>
                <a:avLst/>
                <a:gdLst>
                  <a:gd name="connsiteX0" fmla="*/ 0 w 3140796"/>
                  <a:gd name="connsiteY0" fmla="*/ 327546 h 464024"/>
                  <a:gd name="connsiteX1" fmla="*/ 0 w 3140796"/>
                  <a:gd name="connsiteY1" fmla="*/ 327546 h 464024"/>
                  <a:gd name="connsiteX2" fmla="*/ 68238 w 3140796"/>
                  <a:gd name="connsiteY2" fmla="*/ 232012 h 464024"/>
                  <a:gd name="connsiteX3" fmla="*/ 122829 w 3140796"/>
                  <a:gd name="connsiteY3" fmla="*/ 177421 h 464024"/>
                  <a:gd name="connsiteX4" fmla="*/ 136477 w 3140796"/>
                  <a:gd name="connsiteY4" fmla="*/ 136477 h 464024"/>
                  <a:gd name="connsiteX5" fmla="*/ 177421 w 3140796"/>
                  <a:gd name="connsiteY5" fmla="*/ 109182 h 464024"/>
                  <a:gd name="connsiteX6" fmla="*/ 232012 w 3140796"/>
                  <a:gd name="connsiteY6" fmla="*/ 40943 h 464024"/>
                  <a:gd name="connsiteX7" fmla="*/ 313898 w 3140796"/>
                  <a:gd name="connsiteY7" fmla="*/ 0 h 464024"/>
                  <a:gd name="connsiteX8" fmla="*/ 382137 w 3140796"/>
                  <a:gd name="connsiteY8" fmla="*/ 13647 h 464024"/>
                  <a:gd name="connsiteX9" fmla="*/ 409432 w 3140796"/>
                  <a:gd name="connsiteY9" fmla="*/ 54591 h 464024"/>
                  <a:gd name="connsiteX10" fmla="*/ 423080 w 3140796"/>
                  <a:gd name="connsiteY10" fmla="*/ 368489 h 464024"/>
                  <a:gd name="connsiteX11" fmla="*/ 518615 w 3140796"/>
                  <a:gd name="connsiteY11" fmla="*/ 341194 h 464024"/>
                  <a:gd name="connsiteX12" fmla="*/ 573206 w 3140796"/>
                  <a:gd name="connsiteY12" fmla="*/ 245659 h 464024"/>
                  <a:gd name="connsiteX13" fmla="*/ 600501 w 3140796"/>
                  <a:gd name="connsiteY13" fmla="*/ 204716 h 464024"/>
                  <a:gd name="connsiteX14" fmla="*/ 682388 w 3140796"/>
                  <a:gd name="connsiteY14" fmla="*/ 177421 h 464024"/>
                  <a:gd name="connsiteX15" fmla="*/ 723331 w 3140796"/>
                  <a:gd name="connsiteY15" fmla="*/ 191068 h 464024"/>
                  <a:gd name="connsiteX16" fmla="*/ 736979 w 3140796"/>
                  <a:gd name="connsiteY16" fmla="*/ 300250 h 464024"/>
                  <a:gd name="connsiteX17" fmla="*/ 750626 w 3140796"/>
                  <a:gd name="connsiteY17" fmla="*/ 341194 h 464024"/>
                  <a:gd name="connsiteX18" fmla="*/ 764274 w 3140796"/>
                  <a:gd name="connsiteY18" fmla="*/ 395785 h 464024"/>
                  <a:gd name="connsiteX19" fmla="*/ 873456 w 3140796"/>
                  <a:gd name="connsiteY19" fmla="*/ 382137 h 464024"/>
                  <a:gd name="connsiteX20" fmla="*/ 887104 w 3140796"/>
                  <a:gd name="connsiteY20" fmla="*/ 341194 h 464024"/>
                  <a:gd name="connsiteX21" fmla="*/ 914400 w 3140796"/>
                  <a:gd name="connsiteY21" fmla="*/ 300250 h 464024"/>
                  <a:gd name="connsiteX22" fmla="*/ 941695 w 3140796"/>
                  <a:gd name="connsiteY22" fmla="*/ 245659 h 464024"/>
                  <a:gd name="connsiteX23" fmla="*/ 1037229 w 3140796"/>
                  <a:gd name="connsiteY23" fmla="*/ 191068 h 464024"/>
                  <a:gd name="connsiteX24" fmla="*/ 1078173 w 3140796"/>
                  <a:gd name="connsiteY24" fmla="*/ 245659 h 464024"/>
                  <a:gd name="connsiteX25" fmla="*/ 1091821 w 3140796"/>
                  <a:gd name="connsiteY25" fmla="*/ 313898 h 464024"/>
                  <a:gd name="connsiteX26" fmla="*/ 1146412 w 3140796"/>
                  <a:gd name="connsiteY26" fmla="*/ 327546 h 464024"/>
                  <a:gd name="connsiteX27" fmla="*/ 1269241 w 3140796"/>
                  <a:gd name="connsiteY27" fmla="*/ 313898 h 464024"/>
                  <a:gd name="connsiteX28" fmla="*/ 1310185 w 3140796"/>
                  <a:gd name="connsiteY28" fmla="*/ 259307 h 464024"/>
                  <a:gd name="connsiteX29" fmla="*/ 1378423 w 3140796"/>
                  <a:gd name="connsiteY29" fmla="*/ 191068 h 464024"/>
                  <a:gd name="connsiteX30" fmla="*/ 1419367 w 3140796"/>
                  <a:gd name="connsiteY30" fmla="*/ 204716 h 464024"/>
                  <a:gd name="connsiteX31" fmla="*/ 1433015 w 3140796"/>
                  <a:gd name="connsiteY31" fmla="*/ 259307 h 464024"/>
                  <a:gd name="connsiteX32" fmla="*/ 1487606 w 3140796"/>
                  <a:gd name="connsiteY32" fmla="*/ 354841 h 464024"/>
                  <a:gd name="connsiteX33" fmla="*/ 1665026 w 3140796"/>
                  <a:gd name="connsiteY33" fmla="*/ 341194 h 464024"/>
                  <a:gd name="connsiteX34" fmla="*/ 1692322 w 3140796"/>
                  <a:gd name="connsiteY34" fmla="*/ 300250 h 464024"/>
                  <a:gd name="connsiteX35" fmla="*/ 1733265 w 3140796"/>
                  <a:gd name="connsiteY35" fmla="*/ 245659 h 464024"/>
                  <a:gd name="connsiteX36" fmla="*/ 1815152 w 3140796"/>
                  <a:gd name="connsiteY36" fmla="*/ 191068 h 464024"/>
                  <a:gd name="connsiteX37" fmla="*/ 1951629 w 3140796"/>
                  <a:gd name="connsiteY37" fmla="*/ 204716 h 464024"/>
                  <a:gd name="connsiteX38" fmla="*/ 1965277 w 3140796"/>
                  <a:gd name="connsiteY38" fmla="*/ 259307 h 464024"/>
                  <a:gd name="connsiteX39" fmla="*/ 2047164 w 3140796"/>
                  <a:gd name="connsiteY39" fmla="*/ 368489 h 464024"/>
                  <a:gd name="connsiteX40" fmla="*/ 2088107 w 3140796"/>
                  <a:gd name="connsiteY40" fmla="*/ 382137 h 464024"/>
                  <a:gd name="connsiteX41" fmla="*/ 2224585 w 3140796"/>
                  <a:gd name="connsiteY41" fmla="*/ 341194 h 464024"/>
                  <a:gd name="connsiteX42" fmla="*/ 2347415 w 3140796"/>
                  <a:gd name="connsiteY42" fmla="*/ 204716 h 464024"/>
                  <a:gd name="connsiteX43" fmla="*/ 2388358 w 3140796"/>
                  <a:gd name="connsiteY43" fmla="*/ 232012 h 464024"/>
                  <a:gd name="connsiteX44" fmla="*/ 2415653 w 3140796"/>
                  <a:gd name="connsiteY44" fmla="*/ 341194 h 464024"/>
                  <a:gd name="connsiteX45" fmla="*/ 2429301 w 3140796"/>
                  <a:gd name="connsiteY45" fmla="*/ 382137 h 464024"/>
                  <a:gd name="connsiteX46" fmla="*/ 2524835 w 3140796"/>
                  <a:gd name="connsiteY46" fmla="*/ 423080 h 464024"/>
                  <a:gd name="connsiteX47" fmla="*/ 2620370 w 3140796"/>
                  <a:gd name="connsiteY47" fmla="*/ 409432 h 464024"/>
                  <a:gd name="connsiteX48" fmla="*/ 2702256 w 3140796"/>
                  <a:gd name="connsiteY48" fmla="*/ 327546 h 464024"/>
                  <a:gd name="connsiteX49" fmla="*/ 2743200 w 3140796"/>
                  <a:gd name="connsiteY49" fmla="*/ 313898 h 464024"/>
                  <a:gd name="connsiteX50" fmla="*/ 2756847 w 3140796"/>
                  <a:gd name="connsiteY50" fmla="*/ 354841 h 464024"/>
                  <a:gd name="connsiteX51" fmla="*/ 2784143 w 3140796"/>
                  <a:gd name="connsiteY51" fmla="*/ 341194 h 464024"/>
                  <a:gd name="connsiteX52" fmla="*/ 2906973 w 3140796"/>
                  <a:gd name="connsiteY52" fmla="*/ 177421 h 464024"/>
                  <a:gd name="connsiteX53" fmla="*/ 2934268 w 3140796"/>
                  <a:gd name="connsiteY53" fmla="*/ 136477 h 464024"/>
                  <a:gd name="connsiteX54" fmla="*/ 3029803 w 3140796"/>
                  <a:gd name="connsiteY54" fmla="*/ 68238 h 464024"/>
                  <a:gd name="connsiteX55" fmla="*/ 3070746 w 3140796"/>
                  <a:gd name="connsiteY55" fmla="*/ 54591 h 464024"/>
                  <a:gd name="connsiteX56" fmla="*/ 3125337 w 3140796"/>
                  <a:gd name="connsiteY56" fmla="*/ 68238 h 464024"/>
                  <a:gd name="connsiteX57" fmla="*/ 3138985 w 3140796"/>
                  <a:gd name="connsiteY57" fmla="*/ 109182 h 464024"/>
                  <a:gd name="connsiteX58" fmla="*/ 3138985 w 3140796"/>
                  <a:gd name="connsiteY58" fmla="*/ 464024 h 464024"/>
                  <a:gd name="connsiteX59" fmla="*/ 3138985 w 3140796"/>
                  <a:gd name="connsiteY59" fmla="*/ 464024 h 464024"/>
                  <a:gd name="connsiteX60" fmla="*/ 3138985 w 3140796"/>
                  <a:gd name="connsiteY60" fmla="*/ 464024 h 464024"/>
                  <a:gd name="connsiteX61" fmla="*/ 3138985 w 3140796"/>
                  <a:gd name="connsiteY61" fmla="*/ 464024 h 46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140796" h="464024">
                    <a:moveTo>
                      <a:pt x="0" y="327546"/>
                    </a:moveTo>
                    <a:lnTo>
                      <a:pt x="0" y="327546"/>
                    </a:lnTo>
                    <a:cubicBezTo>
                      <a:pt x="22746" y="295701"/>
                      <a:pt x="43457" y="262300"/>
                      <a:pt x="68238" y="232012"/>
                    </a:cubicBezTo>
                    <a:cubicBezTo>
                      <a:pt x="84534" y="212095"/>
                      <a:pt x="107871" y="198362"/>
                      <a:pt x="122829" y="177421"/>
                    </a:cubicBezTo>
                    <a:cubicBezTo>
                      <a:pt x="131191" y="165714"/>
                      <a:pt x="127490" y="147711"/>
                      <a:pt x="136477" y="136477"/>
                    </a:cubicBezTo>
                    <a:cubicBezTo>
                      <a:pt x="146724" y="123669"/>
                      <a:pt x="165823" y="120780"/>
                      <a:pt x="177421" y="109182"/>
                    </a:cubicBezTo>
                    <a:cubicBezTo>
                      <a:pt x="198019" y="88584"/>
                      <a:pt x="211414" y="61541"/>
                      <a:pt x="232012" y="40943"/>
                    </a:cubicBezTo>
                    <a:cubicBezTo>
                      <a:pt x="258470" y="14485"/>
                      <a:pt x="280596" y="11100"/>
                      <a:pt x="313898" y="0"/>
                    </a:cubicBezTo>
                    <a:cubicBezTo>
                      <a:pt x="336644" y="4549"/>
                      <a:pt x="361997" y="2138"/>
                      <a:pt x="382137" y="13647"/>
                    </a:cubicBezTo>
                    <a:cubicBezTo>
                      <a:pt x="396378" y="21785"/>
                      <a:pt x="407552" y="38296"/>
                      <a:pt x="409432" y="54591"/>
                    </a:cubicBezTo>
                    <a:cubicBezTo>
                      <a:pt x="421437" y="158632"/>
                      <a:pt x="418531" y="263856"/>
                      <a:pt x="423080" y="368489"/>
                    </a:cubicBezTo>
                    <a:cubicBezTo>
                      <a:pt x="454925" y="359391"/>
                      <a:pt x="490215" y="358234"/>
                      <a:pt x="518615" y="341194"/>
                    </a:cubicBezTo>
                    <a:cubicBezTo>
                      <a:pt x="565758" y="312908"/>
                      <a:pt x="553903" y="284265"/>
                      <a:pt x="573206" y="245659"/>
                    </a:cubicBezTo>
                    <a:cubicBezTo>
                      <a:pt x="580541" y="230988"/>
                      <a:pt x="586592" y="213409"/>
                      <a:pt x="600501" y="204716"/>
                    </a:cubicBezTo>
                    <a:cubicBezTo>
                      <a:pt x="624900" y="189467"/>
                      <a:pt x="682388" y="177421"/>
                      <a:pt x="682388" y="177421"/>
                    </a:cubicBezTo>
                    <a:cubicBezTo>
                      <a:pt x="696036" y="181970"/>
                      <a:pt x="717488" y="177922"/>
                      <a:pt x="723331" y="191068"/>
                    </a:cubicBezTo>
                    <a:cubicBezTo>
                      <a:pt x="738227" y="224584"/>
                      <a:pt x="730418" y="264164"/>
                      <a:pt x="736979" y="300250"/>
                    </a:cubicBezTo>
                    <a:cubicBezTo>
                      <a:pt x="739552" y="314404"/>
                      <a:pt x="746674" y="327361"/>
                      <a:pt x="750626" y="341194"/>
                    </a:cubicBezTo>
                    <a:cubicBezTo>
                      <a:pt x="755779" y="359229"/>
                      <a:pt x="759725" y="377588"/>
                      <a:pt x="764274" y="395785"/>
                    </a:cubicBezTo>
                    <a:cubicBezTo>
                      <a:pt x="800668" y="391236"/>
                      <a:pt x="839940" y="397033"/>
                      <a:pt x="873456" y="382137"/>
                    </a:cubicBezTo>
                    <a:cubicBezTo>
                      <a:pt x="886602" y="376294"/>
                      <a:pt x="880670" y="354061"/>
                      <a:pt x="887104" y="341194"/>
                    </a:cubicBezTo>
                    <a:cubicBezTo>
                      <a:pt x="894440" y="326523"/>
                      <a:pt x="906262" y="314492"/>
                      <a:pt x="914400" y="300250"/>
                    </a:cubicBezTo>
                    <a:cubicBezTo>
                      <a:pt x="924494" y="282586"/>
                      <a:pt x="928455" y="261106"/>
                      <a:pt x="941695" y="245659"/>
                    </a:cubicBezTo>
                    <a:cubicBezTo>
                      <a:pt x="974744" y="207102"/>
                      <a:pt x="995610" y="204941"/>
                      <a:pt x="1037229" y="191068"/>
                    </a:cubicBezTo>
                    <a:cubicBezTo>
                      <a:pt x="1050877" y="209265"/>
                      <a:pt x="1068935" y="224873"/>
                      <a:pt x="1078173" y="245659"/>
                    </a:cubicBezTo>
                    <a:cubicBezTo>
                      <a:pt x="1087594" y="266856"/>
                      <a:pt x="1076971" y="296078"/>
                      <a:pt x="1091821" y="313898"/>
                    </a:cubicBezTo>
                    <a:cubicBezTo>
                      <a:pt x="1103829" y="328308"/>
                      <a:pt x="1128215" y="322997"/>
                      <a:pt x="1146412" y="327546"/>
                    </a:cubicBezTo>
                    <a:cubicBezTo>
                      <a:pt x="1187355" y="322997"/>
                      <a:pt x="1231215" y="329742"/>
                      <a:pt x="1269241" y="313898"/>
                    </a:cubicBezTo>
                    <a:cubicBezTo>
                      <a:pt x="1290238" y="305149"/>
                      <a:pt x="1296964" y="277816"/>
                      <a:pt x="1310185" y="259307"/>
                    </a:cubicBezTo>
                    <a:cubicBezTo>
                      <a:pt x="1351543" y="201407"/>
                      <a:pt x="1318868" y="230772"/>
                      <a:pt x="1378423" y="191068"/>
                    </a:cubicBezTo>
                    <a:cubicBezTo>
                      <a:pt x="1392071" y="195617"/>
                      <a:pt x="1410380" y="193482"/>
                      <a:pt x="1419367" y="204716"/>
                    </a:cubicBezTo>
                    <a:cubicBezTo>
                      <a:pt x="1431085" y="219363"/>
                      <a:pt x="1426429" y="241744"/>
                      <a:pt x="1433015" y="259307"/>
                    </a:cubicBezTo>
                    <a:cubicBezTo>
                      <a:pt x="1447858" y="298889"/>
                      <a:pt x="1464978" y="320899"/>
                      <a:pt x="1487606" y="354841"/>
                    </a:cubicBezTo>
                    <a:cubicBezTo>
                      <a:pt x="1546746" y="350292"/>
                      <a:pt x="1607714" y="356477"/>
                      <a:pt x="1665026" y="341194"/>
                    </a:cubicBezTo>
                    <a:cubicBezTo>
                      <a:pt x="1680875" y="336968"/>
                      <a:pt x="1682788" y="313598"/>
                      <a:pt x="1692322" y="300250"/>
                    </a:cubicBezTo>
                    <a:cubicBezTo>
                      <a:pt x="1705543" y="281741"/>
                      <a:pt x="1716264" y="260771"/>
                      <a:pt x="1733265" y="245659"/>
                    </a:cubicBezTo>
                    <a:cubicBezTo>
                      <a:pt x="1757784" y="223864"/>
                      <a:pt x="1815152" y="191068"/>
                      <a:pt x="1815152" y="191068"/>
                    </a:cubicBezTo>
                    <a:cubicBezTo>
                      <a:pt x="1860644" y="195617"/>
                      <a:pt x="1910008" y="185797"/>
                      <a:pt x="1951629" y="204716"/>
                    </a:cubicBezTo>
                    <a:cubicBezTo>
                      <a:pt x="1968705" y="212478"/>
                      <a:pt x="1957888" y="242067"/>
                      <a:pt x="1965277" y="259307"/>
                    </a:cubicBezTo>
                    <a:cubicBezTo>
                      <a:pt x="1974484" y="280789"/>
                      <a:pt x="2043147" y="365046"/>
                      <a:pt x="2047164" y="368489"/>
                    </a:cubicBezTo>
                    <a:cubicBezTo>
                      <a:pt x="2058087" y="377851"/>
                      <a:pt x="2074459" y="377588"/>
                      <a:pt x="2088107" y="382137"/>
                    </a:cubicBezTo>
                    <a:cubicBezTo>
                      <a:pt x="2125310" y="375936"/>
                      <a:pt x="2192849" y="372930"/>
                      <a:pt x="2224585" y="341194"/>
                    </a:cubicBezTo>
                    <a:cubicBezTo>
                      <a:pt x="2408043" y="157736"/>
                      <a:pt x="2235545" y="279296"/>
                      <a:pt x="2347415" y="204716"/>
                    </a:cubicBezTo>
                    <a:cubicBezTo>
                      <a:pt x="2361063" y="213815"/>
                      <a:pt x="2381023" y="217341"/>
                      <a:pt x="2388358" y="232012"/>
                    </a:cubicBezTo>
                    <a:cubicBezTo>
                      <a:pt x="2405135" y="265566"/>
                      <a:pt x="2403790" y="305605"/>
                      <a:pt x="2415653" y="341194"/>
                    </a:cubicBezTo>
                    <a:cubicBezTo>
                      <a:pt x="2420202" y="354842"/>
                      <a:pt x="2420314" y="370904"/>
                      <a:pt x="2429301" y="382137"/>
                    </a:cubicBezTo>
                    <a:cubicBezTo>
                      <a:pt x="2452863" y="411589"/>
                      <a:pt x="2492055" y="414885"/>
                      <a:pt x="2524835" y="423080"/>
                    </a:cubicBezTo>
                    <a:cubicBezTo>
                      <a:pt x="2556680" y="418531"/>
                      <a:pt x="2592047" y="424683"/>
                      <a:pt x="2620370" y="409432"/>
                    </a:cubicBezTo>
                    <a:cubicBezTo>
                      <a:pt x="2654357" y="391131"/>
                      <a:pt x="2665635" y="339753"/>
                      <a:pt x="2702256" y="327546"/>
                    </a:cubicBezTo>
                    <a:lnTo>
                      <a:pt x="2743200" y="313898"/>
                    </a:lnTo>
                    <a:lnTo>
                      <a:pt x="2756847" y="354841"/>
                    </a:lnTo>
                    <a:lnTo>
                      <a:pt x="2784143" y="341194"/>
                    </a:lnTo>
                    <a:cubicBezTo>
                      <a:pt x="2920511" y="123006"/>
                      <a:pt x="2789361" y="314637"/>
                      <a:pt x="2906973" y="177421"/>
                    </a:cubicBezTo>
                    <a:cubicBezTo>
                      <a:pt x="2917648" y="164967"/>
                      <a:pt x="2922670" y="148076"/>
                      <a:pt x="2934268" y="136477"/>
                    </a:cubicBezTo>
                    <a:cubicBezTo>
                      <a:pt x="2940449" y="130296"/>
                      <a:pt x="3014305" y="75987"/>
                      <a:pt x="3029803" y="68238"/>
                    </a:cubicBezTo>
                    <a:cubicBezTo>
                      <a:pt x="3042670" y="61805"/>
                      <a:pt x="3057098" y="59140"/>
                      <a:pt x="3070746" y="54591"/>
                    </a:cubicBezTo>
                    <a:cubicBezTo>
                      <a:pt x="3088943" y="59140"/>
                      <a:pt x="3110690" y="56521"/>
                      <a:pt x="3125337" y="68238"/>
                    </a:cubicBezTo>
                    <a:cubicBezTo>
                      <a:pt x="3136571" y="77225"/>
                      <a:pt x="3138489" y="94804"/>
                      <a:pt x="3138985" y="109182"/>
                    </a:cubicBezTo>
                    <a:cubicBezTo>
                      <a:pt x="3143061" y="227392"/>
                      <a:pt x="3138985" y="345743"/>
                      <a:pt x="3138985" y="464024"/>
                    </a:cubicBezTo>
                    <a:lnTo>
                      <a:pt x="3138985" y="464024"/>
                    </a:lnTo>
                    <a:lnTo>
                      <a:pt x="3138985" y="464024"/>
                    </a:lnTo>
                    <a:lnTo>
                      <a:pt x="3138985" y="4640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2013045" y="4617493"/>
                <a:ext cx="1569492" cy="150126"/>
              </a:xfrm>
              <a:custGeom>
                <a:avLst/>
                <a:gdLst>
                  <a:gd name="connsiteX0" fmla="*/ 0 w 3140796"/>
                  <a:gd name="connsiteY0" fmla="*/ 327546 h 464024"/>
                  <a:gd name="connsiteX1" fmla="*/ 0 w 3140796"/>
                  <a:gd name="connsiteY1" fmla="*/ 327546 h 464024"/>
                  <a:gd name="connsiteX2" fmla="*/ 68238 w 3140796"/>
                  <a:gd name="connsiteY2" fmla="*/ 232012 h 464024"/>
                  <a:gd name="connsiteX3" fmla="*/ 122829 w 3140796"/>
                  <a:gd name="connsiteY3" fmla="*/ 177421 h 464024"/>
                  <a:gd name="connsiteX4" fmla="*/ 136477 w 3140796"/>
                  <a:gd name="connsiteY4" fmla="*/ 136477 h 464024"/>
                  <a:gd name="connsiteX5" fmla="*/ 177421 w 3140796"/>
                  <a:gd name="connsiteY5" fmla="*/ 109182 h 464024"/>
                  <a:gd name="connsiteX6" fmla="*/ 232012 w 3140796"/>
                  <a:gd name="connsiteY6" fmla="*/ 40943 h 464024"/>
                  <a:gd name="connsiteX7" fmla="*/ 313898 w 3140796"/>
                  <a:gd name="connsiteY7" fmla="*/ 0 h 464024"/>
                  <a:gd name="connsiteX8" fmla="*/ 382137 w 3140796"/>
                  <a:gd name="connsiteY8" fmla="*/ 13647 h 464024"/>
                  <a:gd name="connsiteX9" fmla="*/ 409432 w 3140796"/>
                  <a:gd name="connsiteY9" fmla="*/ 54591 h 464024"/>
                  <a:gd name="connsiteX10" fmla="*/ 423080 w 3140796"/>
                  <a:gd name="connsiteY10" fmla="*/ 368489 h 464024"/>
                  <a:gd name="connsiteX11" fmla="*/ 518615 w 3140796"/>
                  <a:gd name="connsiteY11" fmla="*/ 341194 h 464024"/>
                  <a:gd name="connsiteX12" fmla="*/ 573206 w 3140796"/>
                  <a:gd name="connsiteY12" fmla="*/ 245659 h 464024"/>
                  <a:gd name="connsiteX13" fmla="*/ 600501 w 3140796"/>
                  <a:gd name="connsiteY13" fmla="*/ 204716 h 464024"/>
                  <a:gd name="connsiteX14" fmla="*/ 682388 w 3140796"/>
                  <a:gd name="connsiteY14" fmla="*/ 177421 h 464024"/>
                  <a:gd name="connsiteX15" fmla="*/ 723331 w 3140796"/>
                  <a:gd name="connsiteY15" fmla="*/ 191068 h 464024"/>
                  <a:gd name="connsiteX16" fmla="*/ 736979 w 3140796"/>
                  <a:gd name="connsiteY16" fmla="*/ 300250 h 464024"/>
                  <a:gd name="connsiteX17" fmla="*/ 750626 w 3140796"/>
                  <a:gd name="connsiteY17" fmla="*/ 341194 h 464024"/>
                  <a:gd name="connsiteX18" fmla="*/ 764274 w 3140796"/>
                  <a:gd name="connsiteY18" fmla="*/ 395785 h 464024"/>
                  <a:gd name="connsiteX19" fmla="*/ 873456 w 3140796"/>
                  <a:gd name="connsiteY19" fmla="*/ 382137 h 464024"/>
                  <a:gd name="connsiteX20" fmla="*/ 887104 w 3140796"/>
                  <a:gd name="connsiteY20" fmla="*/ 341194 h 464024"/>
                  <a:gd name="connsiteX21" fmla="*/ 914400 w 3140796"/>
                  <a:gd name="connsiteY21" fmla="*/ 300250 h 464024"/>
                  <a:gd name="connsiteX22" fmla="*/ 941695 w 3140796"/>
                  <a:gd name="connsiteY22" fmla="*/ 245659 h 464024"/>
                  <a:gd name="connsiteX23" fmla="*/ 1037229 w 3140796"/>
                  <a:gd name="connsiteY23" fmla="*/ 191068 h 464024"/>
                  <a:gd name="connsiteX24" fmla="*/ 1078173 w 3140796"/>
                  <a:gd name="connsiteY24" fmla="*/ 245659 h 464024"/>
                  <a:gd name="connsiteX25" fmla="*/ 1091821 w 3140796"/>
                  <a:gd name="connsiteY25" fmla="*/ 313898 h 464024"/>
                  <a:gd name="connsiteX26" fmla="*/ 1146412 w 3140796"/>
                  <a:gd name="connsiteY26" fmla="*/ 327546 h 464024"/>
                  <a:gd name="connsiteX27" fmla="*/ 1269241 w 3140796"/>
                  <a:gd name="connsiteY27" fmla="*/ 313898 h 464024"/>
                  <a:gd name="connsiteX28" fmla="*/ 1310185 w 3140796"/>
                  <a:gd name="connsiteY28" fmla="*/ 259307 h 464024"/>
                  <a:gd name="connsiteX29" fmla="*/ 1378423 w 3140796"/>
                  <a:gd name="connsiteY29" fmla="*/ 191068 h 464024"/>
                  <a:gd name="connsiteX30" fmla="*/ 1419367 w 3140796"/>
                  <a:gd name="connsiteY30" fmla="*/ 204716 h 464024"/>
                  <a:gd name="connsiteX31" fmla="*/ 1433015 w 3140796"/>
                  <a:gd name="connsiteY31" fmla="*/ 259307 h 464024"/>
                  <a:gd name="connsiteX32" fmla="*/ 1487606 w 3140796"/>
                  <a:gd name="connsiteY32" fmla="*/ 354841 h 464024"/>
                  <a:gd name="connsiteX33" fmla="*/ 1665026 w 3140796"/>
                  <a:gd name="connsiteY33" fmla="*/ 341194 h 464024"/>
                  <a:gd name="connsiteX34" fmla="*/ 1692322 w 3140796"/>
                  <a:gd name="connsiteY34" fmla="*/ 300250 h 464024"/>
                  <a:gd name="connsiteX35" fmla="*/ 1733265 w 3140796"/>
                  <a:gd name="connsiteY35" fmla="*/ 245659 h 464024"/>
                  <a:gd name="connsiteX36" fmla="*/ 1815152 w 3140796"/>
                  <a:gd name="connsiteY36" fmla="*/ 191068 h 464024"/>
                  <a:gd name="connsiteX37" fmla="*/ 1951629 w 3140796"/>
                  <a:gd name="connsiteY37" fmla="*/ 204716 h 464024"/>
                  <a:gd name="connsiteX38" fmla="*/ 1965277 w 3140796"/>
                  <a:gd name="connsiteY38" fmla="*/ 259307 h 464024"/>
                  <a:gd name="connsiteX39" fmla="*/ 2047164 w 3140796"/>
                  <a:gd name="connsiteY39" fmla="*/ 368489 h 464024"/>
                  <a:gd name="connsiteX40" fmla="*/ 2088107 w 3140796"/>
                  <a:gd name="connsiteY40" fmla="*/ 382137 h 464024"/>
                  <a:gd name="connsiteX41" fmla="*/ 2224585 w 3140796"/>
                  <a:gd name="connsiteY41" fmla="*/ 341194 h 464024"/>
                  <a:gd name="connsiteX42" fmla="*/ 2347415 w 3140796"/>
                  <a:gd name="connsiteY42" fmla="*/ 204716 h 464024"/>
                  <a:gd name="connsiteX43" fmla="*/ 2388358 w 3140796"/>
                  <a:gd name="connsiteY43" fmla="*/ 232012 h 464024"/>
                  <a:gd name="connsiteX44" fmla="*/ 2415653 w 3140796"/>
                  <a:gd name="connsiteY44" fmla="*/ 341194 h 464024"/>
                  <a:gd name="connsiteX45" fmla="*/ 2429301 w 3140796"/>
                  <a:gd name="connsiteY45" fmla="*/ 382137 h 464024"/>
                  <a:gd name="connsiteX46" fmla="*/ 2524835 w 3140796"/>
                  <a:gd name="connsiteY46" fmla="*/ 423080 h 464024"/>
                  <a:gd name="connsiteX47" fmla="*/ 2620370 w 3140796"/>
                  <a:gd name="connsiteY47" fmla="*/ 409432 h 464024"/>
                  <a:gd name="connsiteX48" fmla="*/ 2702256 w 3140796"/>
                  <a:gd name="connsiteY48" fmla="*/ 327546 h 464024"/>
                  <a:gd name="connsiteX49" fmla="*/ 2743200 w 3140796"/>
                  <a:gd name="connsiteY49" fmla="*/ 313898 h 464024"/>
                  <a:gd name="connsiteX50" fmla="*/ 2756847 w 3140796"/>
                  <a:gd name="connsiteY50" fmla="*/ 354841 h 464024"/>
                  <a:gd name="connsiteX51" fmla="*/ 2784143 w 3140796"/>
                  <a:gd name="connsiteY51" fmla="*/ 341194 h 464024"/>
                  <a:gd name="connsiteX52" fmla="*/ 2906973 w 3140796"/>
                  <a:gd name="connsiteY52" fmla="*/ 177421 h 464024"/>
                  <a:gd name="connsiteX53" fmla="*/ 2934268 w 3140796"/>
                  <a:gd name="connsiteY53" fmla="*/ 136477 h 464024"/>
                  <a:gd name="connsiteX54" fmla="*/ 3029803 w 3140796"/>
                  <a:gd name="connsiteY54" fmla="*/ 68238 h 464024"/>
                  <a:gd name="connsiteX55" fmla="*/ 3070746 w 3140796"/>
                  <a:gd name="connsiteY55" fmla="*/ 54591 h 464024"/>
                  <a:gd name="connsiteX56" fmla="*/ 3125337 w 3140796"/>
                  <a:gd name="connsiteY56" fmla="*/ 68238 h 464024"/>
                  <a:gd name="connsiteX57" fmla="*/ 3138985 w 3140796"/>
                  <a:gd name="connsiteY57" fmla="*/ 109182 h 464024"/>
                  <a:gd name="connsiteX58" fmla="*/ 3138985 w 3140796"/>
                  <a:gd name="connsiteY58" fmla="*/ 464024 h 464024"/>
                  <a:gd name="connsiteX59" fmla="*/ 3138985 w 3140796"/>
                  <a:gd name="connsiteY59" fmla="*/ 464024 h 464024"/>
                  <a:gd name="connsiteX60" fmla="*/ 3138985 w 3140796"/>
                  <a:gd name="connsiteY60" fmla="*/ 464024 h 464024"/>
                  <a:gd name="connsiteX61" fmla="*/ 3138985 w 3140796"/>
                  <a:gd name="connsiteY61" fmla="*/ 464024 h 464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140796" h="464024">
                    <a:moveTo>
                      <a:pt x="0" y="327546"/>
                    </a:moveTo>
                    <a:lnTo>
                      <a:pt x="0" y="327546"/>
                    </a:lnTo>
                    <a:cubicBezTo>
                      <a:pt x="22746" y="295701"/>
                      <a:pt x="43457" y="262300"/>
                      <a:pt x="68238" y="232012"/>
                    </a:cubicBezTo>
                    <a:cubicBezTo>
                      <a:pt x="84534" y="212095"/>
                      <a:pt x="107871" y="198362"/>
                      <a:pt x="122829" y="177421"/>
                    </a:cubicBezTo>
                    <a:cubicBezTo>
                      <a:pt x="131191" y="165714"/>
                      <a:pt x="127490" y="147711"/>
                      <a:pt x="136477" y="136477"/>
                    </a:cubicBezTo>
                    <a:cubicBezTo>
                      <a:pt x="146724" y="123669"/>
                      <a:pt x="165823" y="120780"/>
                      <a:pt x="177421" y="109182"/>
                    </a:cubicBezTo>
                    <a:cubicBezTo>
                      <a:pt x="198019" y="88584"/>
                      <a:pt x="211414" y="61541"/>
                      <a:pt x="232012" y="40943"/>
                    </a:cubicBezTo>
                    <a:cubicBezTo>
                      <a:pt x="258470" y="14485"/>
                      <a:pt x="280596" y="11100"/>
                      <a:pt x="313898" y="0"/>
                    </a:cubicBezTo>
                    <a:cubicBezTo>
                      <a:pt x="336644" y="4549"/>
                      <a:pt x="361997" y="2138"/>
                      <a:pt x="382137" y="13647"/>
                    </a:cubicBezTo>
                    <a:cubicBezTo>
                      <a:pt x="396378" y="21785"/>
                      <a:pt x="407552" y="38296"/>
                      <a:pt x="409432" y="54591"/>
                    </a:cubicBezTo>
                    <a:cubicBezTo>
                      <a:pt x="421437" y="158632"/>
                      <a:pt x="418531" y="263856"/>
                      <a:pt x="423080" y="368489"/>
                    </a:cubicBezTo>
                    <a:cubicBezTo>
                      <a:pt x="454925" y="359391"/>
                      <a:pt x="490215" y="358234"/>
                      <a:pt x="518615" y="341194"/>
                    </a:cubicBezTo>
                    <a:cubicBezTo>
                      <a:pt x="565758" y="312908"/>
                      <a:pt x="553903" y="284265"/>
                      <a:pt x="573206" y="245659"/>
                    </a:cubicBezTo>
                    <a:cubicBezTo>
                      <a:pt x="580541" y="230988"/>
                      <a:pt x="586592" y="213409"/>
                      <a:pt x="600501" y="204716"/>
                    </a:cubicBezTo>
                    <a:cubicBezTo>
                      <a:pt x="624900" y="189467"/>
                      <a:pt x="682388" y="177421"/>
                      <a:pt x="682388" y="177421"/>
                    </a:cubicBezTo>
                    <a:cubicBezTo>
                      <a:pt x="696036" y="181970"/>
                      <a:pt x="717488" y="177922"/>
                      <a:pt x="723331" y="191068"/>
                    </a:cubicBezTo>
                    <a:cubicBezTo>
                      <a:pt x="738227" y="224584"/>
                      <a:pt x="730418" y="264164"/>
                      <a:pt x="736979" y="300250"/>
                    </a:cubicBezTo>
                    <a:cubicBezTo>
                      <a:pt x="739552" y="314404"/>
                      <a:pt x="746674" y="327361"/>
                      <a:pt x="750626" y="341194"/>
                    </a:cubicBezTo>
                    <a:cubicBezTo>
                      <a:pt x="755779" y="359229"/>
                      <a:pt x="759725" y="377588"/>
                      <a:pt x="764274" y="395785"/>
                    </a:cubicBezTo>
                    <a:cubicBezTo>
                      <a:pt x="800668" y="391236"/>
                      <a:pt x="839940" y="397033"/>
                      <a:pt x="873456" y="382137"/>
                    </a:cubicBezTo>
                    <a:cubicBezTo>
                      <a:pt x="886602" y="376294"/>
                      <a:pt x="880670" y="354061"/>
                      <a:pt x="887104" y="341194"/>
                    </a:cubicBezTo>
                    <a:cubicBezTo>
                      <a:pt x="894440" y="326523"/>
                      <a:pt x="906262" y="314492"/>
                      <a:pt x="914400" y="300250"/>
                    </a:cubicBezTo>
                    <a:cubicBezTo>
                      <a:pt x="924494" y="282586"/>
                      <a:pt x="928455" y="261106"/>
                      <a:pt x="941695" y="245659"/>
                    </a:cubicBezTo>
                    <a:cubicBezTo>
                      <a:pt x="974744" y="207102"/>
                      <a:pt x="995610" y="204941"/>
                      <a:pt x="1037229" y="191068"/>
                    </a:cubicBezTo>
                    <a:cubicBezTo>
                      <a:pt x="1050877" y="209265"/>
                      <a:pt x="1068935" y="224873"/>
                      <a:pt x="1078173" y="245659"/>
                    </a:cubicBezTo>
                    <a:cubicBezTo>
                      <a:pt x="1087594" y="266856"/>
                      <a:pt x="1076971" y="296078"/>
                      <a:pt x="1091821" y="313898"/>
                    </a:cubicBezTo>
                    <a:cubicBezTo>
                      <a:pt x="1103829" y="328308"/>
                      <a:pt x="1128215" y="322997"/>
                      <a:pt x="1146412" y="327546"/>
                    </a:cubicBezTo>
                    <a:cubicBezTo>
                      <a:pt x="1187355" y="322997"/>
                      <a:pt x="1231215" y="329742"/>
                      <a:pt x="1269241" y="313898"/>
                    </a:cubicBezTo>
                    <a:cubicBezTo>
                      <a:pt x="1290238" y="305149"/>
                      <a:pt x="1296964" y="277816"/>
                      <a:pt x="1310185" y="259307"/>
                    </a:cubicBezTo>
                    <a:cubicBezTo>
                      <a:pt x="1351543" y="201407"/>
                      <a:pt x="1318868" y="230772"/>
                      <a:pt x="1378423" y="191068"/>
                    </a:cubicBezTo>
                    <a:cubicBezTo>
                      <a:pt x="1392071" y="195617"/>
                      <a:pt x="1410380" y="193482"/>
                      <a:pt x="1419367" y="204716"/>
                    </a:cubicBezTo>
                    <a:cubicBezTo>
                      <a:pt x="1431085" y="219363"/>
                      <a:pt x="1426429" y="241744"/>
                      <a:pt x="1433015" y="259307"/>
                    </a:cubicBezTo>
                    <a:cubicBezTo>
                      <a:pt x="1447858" y="298889"/>
                      <a:pt x="1464978" y="320899"/>
                      <a:pt x="1487606" y="354841"/>
                    </a:cubicBezTo>
                    <a:cubicBezTo>
                      <a:pt x="1546746" y="350292"/>
                      <a:pt x="1607714" y="356477"/>
                      <a:pt x="1665026" y="341194"/>
                    </a:cubicBezTo>
                    <a:cubicBezTo>
                      <a:pt x="1680875" y="336968"/>
                      <a:pt x="1682788" y="313598"/>
                      <a:pt x="1692322" y="300250"/>
                    </a:cubicBezTo>
                    <a:cubicBezTo>
                      <a:pt x="1705543" y="281741"/>
                      <a:pt x="1716264" y="260771"/>
                      <a:pt x="1733265" y="245659"/>
                    </a:cubicBezTo>
                    <a:cubicBezTo>
                      <a:pt x="1757784" y="223864"/>
                      <a:pt x="1815152" y="191068"/>
                      <a:pt x="1815152" y="191068"/>
                    </a:cubicBezTo>
                    <a:cubicBezTo>
                      <a:pt x="1860644" y="195617"/>
                      <a:pt x="1910008" y="185797"/>
                      <a:pt x="1951629" y="204716"/>
                    </a:cubicBezTo>
                    <a:cubicBezTo>
                      <a:pt x="1968705" y="212478"/>
                      <a:pt x="1957888" y="242067"/>
                      <a:pt x="1965277" y="259307"/>
                    </a:cubicBezTo>
                    <a:cubicBezTo>
                      <a:pt x="1974484" y="280789"/>
                      <a:pt x="2043147" y="365046"/>
                      <a:pt x="2047164" y="368489"/>
                    </a:cubicBezTo>
                    <a:cubicBezTo>
                      <a:pt x="2058087" y="377851"/>
                      <a:pt x="2074459" y="377588"/>
                      <a:pt x="2088107" y="382137"/>
                    </a:cubicBezTo>
                    <a:cubicBezTo>
                      <a:pt x="2125310" y="375936"/>
                      <a:pt x="2192849" y="372930"/>
                      <a:pt x="2224585" y="341194"/>
                    </a:cubicBezTo>
                    <a:cubicBezTo>
                      <a:pt x="2408043" y="157736"/>
                      <a:pt x="2235545" y="279296"/>
                      <a:pt x="2347415" y="204716"/>
                    </a:cubicBezTo>
                    <a:cubicBezTo>
                      <a:pt x="2361063" y="213815"/>
                      <a:pt x="2381023" y="217341"/>
                      <a:pt x="2388358" y="232012"/>
                    </a:cubicBezTo>
                    <a:cubicBezTo>
                      <a:pt x="2405135" y="265566"/>
                      <a:pt x="2403790" y="305605"/>
                      <a:pt x="2415653" y="341194"/>
                    </a:cubicBezTo>
                    <a:cubicBezTo>
                      <a:pt x="2420202" y="354842"/>
                      <a:pt x="2420314" y="370904"/>
                      <a:pt x="2429301" y="382137"/>
                    </a:cubicBezTo>
                    <a:cubicBezTo>
                      <a:pt x="2452863" y="411589"/>
                      <a:pt x="2492055" y="414885"/>
                      <a:pt x="2524835" y="423080"/>
                    </a:cubicBezTo>
                    <a:cubicBezTo>
                      <a:pt x="2556680" y="418531"/>
                      <a:pt x="2592047" y="424683"/>
                      <a:pt x="2620370" y="409432"/>
                    </a:cubicBezTo>
                    <a:cubicBezTo>
                      <a:pt x="2654357" y="391131"/>
                      <a:pt x="2665635" y="339753"/>
                      <a:pt x="2702256" y="327546"/>
                    </a:cubicBezTo>
                    <a:lnTo>
                      <a:pt x="2743200" y="313898"/>
                    </a:lnTo>
                    <a:lnTo>
                      <a:pt x="2756847" y="354841"/>
                    </a:lnTo>
                    <a:lnTo>
                      <a:pt x="2784143" y="341194"/>
                    </a:lnTo>
                    <a:cubicBezTo>
                      <a:pt x="2920511" y="123006"/>
                      <a:pt x="2789361" y="314637"/>
                      <a:pt x="2906973" y="177421"/>
                    </a:cubicBezTo>
                    <a:cubicBezTo>
                      <a:pt x="2917648" y="164967"/>
                      <a:pt x="2922670" y="148076"/>
                      <a:pt x="2934268" y="136477"/>
                    </a:cubicBezTo>
                    <a:cubicBezTo>
                      <a:pt x="2940449" y="130296"/>
                      <a:pt x="3014305" y="75987"/>
                      <a:pt x="3029803" y="68238"/>
                    </a:cubicBezTo>
                    <a:cubicBezTo>
                      <a:pt x="3042670" y="61805"/>
                      <a:pt x="3057098" y="59140"/>
                      <a:pt x="3070746" y="54591"/>
                    </a:cubicBezTo>
                    <a:cubicBezTo>
                      <a:pt x="3088943" y="59140"/>
                      <a:pt x="3110690" y="56521"/>
                      <a:pt x="3125337" y="68238"/>
                    </a:cubicBezTo>
                    <a:cubicBezTo>
                      <a:pt x="3136571" y="77225"/>
                      <a:pt x="3138489" y="94804"/>
                      <a:pt x="3138985" y="109182"/>
                    </a:cubicBezTo>
                    <a:cubicBezTo>
                      <a:pt x="3143061" y="227392"/>
                      <a:pt x="3138985" y="345743"/>
                      <a:pt x="3138985" y="464024"/>
                    </a:cubicBezTo>
                    <a:lnTo>
                      <a:pt x="3138985" y="464024"/>
                    </a:lnTo>
                    <a:lnTo>
                      <a:pt x="3138985" y="464024"/>
                    </a:lnTo>
                    <a:lnTo>
                      <a:pt x="3138985" y="46402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6282615" y="4515893"/>
            <a:ext cx="3101362" cy="535095"/>
            <a:chOff x="3823869" y="1765443"/>
            <a:chExt cx="3101362" cy="53509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228139" y="2300538"/>
              <a:ext cx="2265528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23869" y="1765443"/>
              <a:ext cx="3101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300-600 </a:t>
              </a:r>
              <a:r>
                <a:rPr lang="en-US" sz="2000" dirty="0" err="1" smtClean="0"/>
                <a:t>nt</a:t>
              </a:r>
              <a:r>
                <a:rPr lang="en-US" sz="2000" dirty="0" smtClean="0"/>
                <a:t> mRNA transcript</a:t>
              </a:r>
              <a:endParaRPr lang="en-US" sz="2000" dirty="0"/>
            </a:p>
          </p:txBody>
        </p:sp>
      </p:grpSp>
      <p:sp>
        <p:nvSpPr>
          <p:cNvPr id="23" name="Right Arrow 22"/>
          <p:cNvSpPr/>
          <p:nvPr/>
        </p:nvSpPr>
        <p:spPr>
          <a:xfrm rot="10800000">
            <a:off x="4542312" y="4478734"/>
            <a:ext cx="682388" cy="51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308757" y="1690688"/>
            <a:ext cx="4421281" cy="1269631"/>
            <a:chOff x="7240434" y="1561937"/>
            <a:chExt cx="4421281" cy="1269631"/>
          </a:xfrm>
        </p:grpSpPr>
        <p:grpSp>
          <p:nvGrpSpPr>
            <p:cNvPr id="34" name="Group 33"/>
            <p:cNvGrpSpPr/>
            <p:nvPr/>
          </p:nvGrpSpPr>
          <p:grpSpPr>
            <a:xfrm>
              <a:off x="8602640" y="2329124"/>
              <a:ext cx="1483057" cy="502444"/>
              <a:chOff x="7806519" y="1690688"/>
              <a:chExt cx="1483057" cy="50244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806519" y="1690688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806519" y="1936595"/>
                <a:ext cx="627797" cy="1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806519" y="2182501"/>
                <a:ext cx="627797" cy="1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654954" y="1936594"/>
                <a:ext cx="627797" cy="1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661779" y="1694087"/>
                <a:ext cx="627797" cy="1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8661779" y="2193131"/>
                <a:ext cx="627797" cy="1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7240434" y="1561937"/>
              <a:ext cx="44212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Use DEQOR to generate 21 nucleotide transcripts</a:t>
              </a:r>
              <a:endParaRPr lang="en-US" sz="2000" dirty="0"/>
            </a:p>
          </p:txBody>
        </p:sp>
      </p:grpSp>
      <p:sp>
        <p:nvSpPr>
          <p:cNvPr id="36" name="Right Arrow 35"/>
          <p:cNvSpPr/>
          <p:nvPr/>
        </p:nvSpPr>
        <p:spPr>
          <a:xfrm rot="5400000">
            <a:off x="7178203" y="3495125"/>
            <a:ext cx="682388" cy="518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680725" y="4273098"/>
            <a:ext cx="2125967" cy="1029744"/>
            <a:chOff x="1680725" y="4273098"/>
            <a:chExt cx="2125967" cy="1029744"/>
          </a:xfrm>
        </p:grpSpPr>
        <p:grpSp>
          <p:nvGrpSpPr>
            <p:cNvPr id="42" name="Group 41"/>
            <p:cNvGrpSpPr/>
            <p:nvPr/>
          </p:nvGrpSpPr>
          <p:grpSpPr>
            <a:xfrm>
              <a:off x="2443277" y="4799134"/>
              <a:ext cx="659643" cy="503708"/>
              <a:chOff x="8300309" y="4126668"/>
              <a:chExt cx="659643" cy="503708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8300309" y="4126668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313956" y="4378521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332155" y="4630375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1680725" y="4273098"/>
              <a:ext cx="2125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Synthesized siRNA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6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Applying siRNA to oligodendrocytes</a:t>
            </a:r>
            <a:endParaRPr lang="en-US" dirty="0"/>
          </a:p>
        </p:txBody>
      </p:sp>
      <p:pic>
        <p:nvPicPr>
          <p:cNvPr id="4" name="Picture 6" descr="http://www.ucdenver.edu/academics/colleges/medicalschool/departments/CellDevelopmentalBiology/facultyresearch/PublishingImages/Research/macklin_Oligodendrocy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9" y="2286856"/>
            <a:ext cx="2817703" cy="2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70346" y="2472592"/>
            <a:ext cx="845981" cy="1029744"/>
            <a:chOff x="2342660" y="4273098"/>
            <a:chExt cx="856325" cy="1029744"/>
          </a:xfrm>
        </p:grpSpPr>
        <p:grpSp>
          <p:nvGrpSpPr>
            <p:cNvPr id="7" name="Group 6"/>
            <p:cNvGrpSpPr/>
            <p:nvPr/>
          </p:nvGrpSpPr>
          <p:grpSpPr>
            <a:xfrm>
              <a:off x="2443277" y="4799134"/>
              <a:ext cx="659643" cy="503708"/>
              <a:chOff x="8300309" y="4126668"/>
              <a:chExt cx="659643" cy="50370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8300309" y="4126668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8313956" y="4378521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332155" y="4630375"/>
                <a:ext cx="627797" cy="1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2342660" y="4273098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siRNA </a:t>
              </a:r>
              <a:endParaRPr lang="en-US" sz="2000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3794078" y="4012442"/>
            <a:ext cx="3753134" cy="313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5245260" y="2998627"/>
            <a:ext cx="432209" cy="5037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80669" y="2723486"/>
            <a:ext cx="184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GeneJammer</a:t>
            </a:r>
            <a:endParaRPr lang="en-US" sz="2400" dirty="0" smtClean="0"/>
          </a:p>
          <a:p>
            <a:pPr algn="ctr"/>
            <a:r>
              <a:rPr lang="en-US" sz="2400" dirty="0" smtClean="0"/>
              <a:t>reagent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43248" y="3707725"/>
            <a:ext cx="336502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See if knockdown worked</a:t>
            </a:r>
          </a:p>
          <a:p>
            <a:pPr algn="ctr"/>
            <a:r>
              <a:rPr lang="en-US" sz="2400" dirty="0" smtClean="0"/>
              <a:t>via Western Blot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8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</a:t>
            </a:r>
            <a:r>
              <a:rPr lang="en-US" dirty="0" smtClean="0"/>
              <a:t>Blot: SDS-PAGE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369" y="3020279"/>
            <a:ext cx="24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cell lysates for each culture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3012224" y="3092399"/>
            <a:ext cx="583444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27866" y="1809896"/>
            <a:ext cx="264164" cy="1210383"/>
            <a:chOff x="1712890" y="869322"/>
            <a:chExt cx="360608" cy="1487511"/>
          </a:xfrm>
        </p:grpSpPr>
        <p:sp>
          <p:nvSpPr>
            <p:cNvPr id="14" name="Can 13"/>
            <p:cNvSpPr/>
            <p:nvPr/>
          </p:nvSpPr>
          <p:spPr>
            <a:xfrm>
              <a:off x="1725769" y="965915"/>
              <a:ext cx="334851" cy="11075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1738647" y="2047740"/>
              <a:ext cx="334851" cy="30909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1712890" y="869322"/>
              <a:ext cx="360608" cy="225381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12442" y="1570284"/>
            <a:ext cx="2989041" cy="3531309"/>
            <a:chOff x="4012442" y="1570284"/>
            <a:chExt cx="2989041" cy="3531309"/>
          </a:xfrm>
        </p:grpSpPr>
        <p:sp>
          <p:nvSpPr>
            <p:cNvPr id="11" name="TextBox 10"/>
            <p:cNvSpPr txBox="1"/>
            <p:nvPr/>
          </p:nvSpPr>
          <p:spPr>
            <a:xfrm>
              <a:off x="4012442" y="4270596"/>
              <a:ext cx="2989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Load samples into the SDS-PAGE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9045" y="1570284"/>
              <a:ext cx="2583937" cy="2596242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>
            <a:off x="7740502" y="2883823"/>
            <a:ext cx="583444" cy="417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17161" y="1538762"/>
            <a:ext cx="2989041" cy="3562831"/>
            <a:chOff x="8517161" y="1538762"/>
            <a:chExt cx="2989041" cy="35628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7161" y="1538762"/>
              <a:ext cx="2945671" cy="265928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517161" y="4270596"/>
              <a:ext cx="2989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Separated lysate proteins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9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</a:t>
            </a:r>
            <a:endParaRPr lang="en-US" dirty="0"/>
          </a:p>
        </p:txBody>
      </p:sp>
      <p:pic>
        <p:nvPicPr>
          <p:cNvPr id="9218" name="Picture 2" descr="http://upload.wikimedia.org/wikipedia/commons/2/28/Western_blot_1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1" y="2159168"/>
            <a:ext cx="8882615" cy="30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5086" y="6373504"/>
            <a:ext cx="781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http://en.wikibooks.org/wiki/Structural_Biochemistry/Proteins/Western_Blotting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2812" y="4189863"/>
            <a:ext cx="173326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Polymer sheet is exposed to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Blot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905" y="1690688"/>
            <a:ext cx="340995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780" y="1690688"/>
            <a:ext cx="3514725" cy="424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3140" y="6414448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 7A and 7B from Nguyen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7" y="307890"/>
            <a:ext cx="10515600" cy="1325563"/>
          </a:xfrm>
        </p:spPr>
        <p:txBody>
          <a:bodyPr/>
          <a:lstStyle/>
          <a:p>
            <a:r>
              <a:rPr lang="en-US" dirty="0" smtClean="0"/>
              <a:t>Possible resulting scenarios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69477"/>
            <a:ext cx="2889738" cy="1111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don’t work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903355">
            <a:off x="838200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336" y="4360985"/>
            <a:ext cx="1151728" cy="492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14977" y="4220309"/>
            <a:ext cx="1776269" cy="12660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Oligodendrocyte isolation fails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2482650" y="3521623"/>
            <a:ext cx="610772" cy="529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339"/>
            <a:ext cx="10515600" cy="1325563"/>
          </a:xfrm>
        </p:spPr>
        <p:txBody>
          <a:bodyPr/>
          <a:lstStyle/>
          <a:p>
            <a:r>
              <a:rPr lang="en-US" dirty="0" smtClean="0"/>
              <a:t>Possible resulting scenarios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69477"/>
            <a:ext cx="2889738" cy="1111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don’t work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903355">
            <a:off x="838200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336" y="4360985"/>
            <a:ext cx="1151728" cy="492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14977" y="4220309"/>
            <a:ext cx="1776269" cy="12660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Oligodendrocyte isolation fails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2482650" y="3521623"/>
            <a:ext cx="610772" cy="529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125" y="1528548"/>
            <a:ext cx="4039738" cy="499508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1131" y="2063262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difference in myelin protein expression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790614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3531" y="4267200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MeCP2 doesn’t effect oligodendrocytes in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339"/>
            <a:ext cx="10515600" cy="1325563"/>
          </a:xfrm>
        </p:spPr>
        <p:txBody>
          <a:bodyPr/>
          <a:lstStyle/>
          <a:p>
            <a:r>
              <a:rPr lang="en-US" dirty="0" smtClean="0"/>
              <a:t>Possible resulting scenarios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969477"/>
            <a:ext cx="2889738" cy="1111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don’t work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903355">
            <a:off x="838200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336" y="4360985"/>
            <a:ext cx="1151728" cy="4923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siRNA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14977" y="4220309"/>
            <a:ext cx="1776269" cy="12660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Oligodendrocyte isolation fails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2482650" y="3521623"/>
            <a:ext cx="610772" cy="529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125" y="1528548"/>
            <a:ext cx="4039738" cy="499508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51131" y="2063262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difference in myelin protein expression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790614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3531" y="4267200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MeCP2 doesn’t effect oligodendrocytes in culture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89863" y="1722768"/>
            <a:ext cx="4039738" cy="499508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23960" y="2121877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differences in myelin protein expression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9963443" y="3446585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05554" y="4220309"/>
            <a:ext cx="2889738" cy="111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MeCP2 does effect oligodendrocytes in culture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 rot="19375310">
            <a:off x="10372472" y="5395644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903355">
            <a:off x="8165121" y="5281250"/>
            <a:ext cx="61077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724291" y="5966065"/>
            <a:ext cx="2228557" cy="70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</a:t>
            </a:r>
            <a:r>
              <a:rPr lang="en-US" dirty="0" err="1" smtClean="0"/>
              <a:t>nderexpression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01386" y="5908807"/>
            <a:ext cx="2545666" cy="662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Overexpression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myelination and oligodendrocytes play a role in the </a:t>
            </a:r>
            <a:r>
              <a:rPr lang="en-US" dirty="0" err="1" smtClean="0"/>
              <a:t>Rett</a:t>
            </a:r>
            <a:r>
              <a:rPr lang="en-US" dirty="0" smtClean="0"/>
              <a:t> syndrome phenotype?  </a:t>
            </a:r>
            <a:endParaRPr lang="en-US" dirty="0" smtClean="0"/>
          </a:p>
          <a:p>
            <a:pPr lvl="1"/>
            <a:r>
              <a:rPr lang="en-US" dirty="0" smtClean="0"/>
              <a:t>Does MeCP2 specifically affect MBP and MAG?</a:t>
            </a:r>
            <a:endParaRPr lang="en-US" dirty="0" smtClean="0"/>
          </a:p>
          <a:p>
            <a:r>
              <a:rPr lang="en-US" dirty="0" smtClean="0"/>
              <a:t>Based on this experiment, should this research even be pursued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MeCP2 directly affect the myelination process? 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disabilities</a:t>
            </a:r>
            <a:endParaRPr lang="en-US" dirty="0"/>
          </a:p>
        </p:txBody>
      </p:sp>
      <p:pic>
        <p:nvPicPr>
          <p:cNvPr id="1028" name="Picture 4" descr="http://www.capitalwired.com/wp-content/uploads/2014/10/increase-in-human-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5" y="1911606"/>
            <a:ext cx="4902081" cy="29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497" y="3092437"/>
            <a:ext cx="882220" cy="56667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2" idx="0"/>
            <a:endCxn id="9" idx="1"/>
          </p:cNvCxnSpPr>
          <p:nvPr/>
        </p:nvCxnSpPr>
        <p:spPr>
          <a:xfrm rot="16200000" flipH="1">
            <a:off x="4366525" y="2399518"/>
            <a:ext cx="966093" cy="2351930"/>
          </a:xfrm>
          <a:prstGeom prst="curvedConnector4">
            <a:avLst>
              <a:gd name="adj1" fmla="val -23662"/>
              <a:gd name="adj2" fmla="val 5937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www.losangelesspecialedattorney.com/wp-content/uploads/2011/06/Regional-Ce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6" y="2389061"/>
            <a:ext cx="3058889" cy="20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azoocmh.org/Portals/4/EasyGalleryImages/949/ImageSlider/Thumbs/slid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33" y="4549560"/>
            <a:ext cx="4074667" cy="175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dosomething.org/files/styles/blog_landscape/public/pictures/139511163.jpg?itok=yheNoVo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37" y="1818840"/>
            <a:ext cx="2944387" cy="19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25537" y="1420837"/>
            <a:ext cx="6096000" cy="527538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Bhat, S., et al. (2014). Autism: cause factors, early diagnosis, and therapies. Reviews in the Neurosciences. De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Gruyter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25(6): 841-850.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Amir, R. et al. (1999).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is  caused by mutations in X-linked MECP2, encoding methyl-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CpG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-binding protein 2. Nature Genetics, 23: 185-188.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Kleijer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Schmeisser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Krueger, D.,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Boeckers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Scheiffele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Bourgeron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Brose, N., and J. </a:t>
            </a:r>
            <a:r>
              <a:rPr lang="en-US" sz="1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Burbach</a:t>
            </a:r>
            <a:r>
              <a:rPr lang="en-US" sz="1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2014. Neurobiology of autism gene products: towards pathogenesis and drug targets. Psychopharmacology. 231: 1037-1062.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Chahrour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et al. (2008). MeCP2, a key contributor to neurological disease, activates and represses transcription. Science, 320: 1224-1229.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Ebert, D. &amp; M. Greenberg. (2013). Activity-dependent neuronal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signalling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autism spectrum disorder. Nature, 493: 327-337.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Vora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et al. (2010). A novel transcriptional regulator of myelin gene expression: implications for neurodevelopmental disorders. Lippincott Williams &amp; Wilkins, 0959-4965: 917-921.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Zeidán-Chuliá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F., et al. (2014). The glial perspective of autism spectrum disorders. Neuroscience and </a:t>
            </a:r>
            <a:r>
              <a:rPr lang="en-US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Biobehavioral</a:t>
            </a:r>
            <a:r>
              <a:rPr lang="en-US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Reviews, 38: 160-172. 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</a:t>
            </a: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Karpova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(2014). Role of BDNF epigenetics in activity-dependent neuronal plasticity. Neuropharmacology, 76: 709-718.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 Cortes-Mendoza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et al. (2013). Shaping synaptic plasticity: the role of activity-mediated epigenetic regulation on gene transcription. International Journal of Developmental Neuroscience. 31: 359-369.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 Sato-</a:t>
            </a: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Bigbee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et al. (1999). Different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neuroligands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signal transduction pathways stimulate CREB phosphorylation at specific developmental stages along oligodendrocyte differentiation. Journal of Neurochemistry, 72: 139-147.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 Saini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H., et al. (2005). Novel role of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sphinogosine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kinase 1 as a mediator of neurotrophin-3 action in oligodendrocyte progenitors. Journal of Neurochemistry, 95: 1298-1310.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(2010). RNA interference as a gene knockdown technique. The International Journal of Biochemistry and Cell Biology, 42: 1243-1251. 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Nguyen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et al. (2013). Oligodendrocyte lineage cells contribute unique features to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neuropathology. Neurobiology of Disease, 33(48): 18764-18774.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Bradl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and H.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Lassmann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(2010). Oligodendrocytes: biology and pathology.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Neuropathol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119: 37-53.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1200"/>
              </a:spcBef>
              <a:spcAft>
                <a:spcPts val="1000"/>
              </a:spcAft>
              <a:buAutoNum type="arabicPeriod" startAt="12"/>
            </a:pPr>
            <a:r>
              <a:rPr lang="en-US" dirty="0" err="1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Jahn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Tenzer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and H. Werner. (2009). Myelin proteomics: molecular anatomy of the insulating sheath.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Neurobiol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40: 55-72.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autism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0531" y="1448265"/>
            <a:ext cx="5674699" cy="2997222"/>
            <a:chOff x="641252" y="1610047"/>
            <a:chExt cx="5674699" cy="2997222"/>
          </a:xfrm>
        </p:grpSpPr>
        <p:pic>
          <p:nvPicPr>
            <p:cNvPr id="1028" name="Picture 4" descr="http://www.capitalwired.com/wp-content/uploads/2014/10/increase-in-human-popul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52" y="1610047"/>
              <a:ext cx="4902081" cy="2997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10633" y="3181374"/>
              <a:ext cx="914400" cy="566670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Curved Connector 6"/>
            <p:cNvCxnSpPr>
              <a:stCxn id="2" idx="0"/>
            </p:cNvCxnSpPr>
            <p:nvPr/>
          </p:nvCxnSpPr>
          <p:spPr>
            <a:xfrm rot="5400000" flipH="1" flipV="1">
              <a:off x="5037723" y="1903146"/>
              <a:ext cx="708338" cy="1848118"/>
            </a:xfrm>
            <a:prstGeom prst="curvedConnector2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895230" y="182880"/>
            <a:ext cx="4268607" cy="3826413"/>
            <a:chOff x="6025537" y="1420837"/>
            <a:chExt cx="6096000" cy="5275385"/>
          </a:xfrm>
        </p:grpSpPr>
        <p:pic>
          <p:nvPicPr>
            <p:cNvPr id="3076" name="Picture 4" descr="http://www.losangelesspecialedattorney.com/wp-content/uploads/2011/06/Regional-Cent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876" y="2389061"/>
              <a:ext cx="3058889" cy="203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kazoocmh.org/Portals/4/EasyGalleryImages/949/ImageSlider/Thumbs/slide_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133" y="4549560"/>
              <a:ext cx="4074667" cy="1753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s://www.dosomething.org/files/styles/blog_landscape/public/pictures/139511163.jpg?itok=yheNoVo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3537" y="1818840"/>
              <a:ext cx="2944387" cy="195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25537" y="1420837"/>
              <a:ext cx="6096000" cy="5275385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http://medicmagic.net/wp-content/uploads/2013/04/Love-hormones-help-autistic-people-social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1" y="4800571"/>
            <a:ext cx="3895278" cy="19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>
            <a:stCxn id="9" idx="2"/>
            <a:endCxn id="12" idx="3"/>
          </p:cNvCxnSpPr>
          <p:nvPr/>
        </p:nvCxnSpPr>
        <p:spPr>
          <a:xfrm rot="5400000">
            <a:off x="6702053" y="4446910"/>
            <a:ext cx="1765098" cy="889865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ASD and </a:t>
            </a:r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5493" y="1491175"/>
            <a:ext cx="5923193" cy="4774929"/>
            <a:chOff x="6305493" y="1491175"/>
            <a:chExt cx="5923193" cy="47749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95808" y="1491175"/>
              <a:ext cx="2124075" cy="23050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5493" y="3796225"/>
              <a:ext cx="2135123" cy="2204525"/>
            </a:xfrm>
            <a:prstGeom prst="rect">
              <a:avLst/>
            </a:prstGeom>
          </p:spPr>
        </p:pic>
        <p:pic>
          <p:nvPicPr>
            <p:cNvPr id="4098" name="Picture 2" descr="http://cdn.freelancestar.com/photos/web/2013/8/2/hl_08113retts1-large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845" y="3824994"/>
              <a:ext cx="3670841" cy="244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Connector 7"/>
          <p:cNvCxnSpPr>
            <a:stCxn id="4" idx="0"/>
          </p:cNvCxnSpPr>
          <p:nvPr/>
        </p:nvCxnSpPr>
        <p:spPr>
          <a:xfrm flipV="1">
            <a:off x="4290646" y="1491175"/>
            <a:ext cx="3205162" cy="14479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>
            <a:off x="4290646" y="4346917"/>
            <a:ext cx="2014847" cy="16538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097" y="1491175"/>
            <a:ext cx="4951829" cy="4586067"/>
            <a:chOff x="436097" y="1491175"/>
            <a:chExt cx="4951829" cy="4586067"/>
          </a:xfrm>
        </p:grpSpPr>
        <p:sp>
          <p:nvSpPr>
            <p:cNvPr id="3" name="Oval 2"/>
            <p:cNvSpPr/>
            <p:nvPr/>
          </p:nvSpPr>
          <p:spPr>
            <a:xfrm>
              <a:off x="436097" y="1491175"/>
              <a:ext cx="4951829" cy="4586067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474720" y="2939143"/>
              <a:ext cx="1631851" cy="14077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Rett</a:t>
              </a:r>
              <a:r>
                <a:rPr lang="en-US" dirty="0" smtClean="0"/>
                <a:t> Syndrome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14561" y="2749938"/>
              <a:ext cx="17291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Autism Spectrum Disorders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3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</a:t>
            </a:r>
            <a:r>
              <a:rPr lang="en-US" dirty="0" err="1" smtClean="0"/>
              <a:t>Rett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by a mutation</a:t>
            </a:r>
          </a:p>
          <a:p>
            <a:pPr marL="0" indent="0">
              <a:buNone/>
            </a:pPr>
            <a:r>
              <a:rPr lang="en-US" dirty="0" smtClean="0"/>
              <a:t>in methyl-</a:t>
            </a:r>
            <a:r>
              <a:rPr lang="en-US" dirty="0" err="1" smtClean="0"/>
              <a:t>CpG</a:t>
            </a:r>
            <a:r>
              <a:rPr lang="en-US" dirty="0" smtClean="0"/>
              <a:t>-binding </a:t>
            </a:r>
          </a:p>
          <a:p>
            <a:pPr marL="0" indent="0">
              <a:buNone/>
            </a:pPr>
            <a:r>
              <a:rPr lang="en-US" dirty="0" smtClean="0"/>
              <a:t>Protein (MeCP2)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966461"/>
            <a:ext cx="5063905" cy="345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Figure </a:t>
            </a:r>
            <a:r>
              <a:rPr lang="en-US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 of Cortes-Mendoza,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2013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3206" y="3478957"/>
            <a:ext cx="10586699" cy="2487504"/>
            <a:chOff x="573206" y="3125337"/>
            <a:chExt cx="10586699" cy="2487504"/>
          </a:xfrm>
        </p:grpSpPr>
        <p:grpSp>
          <p:nvGrpSpPr>
            <p:cNvPr id="8" name="Group 7"/>
            <p:cNvGrpSpPr/>
            <p:nvPr/>
          </p:nvGrpSpPr>
          <p:grpSpPr>
            <a:xfrm>
              <a:off x="573206" y="3125337"/>
              <a:ext cx="10586699" cy="2420035"/>
              <a:chOff x="1211298" y="1648497"/>
              <a:chExt cx="9919000" cy="212266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298" y="1648497"/>
                <a:ext cx="9919000" cy="212266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022759" y="1803042"/>
                <a:ext cx="2408351" cy="528034"/>
              </a:xfrm>
              <a:prstGeom prst="rect">
                <a:avLst/>
              </a:prstGeom>
              <a:solidFill>
                <a:srgbClr val="0EC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4641236" y="4977003"/>
              <a:ext cx="748929" cy="6358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6555" y="4943269"/>
              <a:ext cx="748929" cy="63583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22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7154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80403" y="1400700"/>
            <a:ext cx="4226092" cy="5292355"/>
            <a:chOff x="880403" y="1400700"/>
            <a:chExt cx="4226092" cy="5292355"/>
          </a:xfrm>
        </p:grpSpPr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>
              <a:off x="3545058" y="1400700"/>
              <a:ext cx="1223890" cy="8975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92867" y="1636056"/>
              <a:ext cx="2861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Regulates transcription of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2867" y="2328685"/>
              <a:ext cx="4113628" cy="99880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Brain-derived growth factor (BDNF)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3049681" y="3327491"/>
              <a:ext cx="45134" cy="68931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880403" y="4011467"/>
              <a:ext cx="4113628" cy="99880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Axonal maturation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0403" y="5694249"/>
              <a:ext cx="4113628" cy="99880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Neuronal development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>
              <a:stCxn id="18" idx="2"/>
            </p:cNvCxnSpPr>
            <p:nvPr/>
          </p:nvCxnSpPr>
          <p:spPr>
            <a:xfrm>
              <a:off x="2937217" y="5010273"/>
              <a:ext cx="0" cy="68397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09" y="4158807"/>
            <a:ext cx="6215970" cy="22506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07088" y="231913"/>
            <a:ext cx="3083161" cy="3083161"/>
            <a:chOff x="8607088" y="231913"/>
            <a:chExt cx="3083161" cy="3083161"/>
          </a:xfrm>
        </p:grpSpPr>
        <p:pic>
          <p:nvPicPr>
            <p:cNvPr id="19" name="Picture 2" descr="http://mypreciousbaby.org/wp-content/uploads/2013/04/baby-bra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7088" y="231913"/>
              <a:ext cx="3083161" cy="308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9195250" y="464233"/>
              <a:ext cx="438986" cy="4560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7198808" y="882912"/>
            <a:ext cx="2023991" cy="337959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545058" y="1400700"/>
            <a:ext cx="1223890" cy="8975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867" y="1636056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Regulates transcription of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92867" y="2328685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Brain-derived growth factor (BDNF)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3049681" y="3327491"/>
            <a:ext cx="45134" cy="6893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0403" y="4011467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Axonal maturation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80403" y="5694249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Neuronal development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8" idx="2"/>
          </p:cNvCxnSpPr>
          <p:nvPr/>
        </p:nvCxnSpPr>
        <p:spPr>
          <a:xfrm>
            <a:off x="2937217" y="5010273"/>
            <a:ext cx="0" cy="6839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8186" y="1287887"/>
            <a:ext cx="4842456" cy="5405168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  <p:sp>
        <p:nvSpPr>
          <p:cNvPr id="17" name="Title 5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3545058" y="1400700"/>
            <a:ext cx="1223890" cy="8975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2867" y="1636056"/>
            <a:ext cx="2861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Regulates transcription of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992867" y="2328685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Brain-derived growth factor (BDNF)</a:t>
            </a:r>
            <a:endParaRPr lang="en-US" sz="2400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3049681" y="3327491"/>
            <a:ext cx="45134" cy="6893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0403" y="4011467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Axonal maturation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7" idx="3"/>
            <a:endCxn id="17" idx="0"/>
          </p:cNvCxnSpPr>
          <p:nvPr/>
        </p:nvCxnSpPr>
        <p:spPr>
          <a:xfrm>
            <a:off x="6217921" y="1400700"/>
            <a:ext cx="3291839" cy="5758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403" y="5694249"/>
            <a:ext cx="4113628" cy="998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Neuronal development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8" idx="2"/>
          </p:cNvCxnSpPr>
          <p:nvPr/>
        </p:nvCxnSpPr>
        <p:spPr>
          <a:xfrm>
            <a:off x="2937217" y="5010273"/>
            <a:ext cx="0" cy="68397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88591" y="1976510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Myelination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188591" y="3526131"/>
            <a:ext cx="4642338" cy="9706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Oligodendrocytes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7" idx="2"/>
            <a:endCxn id="19" idx="0"/>
          </p:cNvCxnSpPr>
          <p:nvPr/>
        </p:nvCxnSpPr>
        <p:spPr>
          <a:xfrm>
            <a:off x="9509760" y="2947181"/>
            <a:ext cx="0" cy="578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270931"/>
          </a:xfrm>
        </p:spPr>
        <p:txBody>
          <a:bodyPr/>
          <a:lstStyle/>
          <a:p>
            <a:pPr algn="ctr"/>
            <a:r>
              <a:rPr lang="en-US" dirty="0" smtClean="0"/>
              <a:t>What does MeCP2 do?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8186" y="1287887"/>
            <a:ext cx="4842456" cy="5405168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8948" y="1027906"/>
            <a:ext cx="1448973" cy="74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MeCP2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1109</Words>
  <Application>Microsoft Office PowerPoint</Application>
  <PresentationFormat>Widescreen</PresentationFormat>
  <Paragraphs>162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Cambria</vt:lpstr>
      <vt:lpstr>Times New Roman</vt:lpstr>
      <vt:lpstr>Office Theme</vt:lpstr>
      <vt:lpstr>Image</vt:lpstr>
      <vt:lpstr>Measuring myelin protein expression with a MeCP2 knockdown in oligodendrocytes</vt:lpstr>
      <vt:lpstr>The human population</vt:lpstr>
      <vt:lpstr>People with disabilities</vt:lpstr>
      <vt:lpstr>People with autism</vt:lpstr>
      <vt:lpstr>ASD and Rett Syndrome</vt:lpstr>
      <vt:lpstr>Cause of Rett Syndrome</vt:lpstr>
      <vt:lpstr>What does MeCP2 do?</vt:lpstr>
      <vt:lpstr>What does MeCP2 do?</vt:lpstr>
      <vt:lpstr>What does MeCP2 do?</vt:lpstr>
      <vt:lpstr>What does MeCP2 do?</vt:lpstr>
      <vt:lpstr>What does MeCP2 do?</vt:lpstr>
      <vt:lpstr>What does MeCP2 do?</vt:lpstr>
      <vt:lpstr>What does MeCP2 do?</vt:lpstr>
      <vt:lpstr>PowerPoint Presentation</vt:lpstr>
      <vt:lpstr>Myelin Proteins</vt:lpstr>
      <vt:lpstr>Myelin Basic Protein (MBP)</vt:lpstr>
      <vt:lpstr>Myelin-associated glycoprotein (MAG)</vt:lpstr>
      <vt:lpstr>PowerPoint Presentation</vt:lpstr>
      <vt:lpstr>Isolating oligodendroctyes</vt:lpstr>
      <vt:lpstr>Knockdown method: siRNA</vt:lpstr>
      <vt:lpstr>siRNA synthesis</vt:lpstr>
      <vt:lpstr>Applying siRNA to oligodendrocytes</vt:lpstr>
      <vt:lpstr>Western Blot: SDS-PAGE</vt:lpstr>
      <vt:lpstr>Western Blot</vt:lpstr>
      <vt:lpstr>Western Blot</vt:lpstr>
      <vt:lpstr>Possible resulting scenarios</vt:lpstr>
      <vt:lpstr>Possible resulting scenarios</vt:lpstr>
      <vt:lpstr>Possible resulting scenarios</vt:lpstr>
      <vt:lpstr>Concluding remarks</vt:lpstr>
      <vt:lpstr>References:</vt:lpstr>
      <vt:lpstr>References, cont.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</cp:lastModifiedBy>
  <cp:revision>33</cp:revision>
  <dcterms:created xsi:type="dcterms:W3CDTF">2014-12-08T04:43:43Z</dcterms:created>
  <dcterms:modified xsi:type="dcterms:W3CDTF">2014-12-09T13:41:23Z</dcterms:modified>
</cp:coreProperties>
</file>