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9" r:id="rId3"/>
    <p:sldId id="272" r:id="rId4"/>
    <p:sldId id="273" r:id="rId5"/>
    <p:sldId id="271" r:id="rId6"/>
    <p:sldId id="275" r:id="rId7"/>
    <p:sldId id="277" r:id="rId8"/>
    <p:sldId id="262" r:id="rId9"/>
    <p:sldId id="276" r:id="rId10"/>
    <p:sldId id="267" r:id="rId11"/>
    <p:sldId id="268" r:id="rId12"/>
    <p:sldId id="264" r:id="rId13"/>
    <p:sldId id="263" r:id="rId14"/>
    <p:sldId id="27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F76A-5EE0-4DDA-8358-2D018B569407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30DDA-8998-44A4-9AB4-8A0008BC7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30DDA-8998-44A4-9AB4-8A0008BC7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0604-C062-4A17-AD51-1117ACC07721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4E768-2281-4206-8DDC-A3A0D9064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6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3810000"/>
          </a:xfrm>
        </p:spPr>
        <p:txBody>
          <a:bodyPr>
            <a:noAutofit/>
          </a:bodyPr>
          <a:lstStyle/>
          <a:p>
            <a:r>
              <a:rPr lang="en-US" sz="6600" dirty="0" err="1" smtClean="0"/>
              <a:t>CpmA</a:t>
            </a:r>
            <a:r>
              <a:rPr lang="en-US" sz="6600" dirty="0" smtClean="0"/>
              <a:t> and Phage 80</a:t>
            </a:r>
            <a:r>
              <a:rPr lang="el-GR" sz="6600" dirty="0" smtClean="0"/>
              <a:t>α </a:t>
            </a:r>
            <a:r>
              <a:rPr lang="en-US" sz="6600" dirty="0" smtClean="0"/>
              <a:t>scaffolding proteins interaction in Staphylococcus aureus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Insertion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943599" cy="390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2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</a:t>
            </a:r>
            <a:r>
              <a:rPr lang="en-US" dirty="0"/>
              <a:t>into </a:t>
            </a:r>
            <a:r>
              <a:rPr lang="en-US" dirty="0" smtClean="0"/>
              <a:t>Staphylococcus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6452"/>
            <a:ext cx="8229600" cy="34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Bead Beater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Nickel Column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14478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101334"/>
            <a:ext cx="10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1485900" cy="1099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129580"/>
            <a:ext cx="1442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CpmA</a:t>
            </a:r>
            <a:r>
              <a:rPr lang="en-US" dirty="0" smtClean="0"/>
              <a:t> and proteins that are bound to </a:t>
            </a:r>
            <a:r>
              <a:rPr lang="en-US" dirty="0" err="1" smtClean="0"/>
              <a:t>CpmA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81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Nickel beads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27831" y="2755145"/>
            <a:ext cx="767769" cy="4267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1715" y="281253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Spectrometry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9" y="1600200"/>
            <a:ext cx="7997711" cy="495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1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7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SaPI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 antigen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promote massive activation of immune </a:t>
            </a:r>
            <a:r>
              <a:rPr lang="en-US" dirty="0" smtClean="0"/>
              <a:t>cells</a:t>
            </a:r>
          </a:p>
          <a:p>
            <a:r>
              <a:rPr lang="en-US" dirty="0"/>
              <a:t>release of inflammatory </a:t>
            </a:r>
            <a:r>
              <a:rPr lang="en-US" dirty="0" smtClean="0"/>
              <a:t>mediators</a:t>
            </a:r>
          </a:p>
          <a:p>
            <a:r>
              <a:rPr lang="en-US" dirty="0"/>
              <a:t>result in hypotension, shock, organ failure and death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pathogenicity islands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distinct genetic elements on the chromosomes of a large number of bacterial pathogens.</a:t>
            </a:r>
          </a:p>
        </p:txBody>
      </p:sp>
    </p:spTree>
    <p:extLst>
      <p:ext uri="{BB962C8B-B14F-4D97-AF65-F5344CB8AC3E}">
        <p14:creationId xmlns:p14="http://schemas.microsoft.com/office/powerpoint/2010/main" val="99863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SaPI</a:t>
            </a:r>
            <a:r>
              <a:rPr lang="en-US" dirty="0" smtClean="0"/>
              <a:t> infecting a Host Cell</a:t>
            </a:r>
            <a:endParaRPr lang="en-US" dirty="0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5181600" y="2590585"/>
            <a:ext cx="3352800" cy="3368890"/>
          </a:xfrm>
          <a:prstGeom prst="ellipse">
            <a:avLst/>
          </a:prstGeom>
          <a:gradFill rotWithShape="1">
            <a:gsLst>
              <a:gs pos="0">
                <a:srgbClr val="FEF282"/>
              </a:gs>
              <a:gs pos="100000">
                <a:srgbClr val="FDC701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04470"/>
            <a:ext cx="2209800" cy="155849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63" y="2636038"/>
            <a:ext cx="3323437" cy="332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8" y="3548625"/>
            <a:ext cx="2259141" cy="1593290"/>
          </a:xfrm>
          <a:prstGeom prst="rect">
            <a:avLst/>
          </a:prstGeom>
        </p:spPr>
      </p:pic>
      <p:sp>
        <p:nvSpPr>
          <p:cNvPr id="7" name="Heptagon 6"/>
          <p:cNvSpPr/>
          <p:nvPr/>
        </p:nvSpPr>
        <p:spPr>
          <a:xfrm flipH="1">
            <a:off x="3325256" y="2220879"/>
            <a:ext cx="359887" cy="16348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29000" y="2407438"/>
            <a:ext cx="152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397597" y="2246460"/>
            <a:ext cx="278981" cy="1054135"/>
          </a:xfrm>
          <a:custGeom>
            <a:avLst/>
            <a:gdLst>
              <a:gd name="connsiteX0" fmla="*/ 204585 w 278981"/>
              <a:gd name="connsiteY0" fmla="*/ 81104 h 1054135"/>
              <a:gd name="connsiteX1" fmla="*/ 232294 w 278981"/>
              <a:gd name="connsiteY1" fmla="*/ 11831 h 1054135"/>
              <a:gd name="connsiteX2" fmla="*/ 10621 w 278981"/>
              <a:gd name="connsiteY2" fmla="*/ 25685 h 1054135"/>
              <a:gd name="connsiteX3" fmla="*/ 24476 w 278981"/>
              <a:gd name="connsiteY3" fmla="*/ 94958 h 1054135"/>
              <a:gd name="connsiteX4" fmla="*/ 149167 w 278981"/>
              <a:gd name="connsiteY4" fmla="*/ 108813 h 1054135"/>
              <a:gd name="connsiteX5" fmla="*/ 163021 w 278981"/>
              <a:gd name="connsiteY5" fmla="*/ 150376 h 1054135"/>
              <a:gd name="connsiteX6" fmla="*/ 135312 w 278981"/>
              <a:gd name="connsiteY6" fmla="*/ 316631 h 1054135"/>
              <a:gd name="connsiteX7" fmla="*/ 107603 w 278981"/>
              <a:gd name="connsiteY7" fmla="*/ 358195 h 1054135"/>
              <a:gd name="connsiteX8" fmla="*/ 79894 w 278981"/>
              <a:gd name="connsiteY8" fmla="*/ 441322 h 1054135"/>
              <a:gd name="connsiteX9" fmla="*/ 66039 w 278981"/>
              <a:gd name="connsiteY9" fmla="*/ 538304 h 1054135"/>
              <a:gd name="connsiteX10" fmla="*/ 93748 w 278981"/>
              <a:gd name="connsiteY10" fmla="*/ 773831 h 1054135"/>
              <a:gd name="connsiteX11" fmla="*/ 121458 w 278981"/>
              <a:gd name="connsiteY11" fmla="*/ 884667 h 1054135"/>
              <a:gd name="connsiteX12" fmla="*/ 190730 w 278981"/>
              <a:gd name="connsiteY12" fmla="*/ 981649 h 1054135"/>
              <a:gd name="connsiteX13" fmla="*/ 273858 w 278981"/>
              <a:gd name="connsiteY13" fmla="*/ 1050922 h 1054135"/>
              <a:gd name="connsiteX14" fmla="*/ 273858 w 278981"/>
              <a:gd name="connsiteY14" fmla="*/ 1009358 h 105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981" h="1054135">
                <a:moveTo>
                  <a:pt x="204585" y="81104"/>
                </a:moveTo>
                <a:cubicBezTo>
                  <a:pt x="213821" y="58013"/>
                  <a:pt x="256207" y="18663"/>
                  <a:pt x="232294" y="11831"/>
                </a:cubicBezTo>
                <a:cubicBezTo>
                  <a:pt x="161107" y="-8508"/>
                  <a:pt x="79361" y="-1811"/>
                  <a:pt x="10621" y="25685"/>
                </a:cubicBezTo>
                <a:cubicBezTo>
                  <a:pt x="-11243" y="34431"/>
                  <a:pt x="4284" y="82842"/>
                  <a:pt x="24476" y="94958"/>
                </a:cubicBezTo>
                <a:cubicBezTo>
                  <a:pt x="60336" y="116474"/>
                  <a:pt x="107603" y="104195"/>
                  <a:pt x="149167" y="108813"/>
                </a:cubicBezTo>
                <a:cubicBezTo>
                  <a:pt x="153785" y="122667"/>
                  <a:pt x="163021" y="135772"/>
                  <a:pt x="163021" y="150376"/>
                </a:cubicBezTo>
                <a:cubicBezTo>
                  <a:pt x="163021" y="181110"/>
                  <a:pt x="156990" y="273274"/>
                  <a:pt x="135312" y="316631"/>
                </a:cubicBezTo>
                <a:cubicBezTo>
                  <a:pt x="127865" y="331524"/>
                  <a:pt x="114366" y="342979"/>
                  <a:pt x="107603" y="358195"/>
                </a:cubicBezTo>
                <a:cubicBezTo>
                  <a:pt x="95741" y="384885"/>
                  <a:pt x="79894" y="441322"/>
                  <a:pt x="79894" y="441322"/>
                </a:cubicBezTo>
                <a:cubicBezTo>
                  <a:pt x="75276" y="473649"/>
                  <a:pt x="66039" y="505648"/>
                  <a:pt x="66039" y="538304"/>
                </a:cubicBezTo>
                <a:cubicBezTo>
                  <a:pt x="66039" y="620517"/>
                  <a:pt x="75683" y="695552"/>
                  <a:pt x="93748" y="773831"/>
                </a:cubicBezTo>
                <a:cubicBezTo>
                  <a:pt x="102311" y="810938"/>
                  <a:pt x="109415" y="848539"/>
                  <a:pt x="121458" y="884667"/>
                </a:cubicBezTo>
                <a:cubicBezTo>
                  <a:pt x="153785" y="981649"/>
                  <a:pt x="121458" y="958559"/>
                  <a:pt x="190730" y="981649"/>
                </a:cubicBezTo>
                <a:cubicBezTo>
                  <a:pt x="190879" y="981848"/>
                  <a:pt x="242123" y="1072078"/>
                  <a:pt x="273858" y="1050922"/>
                </a:cubicBezTo>
                <a:cubicBezTo>
                  <a:pt x="285386" y="1043237"/>
                  <a:pt x="273858" y="1023213"/>
                  <a:pt x="273858" y="100935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Phage 80</a:t>
            </a:r>
            <a:r>
              <a:rPr lang="el-GR" dirty="0" smtClean="0"/>
              <a:t>α</a:t>
            </a:r>
            <a:r>
              <a:rPr lang="en-US" dirty="0" smtClean="0"/>
              <a:t>  Infecting </a:t>
            </a:r>
            <a:r>
              <a:rPr lang="en-US" dirty="0" err="1" smtClean="0"/>
              <a:t>S.aureus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3365284" cy="338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23" y="4606636"/>
            <a:ext cx="2212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9087" y="2133600"/>
            <a:ext cx="457200" cy="1066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2557335" y="1503218"/>
            <a:ext cx="1060704" cy="91440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57055" y="1801091"/>
            <a:ext cx="579844" cy="2036618"/>
          </a:xfrm>
          <a:custGeom>
            <a:avLst/>
            <a:gdLst>
              <a:gd name="connsiteX0" fmla="*/ 346363 w 579844"/>
              <a:gd name="connsiteY0" fmla="*/ 0 h 2036618"/>
              <a:gd name="connsiteX1" fmla="*/ 318654 w 579844"/>
              <a:gd name="connsiteY1" fmla="*/ 69273 h 2036618"/>
              <a:gd name="connsiteX2" fmla="*/ 304800 w 579844"/>
              <a:gd name="connsiteY2" fmla="*/ 110836 h 2036618"/>
              <a:gd name="connsiteX3" fmla="*/ 318654 w 579844"/>
              <a:gd name="connsiteY3" fmla="*/ 193964 h 2036618"/>
              <a:gd name="connsiteX4" fmla="*/ 401781 w 579844"/>
              <a:gd name="connsiteY4" fmla="*/ 249382 h 2036618"/>
              <a:gd name="connsiteX5" fmla="*/ 457200 w 579844"/>
              <a:gd name="connsiteY5" fmla="*/ 277091 h 2036618"/>
              <a:gd name="connsiteX6" fmla="*/ 540327 w 579844"/>
              <a:gd name="connsiteY6" fmla="*/ 304800 h 2036618"/>
              <a:gd name="connsiteX7" fmla="*/ 554181 w 579844"/>
              <a:gd name="connsiteY7" fmla="*/ 360218 h 2036618"/>
              <a:gd name="connsiteX8" fmla="*/ 554181 w 579844"/>
              <a:gd name="connsiteY8" fmla="*/ 526473 h 2036618"/>
              <a:gd name="connsiteX9" fmla="*/ 443345 w 579844"/>
              <a:gd name="connsiteY9" fmla="*/ 554182 h 2036618"/>
              <a:gd name="connsiteX10" fmla="*/ 401781 w 579844"/>
              <a:gd name="connsiteY10" fmla="*/ 568036 h 2036618"/>
              <a:gd name="connsiteX11" fmla="*/ 360218 w 579844"/>
              <a:gd name="connsiteY11" fmla="*/ 609600 h 2036618"/>
              <a:gd name="connsiteX12" fmla="*/ 332509 w 579844"/>
              <a:gd name="connsiteY12" fmla="*/ 692727 h 2036618"/>
              <a:gd name="connsiteX13" fmla="*/ 304800 w 579844"/>
              <a:gd name="connsiteY13" fmla="*/ 734291 h 2036618"/>
              <a:gd name="connsiteX14" fmla="*/ 318654 w 579844"/>
              <a:gd name="connsiteY14" fmla="*/ 955964 h 2036618"/>
              <a:gd name="connsiteX15" fmla="*/ 346363 w 579844"/>
              <a:gd name="connsiteY15" fmla="*/ 1039091 h 2036618"/>
              <a:gd name="connsiteX16" fmla="*/ 360218 w 579844"/>
              <a:gd name="connsiteY16" fmla="*/ 1080654 h 2036618"/>
              <a:gd name="connsiteX17" fmla="*/ 374072 w 579844"/>
              <a:gd name="connsiteY17" fmla="*/ 1122218 h 2036618"/>
              <a:gd name="connsiteX18" fmla="*/ 401781 w 579844"/>
              <a:gd name="connsiteY18" fmla="*/ 1163782 h 2036618"/>
              <a:gd name="connsiteX19" fmla="*/ 360218 w 579844"/>
              <a:gd name="connsiteY19" fmla="*/ 1399309 h 2036618"/>
              <a:gd name="connsiteX20" fmla="*/ 318654 w 579844"/>
              <a:gd name="connsiteY20" fmla="*/ 1427018 h 2036618"/>
              <a:gd name="connsiteX21" fmla="*/ 249381 w 579844"/>
              <a:gd name="connsiteY21" fmla="*/ 1482436 h 2036618"/>
              <a:gd name="connsiteX22" fmla="*/ 207818 w 579844"/>
              <a:gd name="connsiteY22" fmla="*/ 1524000 h 2036618"/>
              <a:gd name="connsiteX23" fmla="*/ 124690 w 579844"/>
              <a:gd name="connsiteY23" fmla="*/ 1579418 h 2036618"/>
              <a:gd name="connsiteX24" fmla="*/ 96981 w 579844"/>
              <a:gd name="connsiteY24" fmla="*/ 1620982 h 2036618"/>
              <a:gd name="connsiteX25" fmla="*/ 83127 w 579844"/>
              <a:gd name="connsiteY25" fmla="*/ 1662545 h 2036618"/>
              <a:gd name="connsiteX26" fmla="*/ 41563 w 579844"/>
              <a:gd name="connsiteY26" fmla="*/ 1704109 h 2036618"/>
              <a:gd name="connsiteX27" fmla="*/ 0 w 579844"/>
              <a:gd name="connsiteY27" fmla="*/ 1911927 h 2036618"/>
              <a:gd name="connsiteX28" fmla="*/ 55418 w 579844"/>
              <a:gd name="connsiteY28" fmla="*/ 2036618 h 203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9844" h="2036618">
                <a:moveTo>
                  <a:pt x="346363" y="0"/>
                </a:moveTo>
                <a:cubicBezTo>
                  <a:pt x="337127" y="23091"/>
                  <a:pt x="327386" y="45987"/>
                  <a:pt x="318654" y="69273"/>
                </a:cubicBezTo>
                <a:cubicBezTo>
                  <a:pt x="313526" y="82947"/>
                  <a:pt x="304800" y="96232"/>
                  <a:pt x="304800" y="110836"/>
                </a:cubicBezTo>
                <a:cubicBezTo>
                  <a:pt x="304800" y="138928"/>
                  <a:pt x="307245" y="168294"/>
                  <a:pt x="318654" y="193964"/>
                </a:cubicBezTo>
                <a:cubicBezTo>
                  <a:pt x="339152" y="240084"/>
                  <a:pt x="365029" y="233631"/>
                  <a:pt x="401781" y="249382"/>
                </a:cubicBezTo>
                <a:cubicBezTo>
                  <a:pt x="420764" y="257518"/>
                  <a:pt x="438024" y="269421"/>
                  <a:pt x="457200" y="277091"/>
                </a:cubicBezTo>
                <a:cubicBezTo>
                  <a:pt x="484319" y="287938"/>
                  <a:pt x="540327" y="304800"/>
                  <a:pt x="540327" y="304800"/>
                </a:cubicBezTo>
                <a:cubicBezTo>
                  <a:pt x="544945" y="323273"/>
                  <a:pt x="548950" y="341909"/>
                  <a:pt x="554181" y="360218"/>
                </a:cubicBezTo>
                <a:cubicBezTo>
                  <a:pt x="569497" y="413823"/>
                  <a:pt x="603336" y="466395"/>
                  <a:pt x="554181" y="526473"/>
                </a:cubicBezTo>
                <a:cubicBezTo>
                  <a:pt x="530066" y="555947"/>
                  <a:pt x="479473" y="542140"/>
                  <a:pt x="443345" y="554182"/>
                </a:cubicBezTo>
                <a:lnTo>
                  <a:pt x="401781" y="568036"/>
                </a:lnTo>
                <a:cubicBezTo>
                  <a:pt x="387927" y="581891"/>
                  <a:pt x="369733" y="592472"/>
                  <a:pt x="360218" y="609600"/>
                </a:cubicBezTo>
                <a:cubicBezTo>
                  <a:pt x="346034" y="635132"/>
                  <a:pt x="348710" y="668425"/>
                  <a:pt x="332509" y="692727"/>
                </a:cubicBezTo>
                <a:lnTo>
                  <a:pt x="304800" y="734291"/>
                </a:lnTo>
                <a:cubicBezTo>
                  <a:pt x="309418" y="808182"/>
                  <a:pt x="308651" y="882608"/>
                  <a:pt x="318654" y="955964"/>
                </a:cubicBezTo>
                <a:cubicBezTo>
                  <a:pt x="322600" y="984904"/>
                  <a:pt x="337127" y="1011382"/>
                  <a:pt x="346363" y="1039091"/>
                </a:cubicBezTo>
                <a:lnTo>
                  <a:pt x="360218" y="1080654"/>
                </a:lnTo>
                <a:cubicBezTo>
                  <a:pt x="364836" y="1094509"/>
                  <a:pt x="365971" y="1110067"/>
                  <a:pt x="374072" y="1122218"/>
                </a:cubicBezTo>
                <a:lnTo>
                  <a:pt x="401781" y="1163782"/>
                </a:lnTo>
                <a:cubicBezTo>
                  <a:pt x="396273" y="1240904"/>
                  <a:pt x="421433" y="1338094"/>
                  <a:pt x="360218" y="1399309"/>
                </a:cubicBezTo>
                <a:cubicBezTo>
                  <a:pt x="348444" y="1411083"/>
                  <a:pt x="332509" y="1417782"/>
                  <a:pt x="318654" y="1427018"/>
                </a:cubicBezTo>
                <a:cubicBezTo>
                  <a:pt x="256683" y="1519976"/>
                  <a:pt x="329687" y="1428899"/>
                  <a:pt x="249381" y="1482436"/>
                </a:cubicBezTo>
                <a:cubicBezTo>
                  <a:pt x="233078" y="1493304"/>
                  <a:pt x="223284" y="1511971"/>
                  <a:pt x="207818" y="1524000"/>
                </a:cubicBezTo>
                <a:cubicBezTo>
                  <a:pt x="181531" y="1544446"/>
                  <a:pt x="124690" y="1579418"/>
                  <a:pt x="124690" y="1579418"/>
                </a:cubicBezTo>
                <a:cubicBezTo>
                  <a:pt x="115454" y="1593273"/>
                  <a:pt x="104428" y="1606089"/>
                  <a:pt x="96981" y="1620982"/>
                </a:cubicBezTo>
                <a:cubicBezTo>
                  <a:pt x="90450" y="1634044"/>
                  <a:pt x="91228" y="1650394"/>
                  <a:pt x="83127" y="1662545"/>
                </a:cubicBezTo>
                <a:cubicBezTo>
                  <a:pt x="72259" y="1678848"/>
                  <a:pt x="55418" y="1690254"/>
                  <a:pt x="41563" y="1704109"/>
                </a:cubicBezTo>
                <a:cubicBezTo>
                  <a:pt x="17770" y="1775491"/>
                  <a:pt x="0" y="1821602"/>
                  <a:pt x="0" y="1911927"/>
                </a:cubicBezTo>
                <a:cubicBezTo>
                  <a:pt x="0" y="2017676"/>
                  <a:pt x="1839" y="2009830"/>
                  <a:pt x="55418" y="203661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" y="2057400"/>
            <a:ext cx="4346302" cy="436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19600"/>
            <a:ext cx="2286000" cy="16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7440913">
            <a:off x="2647617" y="4179800"/>
            <a:ext cx="489204" cy="133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15472" y="3779745"/>
            <a:ext cx="251533" cy="249841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3201185"/>
            <a:ext cx="762000" cy="104556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4816"/>
            <a:ext cx="43465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49439"/>
            <a:ext cx="2286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16251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41296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66294"/>
            <a:ext cx="280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75" y="3912864"/>
            <a:ext cx="785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23" y="3290888"/>
            <a:ext cx="785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>
            <a:stCxn id="3082" idx="0"/>
          </p:cNvCxnSpPr>
          <p:nvPr/>
        </p:nvCxnSpPr>
        <p:spPr>
          <a:xfrm flipV="1">
            <a:off x="5189682" y="3153569"/>
            <a:ext cx="296718" cy="7592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78" idx="3"/>
          </p:cNvCxnSpPr>
          <p:nvPr/>
        </p:nvCxnSpPr>
        <p:spPr>
          <a:xfrm>
            <a:off x="5995987" y="3153570"/>
            <a:ext cx="0" cy="2851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080" idx="1"/>
          </p:cNvCxnSpPr>
          <p:nvPr/>
        </p:nvCxnSpPr>
        <p:spPr>
          <a:xfrm flipH="1">
            <a:off x="6745287" y="3503613"/>
            <a:ext cx="188913" cy="2203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Connector 1026"/>
          <p:cNvCxnSpPr>
            <a:stCxn id="3083" idx="0"/>
          </p:cNvCxnSpPr>
          <p:nvPr/>
        </p:nvCxnSpPr>
        <p:spPr>
          <a:xfrm flipH="1" flipV="1">
            <a:off x="7215187" y="2895600"/>
            <a:ext cx="656143" cy="3952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/>
          <p:cNvCxnSpPr>
            <a:stCxn id="3079" idx="3"/>
          </p:cNvCxnSpPr>
          <p:nvPr/>
        </p:nvCxnSpPr>
        <p:spPr>
          <a:xfrm flipH="1">
            <a:off x="8446293" y="3978615"/>
            <a:ext cx="140494" cy="520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lyses</a:t>
            </a: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505200" y="2286000"/>
            <a:ext cx="3352800" cy="34290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62400" y="2327564"/>
            <a:ext cx="2909455" cy="3422072"/>
          </a:xfrm>
          <a:custGeom>
            <a:avLst/>
            <a:gdLst>
              <a:gd name="connsiteX0" fmla="*/ 152400 w 2909455"/>
              <a:gd name="connsiteY0" fmla="*/ 346363 h 3422072"/>
              <a:gd name="connsiteX1" fmla="*/ 263236 w 2909455"/>
              <a:gd name="connsiteY1" fmla="*/ 304800 h 3422072"/>
              <a:gd name="connsiteX2" fmla="*/ 346364 w 2909455"/>
              <a:gd name="connsiteY2" fmla="*/ 277091 h 3422072"/>
              <a:gd name="connsiteX3" fmla="*/ 374073 w 2909455"/>
              <a:gd name="connsiteY3" fmla="*/ 249381 h 3422072"/>
              <a:gd name="connsiteX4" fmla="*/ 401782 w 2909455"/>
              <a:gd name="connsiteY4" fmla="*/ 207818 h 3422072"/>
              <a:gd name="connsiteX5" fmla="*/ 443345 w 2909455"/>
              <a:gd name="connsiteY5" fmla="*/ 193963 h 3422072"/>
              <a:gd name="connsiteX6" fmla="*/ 540327 w 2909455"/>
              <a:gd name="connsiteY6" fmla="*/ 166254 h 3422072"/>
              <a:gd name="connsiteX7" fmla="*/ 665018 w 2909455"/>
              <a:gd name="connsiteY7" fmla="*/ 110836 h 3422072"/>
              <a:gd name="connsiteX8" fmla="*/ 817418 w 2909455"/>
              <a:gd name="connsiteY8" fmla="*/ 69272 h 3422072"/>
              <a:gd name="connsiteX9" fmla="*/ 900545 w 2909455"/>
              <a:gd name="connsiteY9" fmla="*/ 27709 h 3422072"/>
              <a:gd name="connsiteX10" fmla="*/ 1025236 w 2909455"/>
              <a:gd name="connsiteY10" fmla="*/ 0 h 3422072"/>
              <a:gd name="connsiteX11" fmla="*/ 1537855 w 2909455"/>
              <a:gd name="connsiteY11" fmla="*/ 13854 h 3422072"/>
              <a:gd name="connsiteX12" fmla="*/ 1690255 w 2909455"/>
              <a:gd name="connsiteY12" fmla="*/ 55418 h 3422072"/>
              <a:gd name="connsiteX13" fmla="*/ 1773382 w 2909455"/>
              <a:gd name="connsiteY13" fmla="*/ 83127 h 3422072"/>
              <a:gd name="connsiteX14" fmla="*/ 1814945 w 2909455"/>
              <a:gd name="connsiteY14" fmla="*/ 96981 h 3422072"/>
              <a:gd name="connsiteX15" fmla="*/ 1870364 w 2909455"/>
              <a:gd name="connsiteY15" fmla="*/ 124691 h 3422072"/>
              <a:gd name="connsiteX16" fmla="*/ 1953491 w 2909455"/>
              <a:gd name="connsiteY16" fmla="*/ 152400 h 3422072"/>
              <a:gd name="connsiteX17" fmla="*/ 2036618 w 2909455"/>
              <a:gd name="connsiteY17" fmla="*/ 193963 h 3422072"/>
              <a:gd name="connsiteX18" fmla="*/ 2147455 w 2909455"/>
              <a:gd name="connsiteY18" fmla="*/ 277091 h 3422072"/>
              <a:gd name="connsiteX19" fmla="*/ 2175164 w 2909455"/>
              <a:gd name="connsiteY19" fmla="*/ 318654 h 3422072"/>
              <a:gd name="connsiteX20" fmla="*/ 2258291 w 2909455"/>
              <a:gd name="connsiteY20" fmla="*/ 401781 h 3422072"/>
              <a:gd name="connsiteX21" fmla="*/ 2396836 w 2909455"/>
              <a:gd name="connsiteY21" fmla="*/ 457200 h 3422072"/>
              <a:gd name="connsiteX22" fmla="*/ 2410691 w 2909455"/>
              <a:gd name="connsiteY22" fmla="*/ 498763 h 3422072"/>
              <a:gd name="connsiteX23" fmla="*/ 2466109 w 2909455"/>
              <a:gd name="connsiteY23" fmla="*/ 581891 h 3422072"/>
              <a:gd name="connsiteX24" fmla="*/ 2521527 w 2909455"/>
              <a:gd name="connsiteY24" fmla="*/ 665018 h 3422072"/>
              <a:gd name="connsiteX25" fmla="*/ 2576945 w 2909455"/>
              <a:gd name="connsiteY25" fmla="*/ 734291 h 3422072"/>
              <a:gd name="connsiteX26" fmla="*/ 2618509 w 2909455"/>
              <a:gd name="connsiteY26" fmla="*/ 817418 h 3422072"/>
              <a:gd name="connsiteX27" fmla="*/ 2660073 w 2909455"/>
              <a:gd name="connsiteY27" fmla="*/ 845127 h 3422072"/>
              <a:gd name="connsiteX28" fmla="*/ 2701636 w 2909455"/>
              <a:gd name="connsiteY28" fmla="*/ 928254 h 3422072"/>
              <a:gd name="connsiteX29" fmla="*/ 2729345 w 2909455"/>
              <a:gd name="connsiteY29" fmla="*/ 969818 h 3422072"/>
              <a:gd name="connsiteX30" fmla="*/ 2784764 w 2909455"/>
              <a:gd name="connsiteY30" fmla="*/ 1094509 h 3422072"/>
              <a:gd name="connsiteX31" fmla="*/ 2812473 w 2909455"/>
              <a:gd name="connsiteY31" fmla="*/ 1205345 h 3422072"/>
              <a:gd name="connsiteX32" fmla="*/ 2840182 w 2909455"/>
              <a:gd name="connsiteY32" fmla="*/ 1288472 h 3422072"/>
              <a:gd name="connsiteX33" fmla="*/ 2854036 w 2909455"/>
              <a:gd name="connsiteY33" fmla="*/ 1343891 h 3422072"/>
              <a:gd name="connsiteX34" fmla="*/ 2867891 w 2909455"/>
              <a:gd name="connsiteY34" fmla="*/ 1413163 h 3422072"/>
              <a:gd name="connsiteX35" fmla="*/ 2895600 w 2909455"/>
              <a:gd name="connsiteY35" fmla="*/ 1496291 h 3422072"/>
              <a:gd name="connsiteX36" fmla="*/ 2909455 w 2909455"/>
              <a:gd name="connsiteY36" fmla="*/ 1551709 h 3422072"/>
              <a:gd name="connsiteX37" fmla="*/ 2895600 w 2909455"/>
              <a:gd name="connsiteY37" fmla="*/ 2133600 h 3422072"/>
              <a:gd name="connsiteX38" fmla="*/ 2854036 w 2909455"/>
              <a:gd name="connsiteY38" fmla="*/ 2258291 h 3422072"/>
              <a:gd name="connsiteX39" fmla="*/ 2826327 w 2909455"/>
              <a:gd name="connsiteY39" fmla="*/ 2355272 h 3422072"/>
              <a:gd name="connsiteX40" fmla="*/ 2812473 w 2909455"/>
              <a:gd name="connsiteY40" fmla="*/ 2396836 h 3422072"/>
              <a:gd name="connsiteX41" fmla="*/ 2729345 w 2909455"/>
              <a:gd name="connsiteY41" fmla="*/ 2507672 h 3422072"/>
              <a:gd name="connsiteX42" fmla="*/ 2701636 w 2909455"/>
              <a:gd name="connsiteY42" fmla="*/ 2563091 h 3422072"/>
              <a:gd name="connsiteX43" fmla="*/ 2660073 w 2909455"/>
              <a:gd name="connsiteY43" fmla="*/ 2604654 h 3422072"/>
              <a:gd name="connsiteX44" fmla="*/ 2646218 w 2909455"/>
              <a:gd name="connsiteY44" fmla="*/ 2646218 h 3422072"/>
              <a:gd name="connsiteX45" fmla="*/ 2618509 w 2909455"/>
              <a:gd name="connsiteY45" fmla="*/ 2687781 h 3422072"/>
              <a:gd name="connsiteX46" fmla="*/ 2604655 w 2909455"/>
              <a:gd name="connsiteY46" fmla="*/ 2729345 h 3422072"/>
              <a:gd name="connsiteX47" fmla="*/ 2521527 w 2909455"/>
              <a:gd name="connsiteY47" fmla="*/ 2784763 h 3422072"/>
              <a:gd name="connsiteX48" fmla="*/ 2479964 w 2909455"/>
              <a:gd name="connsiteY48" fmla="*/ 2826327 h 3422072"/>
              <a:gd name="connsiteX49" fmla="*/ 2396836 w 2909455"/>
              <a:gd name="connsiteY49" fmla="*/ 2881745 h 3422072"/>
              <a:gd name="connsiteX50" fmla="*/ 2313709 w 2909455"/>
              <a:gd name="connsiteY50" fmla="*/ 2964872 h 3422072"/>
              <a:gd name="connsiteX51" fmla="*/ 2258291 w 2909455"/>
              <a:gd name="connsiteY51" fmla="*/ 3020291 h 3422072"/>
              <a:gd name="connsiteX52" fmla="*/ 2133600 w 2909455"/>
              <a:gd name="connsiteY52" fmla="*/ 3089563 h 3422072"/>
              <a:gd name="connsiteX53" fmla="*/ 2050473 w 2909455"/>
              <a:gd name="connsiteY53" fmla="*/ 3158836 h 3422072"/>
              <a:gd name="connsiteX54" fmla="*/ 1967345 w 2909455"/>
              <a:gd name="connsiteY54" fmla="*/ 3214254 h 3422072"/>
              <a:gd name="connsiteX55" fmla="*/ 1925782 w 2909455"/>
              <a:gd name="connsiteY55" fmla="*/ 3241963 h 3422072"/>
              <a:gd name="connsiteX56" fmla="*/ 1842655 w 2909455"/>
              <a:gd name="connsiteY56" fmla="*/ 3269672 h 3422072"/>
              <a:gd name="connsiteX57" fmla="*/ 1801091 w 2909455"/>
              <a:gd name="connsiteY57" fmla="*/ 3283527 h 3422072"/>
              <a:gd name="connsiteX58" fmla="*/ 1731818 w 2909455"/>
              <a:gd name="connsiteY58" fmla="*/ 3297381 h 3422072"/>
              <a:gd name="connsiteX59" fmla="*/ 1648691 w 2909455"/>
              <a:gd name="connsiteY59" fmla="*/ 3325091 h 3422072"/>
              <a:gd name="connsiteX60" fmla="*/ 1607127 w 2909455"/>
              <a:gd name="connsiteY60" fmla="*/ 3338945 h 3422072"/>
              <a:gd name="connsiteX61" fmla="*/ 1579418 w 2909455"/>
              <a:gd name="connsiteY61" fmla="*/ 3380509 h 3422072"/>
              <a:gd name="connsiteX62" fmla="*/ 1524000 w 2909455"/>
              <a:gd name="connsiteY62" fmla="*/ 3394363 h 3422072"/>
              <a:gd name="connsiteX63" fmla="*/ 1413164 w 2909455"/>
              <a:gd name="connsiteY63" fmla="*/ 3408218 h 3422072"/>
              <a:gd name="connsiteX64" fmla="*/ 1316182 w 2909455"/>
              <a:gd name="connsiteY64" fmla="*/ 3422072 h 3422072"/>
              <a:gd name="connsiteX65" fmla="*/ 1136073 w 2909455"/>
              <a:gd name="connsiteY65" fmla="*/ 3408218 h 3422072"/>
              <a:gd name="connsiteX66" fmla="*/ 1039091 w 2909455"/>
              <a:gd name="connsiteY66" fmla="*/ 3366654 h 3422072"/>
              <a:gd name="connsiteX67" fmla="*/ 858982 w 2909455"/>
              <a:gd name="connsiteY67" fmla="*/ 3338945 h 3422072"/>
              <a:gd name="connsiteX68" fmla="*/ 775855 w 2909455"/>
              <a:gd name="connsiteY68" fmla="*/ 3311236 h 3422072"/>
              <a:gd name="connsiteX69" fmla="*/ 665018 w 2909455"/>
              <a:gd name="connsiteY69" fmla="*/ 3283527 h 3422072"/>
              <a:gd name="connsiteX70" fmla="*/ 581891 w 2909455"/>
              <a:gd name="connsiteY70" fmla="*/ 3255818 h 3422072"/>
              <a:gd name="connsiteX71" fmla="*/ 540327 w 2909455"/>
              <a:gd name="connsiteY71" fmla="*/ 3228109 h 3422072"/>
              <a:gd name="connsiteX72" fmla="*/ 457200 w 2909455"/>
              <a:gd name="connsiteY72" fmla="*/ 3200400 h 3422072"/>
              <a:gd name="connsiteX73" fmla="*/ 415636 w 2909455"/>
              <a:gd name="connsiteY73" fmla="*/ 3186545 h 3422072"/>
              <a:gd name="connsiteX74" fmla="*/ 374073 w 2909455"/>
              <a:gd name="connsiteY74" fmla="*/ 3158836 h 3422072"/>
              <a:gd name="connsiteX75" fmla="*/ 346364 w 2909455"/>
              <a:gd name="connsiteY75" fmla="*/ 3117272 h 3422072"/>
              <a:gd name="connsiteX76" fmla="*/ 263236 w 2909455"/>
              <a:gd name="connsiteY76" fmla="*/ 3061854 h 3422072"/>
              <a:gd name="connsiteX77" fmla="*/ 180109 w 2909455"/>
              <a:gd name="connsiteY77" fmla="*/ 3006436 h 3422072"/>
              <a:gd name="connsiteX78" fmla="*/ 138545 w 2909455"/>
              <a:gd name="connsiteY78" fmla="*/ 2978727 h 3422072"/>
              <a:gd name="connsiteX79" fmla="*/ 96982 w 2909455"/>
              <a:gd name="connsiteY79" fmla="*/ 2951018 h 3422072"/>
              <a:gd name="connsiteX80" fmla="*/ 27709 w 2909455"/>
              <a:gd name="connsiteY80" fmla="*/ 2881745 h 3422072"/>
              <a:gd name="connsiteX81" fmla="*/ 0 w 2909455"/>
              <a:gd name="connsiteY81" fmla="*/ 2840181 h 342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909455" h="3422072">
                <a:moveTo>
                  <a:pt x="152400" y="346363"/>
                </a:moveTo>
                <a:cubicBezTo>
                  <a:pt x="316628" y="313519"/>
                  <a:pt x="146482" y="356690"/>
                  <a:pt x="263236" y="304800"/>
                </a:cubicBezTo>
                <a:cubicBezTo>
                  <a:pt x="289927" y="292937"/>
                  <a:pt x="346364" y="277091"/>
                  <a:pt x="346364" y="277091"/>
                </a:cubicBezTo>
                <a:cubicBezTo>
                  <a:pt x="355600" y="267854"/>
                  <a:pt x="365913" y="259581"/>
                  <a:pt x="374073" y="249381"/>
                </a:cubicBezTo>
                <a:cubicBezTo>
                  <a:pt x="384475" y="236379"/>
                  <a:pt x="388780" y="218220"/>
                  <a:pt x="401782" y="207818"/>
                </a:cubicBezTo>
                <a:cubicBezTo>
                  <a:pt x="413186" y="198695"/>
                  <a:pt x="429303" y="197975"/>
                  <a:pt x="443345" y="193963"/>
                </a:cubicBezTo>
                <a:cubicBezTo>
                  <a:pt x="464070" y="188042"/>
                  <a:pt x="518174" y="177330"/>
                  <a:pt x="540327" y="166254"/>
                </a:cubicBezTo>
                <a:cubicBezTo>
                  <a:pt x="617719" y="127557"/>
                  <a:pt x="545877" y="134665"/>
                  <a:pt x="665018" y="110836"/>
                </a:cubicBezTo>
                <a:cubicBezTo>
                  <a:pt x="702195" y="103400"/>
                  <a:pt x="787285" y="89360"/>
                  <a:pt x="817418" y="69272"/>
                </a:cubicBezTo>
                <a:cubicBezTo>
                  <a:pt x="854783" y="44362"/>
                  <a:pt x="857525" y="37269"/>
                  <a:pt x="900545" y="27709"/>
                </a:cubicBezTo>
                <a:cubicBezTo>
                  <a:pt x="1046843" y="-4802"/>
                  <a:pt x="931672" y="31187"/>
                  <a:pt x="1025236" y="0"/>
                </a:cubicBezTo>
                <a:cubicBezTo>
                  <a:pt x="1196109" y="4618"/>
                  <a:pt x="1367113" y="5723"/>
                  <a:pt x="1537855" y="13854"/>
                </a:cubicBezTo>
                <a:cubicBezTo>
                  <a:pt x="1583544" y="16030"/>
                  <a:pt x="1649564" y="41855"/>
                  <a:pt x="1690255" y="55418"/>
                </a:cubicBezTo>
                <a:lnTo>
                  <a:pt x="1773382" y="83127"/>
                </a:lnTo>
                <a:cubicBezTo>
                  <a:pt x="1787236" y="87745"/>
                  <a:pt x="1801883" y="90450"/>
                  <a:pt x="1814945" y="96981"/>
                </a:cubicBezTo>
                <a:cubicBezTo>
                  <a:pt x="1833418" y="106218"/>
                  <a:pt x="1851188" y="117020"/>
                  <a:pt x="1870364" y="124691"/>
                </a:cubicBezTo>
                <a:cubicBezTo>
                  <a:pt x="1897483" y="135539"/>
                  <a:pt x="1929189" y="136199"/>
                  <a:pt x="1953491" y="152400"/>
                </a:cubicBezTo>
                <a:cubicBezTo>
                  <a:pt x="2007206" y="188210"/>
                  <a:pt x="1979258" y="174844"/>
                  <a:pt x="2036618" y="193963"/>
                </a:cubicBezTo>
                <a:cubicBezTo>
                  <a:pt x="2074610" y="219291"/>
                  <a:pt x="2118164" y="240478"/>
                  <a:pt x="2147455" y="277091"/>
                </a:cubicBezTo>
                <a:cubicBezTo>
                  <a:pt x="2157857" y="290093"/>
                  <a:pt x="2164102" y="306209"/>
                  <a:pt x="2175164" y="318654"/>
                </a:cubicBezTo>
                <a:cubicBezTo>
                  <a:pt x="2201198" y="347942"/>
                  <a:pt x="2221116" y="389389"/>
                  <a:pt x="2258291" y="401781"/>
                </a:cubicBezTo>
                <a:cubicBezTo>
                  <a:pt x="2361011" y="436022"/>
                  <a:pt x="2315294" y="416429"/>
                  <a:pt x="2396836" y="457200"/>
                </a:cubicBezTo>
                <a:cubicBezTo>
                  <a:pt x="2401454" y="471054"/>
                  <a:pt x="2403599" y="485997"/>
                  <a:pt x="2410691" y="498763"/>
                </a:cubicBezTo>
                <a:cubicBezTo>
                  <a:pt x="2426864" y="527874"/>
                  <a:pt x="2455577" y="550298"/>
                  <a:pt x="2466109" y="581891"/>
                </a:cubicBezTo>
                <a:cubicBezTo>
                  <a:pt x="2490458" y="654933"/>
                  <a:pt x="2463872" y="595832"/>
                  <a:pt x="2521527" y="665018"/>
                </a:cubicBezTo>
                <a:cubicBezTo>
                  <a:pt x="2608916" y="769886"/>
                  <a:pt x="2496328" y="653671"/>
                  <a:pt x="2576945" y="734291"/>
                </a:cubicBezTo>
                <a:cubicBezTo>
                  <a:pt x="2588213" y="768094"/>
                  <a:pt x="2591653" y="790562"/>
                  <a:pt x="2618509" y="817418"/>
                </a:cubicBezTo>
                <a:cubicBezTo>
                  <a:pt x="2630283" y="829192"/>
                  <a:pt x="2646218" y="835891"/>
                  <a:pt x="2660073" y="845127"/>
                </a:cubicBezTo>
                <a:cubicBezTo>
                  <a:pt x="2739484" y="964245"/>
                  <a:pt x="2644276" y="813533"/>
                  <a:pt x="2701636" y="928254"/>
                </a:cubicBezTo>
                <a:cubicBezTo>
                  <a:pt x="2709083" y="943147"/>
                  <a:pt x="2722582" y="954602"/>
                  <a:pt x="2729345" y="969818"/>
                </a:cubicBezTo>
                <a:cubicBezTo>
                  <a:pt x="2795295" y="1118204"/>
                  <a:pt x="2722055" y="1000444"/>
                  <a:pt x="2784764" y="1094509"/>
                </a:cubicBezTo>
                <a:cubicBezTo>
                  <a:pt x="2794000" y="1131454"/>
                  <a:pt x="2800430" y="1169217"/>
                  <a:pt x="2812473" y="1205345"/>
                </a:cubicBezTo>
                <a:cubicBezTo>
                  <a:pt x="2821709" y="1233054"/>
                  <a:pt x="2833098" y="1260136"/>
                  <a:pt x="2840182" y="1288472"/>
                </a:cubicBezTo>
                <a:cubicBezTo>
                  <a:pt x="2844800" y="1306945"/>
                  <a:pt x="2849905" y="1325303"/>
                  <a:pt x="2854036" y="1343891"/>
                </a:cubicBezTo>
                <a:cubicBezTo>
                  <a:pt x="2859144" y="1366878"/>
                  <a:pt x="2861695" y="1390445"/>
                  <a:pt x="2867891" y="1413163"/>
                </a:cubicBezTo>
                <a:cubicBezTo>
                  <a:pt x="2875576" y="1441342"/>
                  <a:pt x="2888516" y="1467955"/>
                  <a:pt x="2895600" y="1496291"/>
                </a:cubicBezTo>
                <a:lnTo>
                  <a:pt x="2909455" y="1551709"/>
                </a:lnTo>
                <a:cubicBezTo>
                  <a:pt x="2904837" y="1745673"/>
                  <a:pt x="2907703" y="1939959"/>
                  <a:pt x="2895600" y="2133600"/>
                </a:cubicBezTo>
                <a:cubicBezTo>
                  <a:pt x="2895600" y="2133604"/>
                  <a:pt x="2860964" y="2237508"/>
                  <a:pt x="2854036" y="2258291"/>
                </a:cubicBezTo>
                <a:cubicBezTo>
                  <a:pt x="2820826" y="2357922"/>
                  <a:pt x="2861111" y="2233527"/>
                  <a:pt x="2826327" y="2355272"/>
                </a:cubicBezTo>
                <a:cubicBezTo>
                  <a:pt x="2822315" y="2369314"/>
                  <a:pt x="2819565" y="2384070"/>
                  <a:pt x="2812473" y="2396836"/>
                </a:cubicBezTo>
                <a:cubicBezTo>
                  <a:pt x="2773308" y="2467334"/>
                  <a:pt x="2771386" y="2465632"/>
                  <a:pt x="2729345" y="2507672"/>
                </a:cubicBezTo>
                <a:cubicBezTo>
                  <a:pt x="2720109" y="2526145"/>
                  <a:pt x="2713640" y="2546285"/>
                  <a:pt x="2701636" y="2563091"/>
                </a:cubicBezTo>
                <a:cubicBezTo>
                  <a:pt x="2690248" y="2579035"/>
                  <a:pt x="2670941" y="2588352"/>
                  <a:pt x="2660073" y="2604654"/>
                </a:cubicBezTo>
                <a:cubicBezTo>
                  <a:pt x="2651972" y="2616805"/>
                  <a:pt x="2652749" y="2633156"/>
                  <a:pt x="2646218" y="2646218"/>
                </a:cubicBezTo>
                <a:cubicBezTo>
                  <a:pt x="2638771" y="2661111"/>
                  <a:pt x="2627745" y="2673927"/>
                  <a:pt x="2618509" y="2687781"/>
                </a:cubicBezTo>
                <a:cubicBezTo>
                  <a:pt x="2613891" y="2701636"/>
                  <a:pt x="2614982" y="2719018"/>
                  <a:pt x="2604655" y="2729345"/>
                </a:cubicBezTo>
                <a:cubicBezTo>
                  <a:pt x="2581107" y="2752893"/>
                  <a:pt x="2545075" y="2761214"/>
                  <a:pt x="2521527" y="2784763"/>
                </a:cubicBezTo>
                <a:cubicBezTo>
                  <a:pt x="2507673" y="2798618"/>
                  <a:pt x="2495430" y="2814298"/>
                  <a:pt x="2479964" y="2826327"/>
                </a:cubicBezTo>
                <a:cubicBezTo>
                  <a:pt x="2453677" y="2846773"/>
                  <a:pt x="2420384" y="2858197"/>
                  <a:pt x="2396836" y="2881745"/>
                </a:cubicBezTo>
                <a:lnTo>
                  <a:pt x="2313709" y="2964872"/>
                </a:lnTo>
                <a:cubicBezTo>
                  <a:pt x="2290199" y="3035404"/>
                  <a:pt x="2318747" y="2986704"/>
                  <a:pt x="2258291" y="3020291"/>
                </a:cubicBezTo>
                <a:cubicBezTo>
                  <a:pt x="2115378" y="3099687"/>
                  <a:pt x="2227647" y="3058216"/>
                  <a:pt x="2133600" y="3089563"/>
                </a:cubicBezTo>
                <a:cubicBezTo>
                  <a:pt x="2012169" y="3210994"/>
                  <a:pt x="2166206" y="3062391"/>
                  <a:pt x="2050473" y="3158836"/>
                </a:cubicBezTo>
                <a:cubicBezTo>
                  <a:pt x="1981287" y="3216491"/>
                  <a:pt x="2040388" y="3189907"/>
                  <a:pt x="1967345" y="3214254"/>
                </a:cubicBezTo>
                <a:cubicBezTo>
                  <a:pt x="1953491" y="3223490"/>
                  <a:pt x="1940998" y="3235200"/>
                  <a:pt x="1925782" y="3241963"/>
                </a:cubicBezTo>
                <a:cubicBezTo>
                  <a:pt x="1899092" y="3253825"/>
                  <a:pt x="1870364" y="3260436"/>
                  <a:pt x="1842655" y="3269672"/>
                </a:cubicBezTo>
                <a:cubicBezTo>
                  <a:pt x="1828800" y="3274290"/>
                  <a:pt x="1815412" y="3280663"/>
                  <a:pt x="1801091" y="3283527"/>
                </a:cubicBezTo>
                <a:cubicBezTo>
                  <a:pt x="1778000" y="3288145"/>
                  <a:pt x="1754536" y="3291185"/>
                  <a:pt x="1731818" y="3297381"/>
                </a:cubicBezTo>
                <a:cubicBezTo>
                  <a:pt x="1703639" y="3305066"/>
                  <a:pt x="1676400" y="3315855"/>
                  <a:pt x="1648691" y="3325091"/>
                </a:cubicBezTo>
                <a:lnTo>
                  <a:pt x="1607127" y="3338945"/>
                </a:lnTo>
                <a:cubicBezTo>
                  <a:pt x="1597891" y="3352800"/>
                  <a:pt x="1593273" y="3371273"/>
                  <a:pt x="1579418" y="3380509"/>
                </a:cubicBezTo>
                <a:cubicBezTo>
                  <a:pt x="1563575" y="3391071"/>
                  <a:pt x="1542782" y="3391233"/>
                  <a:pt x="1524000" y="3394363"/>
                </a:cubicBezTo>
                <a:cubicBezTo>
                  <a:pt x="1487274" y="3400484"/>
                  <a:pt x="1450070" y="3403297"/>
                  <a:pt x="1413164" y="3408218"/>
                </a:cubicBezTo>
                <a:lnTo>
                  <a:pt x="1316182" y="3422072"/>
                </a:lnTo>
                <a:cubicBezTo>
                  <a:pt x="1256146" y="3417454"/>
                  <a:pt x="1195822" y="3415687"/>
                  <a:pt x="1136073" y="3408218"/>
                </a:cubicBezTo>
                <a:cubicBezTo>
                  <a:pt x="1092383" y="3402757"/>
                  <a:pt x="1082869" y="3379787"/>
                  <a:pt x="1039091" y="3366654"/>
                </a:cubicBezTo>
                <a:cubicBezTo>
                  <a:pt x="1021622" y="3361413"/>
                  <a:pt x="870001" y="3340519"/>
                  <a:pt x="858982" y="3338945"/>
                </a:cubicBezTo>
                <a:cubicBezTo>
                  <a:pt x="831273" y="3329709"/>
                  <a:pt x="804191" y="3318320"/>
                  <a:pt x="775855" y="3311236"/>
                </a:cubicBezTo>
                <a:cubicBezTo>
                  <a:pt x="738909" y="3302000"/>
                  <a:pt x="701146" y="3295570"/>
                  <a:pt x="665018" y="3283527"/>
                </a:cubicBezTo>
                <a:lnTo>
                  <a:pt x="581891" y="3255818"/>
                </a:lnTo>
                <a:cubicBezTo>
                  <a:pt x="568036" y="3246582"/>
                  <a:pt x="555543" y="3234872"/>
                  <a:pt x="540327" y="3228109"/>
                </a:cubicBezTo>
                <a:cubicBezTo>
                  <a:pt x="513637" y="3216247"/>
                  <a:pt x="484909" y="3209636"/>
                  <a:pt x="457200" y="3200400"/>
                </a:cubicBezTo>
                <a:cubicBezTo>
                  <a:pt x="443345" y="3195782"/>
                  <a:pt x="427787" y="3194646"/>
                  <a:pt x="415636" y="3186545"/>
                </a:cubicBezTo>
                <a:lnTo>
                  <a:pt x="374073" y="3158836"/>
                </a:lnTo>
                <a:cubicBezTo>
                  <a:pt x="364837" y="3144981"/>
                  <a:pt x="358895" y="3128237"/>
                  <a:pt x="346364" y="3117272"/>
                </a:cubicBezTo>
                <a:cubicBezTo>
                  <a:pt x="321301" y="3095342"/>
                  <a:pt x="290945" y="3080327"/>
                  <a:pt x="263236" y="3061854"/>
                </a:cubicBezTo>
                <a:lnTo>
                  <a:pt x="180109" y="3006436"/>
                </a:lnTo>
                <a:lnTo>
                  <a:pt x="138545" y="2978727"/>
                </a:lnTo>
                <a:lnTo>
                  <a:pt x="96982" y="2951018"/>
                </a:lnTo>
                <a:cubicBezTo>
                  <a:pt x="23091" y="2840181"/>
                  <a:pt x="120073" y="2974109"/>
                  <a:pt x="27709" y="2881745"/>
                </a:cubicBezTo>
                <a:cubicBezTo>
                  <a:pt x="15935" y="2869971"/>
                  <a:pt x="0" y="2840181"/>
                  <a:pt x="0" y="284018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4648200"/>
            <a:ext cx="1384922" cy="97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Hexagon 13"/>
          <p:cNvSpPr/>
          <p:nvPr/>
        </p:nvSpPr>
        <p:spPr>
          <a:xfrm rot="3868638">
            <a:off x="731244" y="3657600"/>
            <a:ext cx="496408" cy="609600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6196650">
            <a:off x="731936" y="4876800"/>
            <a:ext cx="530352" cy="651164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3117367">
            <a:off x="615696" y="2327564"/>
            <a:ext cx="530352" cy="720436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ptagon 17"/>
          <p:cNvSpPr/>
          <p:nvPr/>
        </p:nvSpPr>
        <p:spPr>
          <a:xfrm>
            <a:off x="2590800" y="3200400"/>
            <a:ext cx="228600" cy="228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ptagon 18"/>
          <p:cNvSpPr/>
          <p:nvPr/>
        </p:nvSpPr>
        <p:spPr>
          <a:xfrm>
            <a:off x="2680855" y="4939144"/>
            <a:ext cx="228600" cy="19666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ptagon 19"/>
          <p:cNvSpPr/>
          <p:nvPr/>
        </p:nvSpPr>
        <p:spPr>
          <a:xfrm>
            <a:off x="2578677" y="3886200"/>
            <a:ext cx="204355" cy="2286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32" y="2265138"/>
            <a:ext cx="256054" cy="25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00413"/>
            <a:ext cx="255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4011613"/>
            <a:ext cx="2555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3238571">
            <a:off x="1383142" y="1747899"/>
            <a:ext cx="228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3335124">
            <a:off x="1464749" y="3087419"/>
            <a:ext cx="218704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5400000">
            <a:off x="1636241" y="4787327"/>
            <a:ext cx="2286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4316127" flipH="1">
            <a:off x="3235466" y="2025389"/>
            <a:ext cx="72596" cy="51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3200400"/>
            <a:ext cx="5429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55" y="3906188"/>
            <a:ext cx="5429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32" y="3069431"/>
            <a:ext cx="5429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39" y="3768292"/>
            <a:ext cx="5429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4775538"/>
            <a:ext cx="54292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38600" y="4191000"/>
            <a:ext cx="1981200" cy="15240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err="1" smtClean="0"/>
              <a:t>CpmA</a:t>
            </a:r>
            <a:r>
              <a:rPr lang="en-US" dirty="0" smtClean="0"/>
              <a:t> Could Redirect Capsid </a:t>
            </a:r>
            <a:r>
              <a:rPr lang="en-US" dirty="0" err="1" smtClean="0"/>
              <a:t>formatiom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88247"/>
            <a:ext cx="5715000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81200" y="3276600"/>
            <a:ext cx="609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 CAPSID</a:t>
            </a:r>
          </a:p>
          <a:p>
            <a:r>
              <a:rPr lang="en-US" dirty="0" smtClean="0"/>
              <a:t>SCAFFOLDING</a:t>
            </a:r>
          </a:p>
          <a:p>
            <a:r>
              <a:rPr lang="en-US" dirty="0" smtClean="0"/>
              <a:t>MINOR CAPSID</a:t>
            </a:r>
          </a:p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498070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3597165"/>
            <a:ext cx="1905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05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r>
              <a:rPr lang="el-GR" dirty="0" smtClean="0"/>
              <a:t>α</a:t>
            </a:r>
            <a:r>
              <a:rPr lang="en-US" dirty="0" smtClean="0"/>
              <a:t>  capsid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1869" y="4234934"/>
            <a:ext cx="170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SaPI1 capsid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Modification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8839200" cy="423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4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Plasmid Modification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2964872"/>
            <a:ext cx="6207558" cy="366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5"/>
          <a:stretch/>
        </p:blipFill>
        <p:spPr bwMode="auto">
          <a:xfrm>
            <a:off x="3643745" y="1676400"/>
            <a:ext cx="2978079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35367" y="3962400"/>
            <a:ext cx="4322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34200" y="43399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1469" y="3962400"/>
            <a:ext cx="140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Histidine x6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479713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CpmA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6705698" y="3352038"/>
            <a:ext cx="978408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259553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ATG-CAT-CAT-CAT-CAT-CAT-CAT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663</TotalTime>
  <Words>113</Words>
  <Application>Microsoft Office PowerPoint</Application>
  <PresentationFormat>On-screen Show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CpmA and Phage 80α scaffolding proteins interaction in Staphylococcus aureus</vt:lpstr>
      <vt:lpstr>What is a SaPI</vt:lpstr>
      <vt:lpstr>SaPI infecting a Host Cell</vt:lpstr>
      <vt:lpstr>Phage 80α  Infecting S.aureus</vt:lpstr>
      <vt:lpstr>Replication</vt:lpstr>
      <vt:lpstr>Cell lyses</vt:lpstr>
      <vt:lpstr>How CpmA Could Redirect Capsid formatiom</vt:lpstr>
      <vt:lpstr>Plasmid Modification</vt:lpstr>
      <vt:lpstr>Plasmid Modification</vt:lpstr>
      <vt:lpstr>Plasmid Insertion</vt:lpstr>
      <vt:lpstr>Insertion into Staphylococcus</vt:lpstr>
      <vt:lpstr>Bead Beater</vt:lpstr>
      <vt:lpstr>Nickel Column</vt:lpstr>
      <vt:lpstr>Mass Spectrometry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CpmA and 80α scaffolding proteins interaction in Staphylococcus aureus</dc:title>
  <dc:creator>owner</dc:creator>
  <cp:lastModifiedBy>owner</cp:lastModifiedBy>
  <cp:revision>55</cp:revision>
  <dcterms:created xsi:type="dcterms:W3CDTF">2014-12-03T05:03:28Z</dcterms:created>
  <dcterms:modified xsi:type="dcterms:W3CDTF">2014-12-09T06:24:13Z</dcterms:modified>
</cp:coreProperties>
</file>